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58" r:id="rId4"/>
    <p:sldId id="265" r:id="rId5"/>
    <p:sldId id="259" r:id="rId6"/>
    <p:sldId id="279" r:id="rId7"/>
    <p:sldId id="260" r:id="rId8"/>
    <p:sldId id="261" r:id="rId9"/>
    <p:sldId id="262" r:id="rId10"/>
    <p:sldId id="263" r:id="rId11"/>
    <p:sldId id="264" r:id="rId12"/>
    <p:sldId id="266" r:id="rId13"/>
    <p:sldId id="267" r:id="rId14"/>
    <p:sldId id="269" r:id="rId15"/>
    <p:sldId id="274" r:id="rId16"/>
    <p:sldId id="270" r:id="rId17"/>
    <p:sldId id="271" r:id="rId18"/>
    <p:sldId id="278" r:id="rId19"/>
    <p:sldId id="273" r:id="rId20"/>
    <p:sldId id="275" r:id="rId21"/>
    <p:sldId id="276" r:id="rId22"/>
    <p:sldId id="272" r:id="rId23"/>
    <p:sldId id="277" r:id="rId24"/>
    <p:sldId id="280"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3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D85B7-3304-4AE0-86AC-AABCC87AAB4D}" type="datetimeFigureOut">
              <a:rPr lang="en-GB" smtClean="0"/>
              <a:t>01/03/2021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707A2-E436-4DEE-9CBA-CA7165908738}" type="slidenum">
              <a:rPr lang="en-GB" smtClean="0"/>
              <a:t>‹#›</a:t>
            </a:fld>
            <a:endParaRPr lang="en-GB"/>
          </a:p>
        </p:txBody>
      </p:sp>
    </p:spTree>
    <p:extLst>
      <p:ext uri="{BB962C8B-B14F-4D97-AF65-F5344CB8AC3E}">
        <p14:creationId xmlns:p14="http://schemas.microsoft.com/office/powerpoint/2010/main" val="340021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9707A2-E436-4DEE-9CBA-CA7165908738}" type="slidenum">
              <a:rPr lang="en-GB" smtClean="0"/>
              <a:t>10</a:t>
            </a:fld>
            <a:endParaRPr lang="en-GB"/>
          </a:p>
        </p:txBody>
      </p:sp>
    </p:spTree>
    <p:extLst>
      <p:ext uri="{BB962C8B-B14F-4D97-AF65-F5344CB8AC3E}">
        <p14:creationId xmlns:p14="http://schemas.microsoft.com/office/powerpoint/2010/main" val="177004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D395A02-785C-465E-A8C0-8DF837A12571}" type="datetimeFigureOut">
              <a:rPr lang="en-GB" smtClean="0"/>
              <a:t>01/03/2021</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C069AC42-5D93-4534-B666-50E54D68F7C6}"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395A02-785C-465E-A8C0-8DF837A12571}"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9AC42-5D93-4534-B666-50E54D68F7C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395A02-785C-465E-A8C0-8DF837A12571}"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9AC42-5D93-4534-B666-50E54D68F7C6}"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395A02-785C-465E-A8C0-8DF837A12571}"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9AC42-5D93-4534-B666-50E54D68F7C6}"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6D395A02-785C-465E-A8C0-8DF837A12571}" type="datetimeFigureOut">
              <a:rPr lang="en-GB" smtClean="0"/>
              <a:t>01/03/2021</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C069AC42-5D93-4534-B666-50E54D68F7C6}"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395A02-785C-465E-A8C0-8DF837A12571}"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69AC42-5D93-4534-B666-50E54D68F7C6}"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395A02-785C-465E-A8C0-8DF837A12571}" type="datetimeFigureOut">
              <a:rPr lang="en-GB" smtClean="0"/>
              <a:t>01/03/2021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69AC42-5D93-4534-B666-50E54D68F7C6}"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395A02-785C-465E-A8C0-8DF837A12571}" type="datetimeFigureOut">
              <a:rPr lang="en-GB" smtClean="0"/>
              <a:t>01/03/2021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69AC42-5D93-4534-B666-50E54D68F7C6}"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95A02-785C-465E-A8C0-8DF837A12571}" type="datetimeFigureOut">
              <a:rPr lang="en-GB" smtClean="0"/>
              <a:t>01/03/2021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69AC42-5D93-4534-B666-50E54D68F7C6}"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395A02-785C-465E-A8C0-8DF837A12571}"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69AC42-5D93-4534-B666-50E54D68F7C6}"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395A02-785C-465E-A8C0-8DF837A12571}"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69AC42-5D93-4534-B666-50E54D68F7C6}"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D395A02-785C-465E-A8C0-8DF837A12571}" type="datetimeFigureOut">
              <a:rPr lang="en-GB" smtClean="0"/>
              <a:t>01/03/2021</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069AC42-5D93-4534-B666-50E54D68F7C6}"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Eye conditions </a:t>
            </a:r>
            <a:endParaRPr lang="en-GB" dirty="0"/>
          </a:p>
        </p:txBody>
      </p:sp>
      <p:sp>
        <p:nvSpPr>
          <p:cNvPr id="3" name="Subtitle 2"/>
          <p:cNvSpPr>
            <a:spLocks noGrp="1"/>
          </p:cNvSpPr>
          <p:nvPr>
            <p:ph type="subTitle" idx="1"/>
          </p:nvPr>
        </p:nvSpPr>
        <p:spPr/>
        <p:txBody>
          <a:bodyPr/>
          <a:lstStyle/>
          <a:p>
            <a:r>
              <a:rPr lang="en-GB" dirty="0" smtClean="0"/>
              <a:t>Kingston Education Centre</a:t>
            </a:r>
            <a:endParaRPr lang="en-GB" dirty="0"/>
          </a:p>
        </p:txBody>
      </p:sp>
    </p:spTree>
    <p:extLst>
      <p:ext uri="{BB962C8B-B14F-4D97-AF65-F5344CB8AC3E}">
        <p14:creationId xmlns:p14="http://schemas.microsoft.com/office/powerpoint/2010/main" val="134064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Conjunctivitis- Conjunctiva </a:t>
            </a:r>
            <a:r>
              <a:rPr lang="en-GB" dirty="0" err="1"/>
              <a:t>i</a:t>
            </a:r>
            <a:r>
              <a:rPr lang="en-GB" dirty="0" err="1" smtClean="0"/>
              <a:t>tis</a:t>
            </a:r>
            <a:endParaRPr lang="en-GB" dirty="0"/>
          </a:p>
        </p:txBody>
      </p:sp>
      <p:sp>
        <p:nvSpPr>
          <p:cNvPr id="3" name="Content Placeholder 2"/>
          <p:cNvSpPr>
            <a:spLocks noGrp="1"/>
          </p:cNvSpPr>
          <p:nvPr>
            <p:ph sz="quarter" idx="1"/>
          </p:nvPr>
        </p:nvSpPr>
        <p:spPr/>
        <p:txBody>
          <a:bodyPr/>
          <a:lstStyle/>
          <a:p>
            <a:r>
              <a:rPr lang="en-GB" dirty="0" smtClean="0"/>
              <a:t>Viral and bacterial conjunctivitis. </a:t>
            </a:r>
          </a:p>
          <a:p>
            <a:r>
              <a:rPr lang="en-GB" dirty="0" smtClean="0"/>
              <a:t>Viral- watery red eyes, no usual visual changes can last 2-3 weeks.</a:t>
            </a:r>
          </a:p>
          <a:p>
            <a:r>
              <a:rPr lang="en-GB" dirty="0" smtClean="0"/>
              <a:t>Bacterial- Red eye with sticky yellow discharge. </a:t>
            </a:r>
          </a:p>
          <a:p>
            <a:r>
              <a:rPr lang="en-GB" dirty="0" smtClean="0"/>
              <a:t>Viral- Artificial tears and painkillers, cold compress, </a:t>
            </a:r>
          </a:p>
          <a:p>
            <a:r>
              <a:rPr lang="en-GB" dirty="0" smtClean="0"/>
              <a:t>Bacterial- antibiotic drops. </a:t>
            </a:r>
          </a:p>
          <a:p>
            <a:r>
              <a:rPr lang="en-GB" dirty="0" smtClean="0"/>
              <a:t>Very contagious. </a:t>
            </a:r>
            <a:endParaRPr lang="en-GB" dirty="0"/>
          </a:p>
        </p:txBody>
      </p:sp>
      <p:sp>
        <p:nvSpPr>
          <p:cNvPr id="4" name="AutoShape 2" descr="What Is Pink Eye? | How To Prevent Conjunctivitis | SmartBuyGlasses 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What Is Pink Eye? | How To Prevent Conjunctivitis | SmartBuyGlasses U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What Is Pink Eye? | How To Prevent Conjunctivitis | SmartBuyGlasses U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What Is Pink Eye? | How To Prevent Conjunctivitis | SmartBuyGlasses U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4" name="Picture 10" descr="CONJUCTIVITIS - Optical Express Zambia LTD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717032"/>
            <a:ext cx="2664296" cy="265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Corneal abrasion </a:t>
            </a:r>
            <a:endParaRPr lang="en-GB" dirty="0"/>
          </a:p>
        </p:txBody>
      </p:sp>
      <p:sp>
        <p:nvSpPr>
          <p:cNvPr id="3" name="Content Placeholder 2"/>
          <p:cNvSpPr>
            <a:spLocks noGrp="1"/>
          </p:cNvSpPr>
          <p:nvPr>
            <p:ph sz="quarter" idx="1"/>
          </p:nvPr>
        </p:nvSpPr>
        <p:spPr/>
        <p:txBody>
          <a:bodyPr/>
          <a:lstStyle/>
          <a:p>
            <a:r>
              <a:rPr lang="en-GB" dirty="0" smtClean="0"/>
              <a:t>Small scratch on the cornea. </a:t>
            </a:r>
          </a:p>
          <a:p>
            <a:r>
              <a:rPr lang="en-GB" dirty="0" smtClean="0"/>
              <a:t>Symptoms- Pain, blurred vision, photosensitive. </a:t>
            </a:r>
          </a:p>
          <a:p>
            <a:r>
              <a:rPr lang="en-GB" dirty="0" smtClean="0"/>
              <a:t>Causes- foreign body, injury</a:t>
            </a:r>
          </a:p>
          <a:p>
            <a:r>
              <a:rPr lang="en-GB" dirty="0" smtClean="0"/>
              <a:t>Assessment- </a:t>
            </a:r>
            <a:r>
              <a:rPr lang="en-GB" dirty="0" err="1" smtClean="0"/>
              <a:t>Opthalmoscope</a:t>
            </a:r>
            <a:endParaRPr lang="en-GB" dirty="0" smtClean="0"/>
          </a:p>
          <a:p>
            <a:r>
              <a:rPr lang="en-GB" dirty="0" smtClean="0"/>
              <a:t>Treatment- Antibiotic drops, painkillers, cold compress. </a:t>
            </a:r>
          </a:p>
        </p:txBody>
      </p:sp>
      <p:sp>
        <p:nvSpPr>
          <p:cNvPr id="4" name="AutoShape 2" descr="Clinical photography: Corneal abrasion | Specsavers ProF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linical photography: Corneal abrasion | Specsavers ProFi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Clinical photography: Corneal abrasion | Specsavers ProFi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6" name="Picture 8" descr="Clinical photography: Corneal abrasion | Specsavers Pro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960021"/>
            <a:ext cx="3063131" cy="208675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orneal Abrasion - Harvard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3770962"/>
            <a:ext cx="3024337" cy="246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1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Diabetic retinopathy</a:t>
            </a:r>
            <a:endParaRPr lang="en-GB" dirty="0"/>
          </a:p>
        </p:txBody>
      </p:sp>
      <p:sp>
        <p:nvSpPr>
          <p:cNvPr id="3" name="Content Placeholder 2"/>
          <p:cNvSpPr>
            <a:spLocks noGrp="1"/>
          </p:cNvSpPr>
          <p:nvPr>
            <p:ph sz="quarter" idx="1"/>
          </p:nvPr>
        </p:nvSpPr>
        <p:spPr/>
        <p:txBody>
          <a:bodyPr/>
          <a:lstStyle/>
          <a:p>
            <a:r>
              <a:rPr lang="en-GB" dirty="0" smtClean="0"/>
              <a:t>Due to high blood sugar levels in the blood- damage is caused to the blood supply to the retina. </a:t>
            </a:r>
          </a:p>
          <a:p>
            <a:r>
              <a:rPr lang="en-GB" dirty="0" smtClean="0"/>
              <a:t>Therefore less blood supply to the retina can cause vision changes.</a:t>
            </a:r>
          </a:p>
          <a:p>
            <a:r>
              <a:rPr lang="en-GB" dirty="0" smtClean="0"/>
              <a:t>8/10 patients with diabetes can have retinopathy. Many can live with it with no vision changes.</a:t>
            </a:r>
          </a:p>
          <a:p>
            <a:r>
              <a:rPr lang="en-GB" dirty="0" smtClean="0"/>
              <a:t>Can become sight threatening.</a:t>
            </a:r>
          </a:p>
          <a:p>
            <a:r>
              <a:rPr lang="en-GB" dirty="0" smtClean="0"/>
              <a:t>Eye checks, Diabetic control, laser eye surgery. </a:t>
            </a:r>
            <a:endParaRPr lang="en-GB" dirty="0"/>
          </a:p>
        </p:txBody>
      </p:sp>
      <p:pic>
        <p:nvPicPr>
          <p:cNvPr id="8194" name="Picture 2" descr="Diabetic retinopathy -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82641"/>
            <a:ext cx="2160240" cy="18492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Your guide to diabetic retinopathy - GOV.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711638"/>
            <a:ext cx="2880320" cy="192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3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Flashes and floaters </a:t>
            </a:r>
            <a:endParaRPr lang="en-GB" dirty="0"/>
          </a:p>
        </p:txBody>
      </p:sp>
      <p:sp>
        <p:nvSpPr>
          <p:cNvPr id="3" name="Content Placeholder 2"/>
          <p:cNvSpPr>
            <a:spLocks noGrp="1"/>
          </p:cNvSpPr>
          <p:nvPr>
            <p:ph sz="quarter" idx="1"/>
          </p:nvPr>
        </p:nvSpPr>
        <p:spPr/>
        <p:txBody>
          <a:bodyPr/>
          <a:lstStyle/>
          <a:p>
            <a:r>
              <a:rPr lang="en-GB" dirty="0"/>
              <a:t>Flashes and floaters happen because of changes in the vitreous, the clear, jelly-like substance that fills the inside of your eyeball.  </a:t>
            </a:r>
            <a:endParaRPr lang="en-GB" dirty="0" smtClean="0"/>
          </a:p>
          <a:p>
            <a:r>
              <a:rPr lang="en-GB" dirty="0" smtClean="0"/>
              <a:t>Common, particularly </a:t>
            </a:r>
            <a:r>
              <a:rPr lang="en-GB" dirty="0"/>
              <a:t>in people over 50 years of </a:t>
            </a:r>
            <a:r>
              <a:rPr lang="en-GB" dirty="0" smtClean="0"/>
              <a:t>age.</a:t>
            </a:r>
          </a:p>
          <a:p>
            <a:r>
              <a:rPr lang="en-GB" dirty="0" smtClean="0"/>
              <a:t>Dark glasses </a:t>
            </a:r>
            <a:endParaRPr lang="en-GB" dirty="0"/>
          </a:p>
        </p:txBody>
      </p:sp>
      <p:pic>
        <p:nvPicPr>
          <p:cNvPr id="9218" name="Picture 2" descr="What are Eye Floaters and How Can it Affect Your Vision | Meda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73016"/>
            <a:ext cx="4104456" cy="249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8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Retinal detachment</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RED FLAG</a:t>
            </a:r>
          </a:p>
          <a:p>
            <a:r>
              <a:rPr lang="en-GB" dirty="0" smtClean="0"/>
              <a:t>The thin lining at the back of your eye begins to pull away from the blood vessels that supply it.</a:t>
            </a:r>
          </a:p>
          <a:p>
            <a:r>
              <a:rPr lang="en-GB" dirty="0" smtClean="0"/>
              <a:t>Symptoms- sudden attachment of floaters, flashes of light, blurred vision.</a:t>
            </a:r>
          </a:p>
          <a:p>
            <a:r>
              <a:rPr lang="en-GB" dirty="0"/>
              <a:t> Retinas detach because they have one or more holes in them, which allows fluid to pass underneath them.  This fluid causes the retina to become separated from the supporting and nourishing tissues underneath </a:t>
            </a:r>
            <a:r>
              <a:rPr lang="en-GB" dirty="0" smtClean="0"/>
              <a:t>it.</a:t>
            </a:r>
          </a:p>
          <a:p>
            <a:r>
              <a:rPr lang="en-GB" dirty="0" smtClean="0"/>
              <a:t>Leads to blindness</a:t>
            </a:r>
          </a:p>
          <a:p>
            <a:r>
              <a:rPr lang="en-GB" dirty="0" smtClean="0"/>
              <a:t>Aging process, Trauma.</a:t>
            </a:r>
          </a:p>
          <a:p>
            <a:r>
              <a:rPr lang="en-GB" dirty="0" smtClean="0"/>
              <a:t>Treatment- surgery </a:t>
            </a:r>
            <a:endParaRPr lang="en-GB" dirty="0"/>
          </a:p>
        </p:txBody>
      </p:sp>
      <p:pic>
        <p:nvPicPr>
          <p:cNvPr id="10242" name="Picture 2" descr="Retinal detachment - Symptoms and causes - Mayo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730398"/>
            <a:ext cx="2664296" cy="209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7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Antistigmatism </a:t>
            </a:r>
            <a:endParaRPr lang="en-GB" dirty="0"/>
          </a:p>
        </p:txBody>
      </p:sp>
      <p:sp>
        <p:nvSpPr>
          <p:cNvPr id="3" name="Content Placeholder 2"/>
          <p:cNvSpPr>
            <a:spLocks noGrp="1"/>
          </p:cNvSpPr>
          <p:nvPr>
            <p:ph sz="quarter" idx="1"/>
          </p:nvPr>
        </p:nvSpPr>
        <p:spPr/>
        <p:txBody>
          <a:bodyPr/>
          <a:lstStyle/>
          <a:p>
            <a:r>
              <a:rPr lang="en-GB" dirty="0">
                <a:solidFill>
                  <a:srgbClr val="000000"/>
                </a:solidFill>
                <a:latin typeface="Arial"/>
              </a:rPr>
              <a:t>The front surface of a normal eye is round like a football, but people with astigmatism have eyes shaped more like an oval rugby ball. This changes the path of light so that the image formed at the back of the eye is not sharply focused</a:t>
            </a:r>
            <a:r>
              <a:rPr lang="en-GB" dirty="0" smtClean="0">
                <a:solidFill>
                  <a:srgbClr val="000000"/>
                </a:solidFill>
                <a:latin typeface="Arial"/>
              </a:rPr>
              <a:t>.</a:t>
            </a:r>
          </a:p>
          <a:p>
            <a:pPr fontAlgn="base"/>
            <a:r>
              <a:rPr lang="en-GB" dirty="0">
                <a:solidFill>
                  <a:srgbClr val="000000"/>
                </a:solidFill>
                <a:latin typeface="Arial"/>
              </a:rPr>
              <a:t>People with astigmatism will usually also be short or long </a:t>
            </a:r>
            <a:r>
              <a:rPr lang="en-GB" dirty="0" smtClean="0">
                <a:solidFill>
                  <a:srgbClr val="000000"/>
                </a:solidFill>
                <a:latin typeface="Arial"/>
              </a:rPr>
              <a:t>sighted.</a:t>
            </a:r>
          </a:p>
          <a:p>
            <a:pPr fontAlgn="base"/>
            <a:r>
              <a:rPr lang="en-GB" dirty="0" smtClean="0">
                <a:solidFill>
                  <a:srgbClr val="000000"/>
                </a:solidFill>
                <a:latin typeface="Arial"/>
              </a:rPr>
              <a:t>Blurring, distortion, headaches, tired eyes.</a:t>
            </a:r>
          </a:p>
          <a:p>
            <a:pPr fontAlgn="base"/>
            <a:r>
              <a:rPr lang="en-GB" dirty="0" smtClean="0">
                <a:solidFill>
                  <a:srgbClr val="000000"/>
                </a:solidFill>
                <a:latin typeface="Arial"/>
              </a:rPr>
              <a:t>Genetic</a:t>
            </a:r>
          </a:p>
          <a:p>
            <a:pPr fontAlgn="base"/>
            <a:r>
              <a:rPr lang="en-GB" dirty="0" smtClean="0">
                <a:solidFill>
                  <a:srgbClr val="000000"/>
                </a:solidFill>
                <a:latin typeface="Arial"/>
              </a:rPr>
              <a:t>Surgical procedures, glasses.</a:t>
            </a:r>
            <a:endParaRPr lang="en-GB" dirty="0">
              <a:solidFill>
                <a:srgbClr val="000000"/>
              </a:solidFill>
              <a:latin typeface="Arial"/>
            </a:endParaRPr>
          </a:p>
          <a:p>
            <a:endParaRPr lang="en-GB" dirty="0" smtClean="0"/>
          </a:p>
          <a:p>
            <a:endParaRPr lang="en-GB" dirty="0"/>
          </a:p>
        </p:txBody>
      </p:sp>
      <p:pic>
        <p:nvPicPr>
          <p:cNvPr id="11266" name="Picture 2" descr="Glasses for Astigmatism | Treating Astigmat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653136"/>
            <a:ext cx="2232248" cy="207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53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Stye</a:t>
            </a:r>
            <a:endParaRPr lang="en-GB" dirty="0"/>
          </a:p>
        </p:txBody>
      </p:sp>
      <p:sp>
        <p:nvSpPr>
          <p:cNvPr id="3" name="Content Placeholder 2"/>
          <p:cNvSpPr>
            <a:spLocks noGrp="1"/>
          </p:cNvSpPr>
          <p:nvPr>
            <p:ph sz="quarter" idx="1"/>
          </p:nvPr>
        </p:nvSpPr>
        <p:spPr/>
        <p:txBody>
          <a:bodyPr/>
          <a:lstStyle/>
          <a:p>
            <a:r>
              <a:rPr lang="en-GB" dirty="0" smtClean="0"/>
              <a:t>Small abscess- painful collection of puss on the eyelid. It is an infection at the root of an eyelash.</a:t>
            </a:r>
          </a:p>
          <a:p>
            <a:r>
              <a:rPr lang="en-GB" dirty="0" smtClean="0"/>
              <a:t>Small </a:t>
            </a:r>
            <a:r>
              <a:rPr lang="en-GB" dirty="0"/>
              <a:t>painful red lump, often with a yellow spot in the middle, on the outside of the eyelid</a:t>
            </a:r>
            <a:endParaRPr lang="en-GB" dirty="0" smtClean="0"/>
          </a:p>
          <a:p>
            <a:r>
              <a:rPr lang="en-GB" dirty="0" smtClean="0"/>
              <a:t>Symptoms- Watery eye, </a:t>
            </a:r>
            <a:r>
              <a:rPr lang="en-GB" dirty="0"/>
              <a:t>r</a:t>
            </a:r>
            <a:r>
              <a:rPr lang="en-GB" dirty="0" smtClean="0"/>
              <a:t>ed eyelid.</a:t>
            </a:r>
          </a:p>
          <a:p>
            <a:r>
              <a:rPr lang="en-GB" dirty="0" smtClean="0"/>
              <a:t>Cause- i</a:t>
            </a:r>
            <a:r>
              <a:rPr lang="en-GB" dirty="0" smtClean="0">
                <a:solidFill>
                  <a:srgbClr val="000000"/>
                </a:solidFill>
                <a:latin typeface="Arial"/>
              </a:rPr>
              <a:t>nfection </a:t>
            </a:r>
            <a:r>
              <a:rPr lang="en-GB" dirty="0">
                <a:solidFill>
                  <a:srgbClr val="000000"/>
                </a:solidFill>
                <a:latin typeface="Arial"/>
              </a:rPr>
              <a:t>with staphylococcus bacteria</a:t>
            </a:r>
            <a:r>
              <a:rPr lang="en-GB" dirty="0" smtClean="0">
                <a:solidFill>
                  <a:srgbClr val="000000"/>
                </a:solidFill>
                <a:latin typeface="Arial"/>
              </a:rPr>
              <a:t>.</a:t>
            </a:r>
          </a:p>
          <a:p>
            <a:r>
              <a:rPr lang="en-GB" dirty="0" smtClean="0">
                <a:solidFill>
                  <a:srgbClr val="000000"/>
                </a:solidFill>
                <a:latin typeface="Arial"/>
              </a:rPr>
              <a:t>Treatment- warm compress. May expel themselves (like a spot). </a:t>
            </a:r>
            <a:endParaRPr lang="en-GB" dirty="0"/>
          </a:p>
        </p:txBody>
      </p:sp>
      <p:pic>
        <p:nvPicPr>
          <p:cNvPr id="12290" name="Picture 2" descr="How Long Does It Take for a Stye to Go A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437112"/>
            <a:ext cx="3240360" cy="220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5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Uveitis </a:t>
            </a:r>
            <a:endParaRPr lang="en-GB" dirty="0"/>
          </a:p>
        </p:txBody>
      </p:sp>
      <p:sp>
        <p:nvSpPr>
          <p:cNvPr id="3" name="Content Placeholder 2"/>
          <p:cNvSpPr>
            <a:spLocks noGrp="1"/>
          </p:cNvSpPr>
          <p:nvPr>
            <p:ph sz="quarter" idx="1"/>
          </p:nvPr>
        </p:nvSpPr>
        <p:spPr/>
        <p:txBody>
          <a:bodyPr/>
          <a:lstStyle/>
          <a:p>
            <a:r>
              <a:rPr lang="en-GB" dirty="0" smtClean="0"/>
              <a:t>Inflammation of the middle layer of the eye called the uvea. </a:t>
            </a:r>
          </a:p>
          <a:p>
            <a:r>
              <a:rPr lang="en-GB" dirty="0" smtClean="0"/>
              <a:t>Causes- </a:t>
            </a:r>
            <a:r>
              <a:rPr lang="en-GB" dirty="0"/>
              <a:t>a</a:t>
            </a:r>
            <a:r>
              <a:rPr lang="en-GB" dirty="0" smtClean="0"/>
              <a:t>utoimmune response. </a:t>
            </a:r>
          </a:p>
          <a:p>
            <a:r>
              <a:rPr lang="en-GB" dirty="0">
                <a:solidFill>
                  <a:srgbClr val="000000"/>
                </a:solidFill>
                <a:latin typeface="Arial"/>
              </a:rPr>
              <a:t>Uveitis is more common in people aged 20 to 59, but may happen in any age</a:t>
            </a:r>
            <a:r>
              <a:rPr lang="en-GB" dirty="0" smtClean="0">
                <a:solidFill>
                  <a:srgbClr val="000000"/>
                </a:solidFill>
                <a:latin typeface="Arial"/>
              </a:rPr>
              <a:t>.</a:t>
            </a:r>
          </a:p>
          <a:p>
            <a:r>
              <a:rPr lang="en-GB" dirty="0" smtClean="0">
                <a:solidFill>
                  <a:srgbClr val="000000"/>
                </a:solidFill>
                <a:latin typeface="Arial"/>
              </a:rPr>
              <a:t>Symptoms- Eye pain, eye redness, Photophobia, Blurred vision, Floaters.</a:t>
            </a:r>
          </a:p>
          <a:p>
            <a:r>
              <a:rPr lang="en-GB" dirty="0" smtClean="0">
                <a:solidFill>
                  <a:srgbClr val="000000"/>
                </a:solidFill>
                <a:latin typeface="Arial"/>
              </a:rPr>
              <a:t>Steroid medication. </a:t>
            </a:r>
            <a:endParaRPr lang="en-GB" dirty="0"/>
          </a:p>
        </p:txBody>
      </p:sp>
      <p:pic>
        <p:nvPicPr>
          <p:cNvPr id="13314" name="Picture 2" descr="Uveitis: Causes, Symptoms, and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49080"/>
            <a:ext cx="3600400" cy="20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4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Eye Trauma</a:t>
            </a:r>
            <a:endParaRPr lang="en-GB" dirty="0"/>
          </a:p>
        </p:txBody>
      </p:sp>
      <p:sp>
        <p:nvSpPr>
          <p:cNvPr id="3" name="Content Placeholder 2"/>
          <p:cNvSpPr>
            <a:spLocks noGrp="1"/>
          </p:cNvSpPr>
          <p:nvPr>
            <p:ph sz="quarter" idx="1"/>
          </p:nvPr>
        </p:nvSpPr>
        <p:spPr/>
        <p:txBody>
          <a:bodyPr/>
          <a:lstStyle/>
          <a:p>
            <a:r>
              <a:rPr lang="en-GB" dirty="0" smtClean="0"/>
              <a:t>Blunt trauma</a:t>
            </a:r>
          </a:p>
          <a:p>
            <a:r>
              <a:rPr lang="en-GB" dirty="0" smtClean="0"/>
              <a:t>Chemical burns </a:t>
            </a:r>
          </a:p>
          <a:p>
            <a:r>
              <a:rPr lang="en-GB" dirty="0" smtClean="0"/>
              <a:t>Sharp trauma</a:t>
            </a:r>
          </a:p>
          <a:p>
            <a:pPr marL="0" indent="0">
              <a:buNone/>
            </a:pPr>
            <a:endParaRPr lang="en-GB" dirty="0"/>
          </a:p>
        </p:txBody>
      </p:sp>
      <p:sp>
        <p:nvSpPr>
          <p:cNvPr id="4" name="AutoShape 2" descr="Chemical Burn : Eye Trauma : The Eyes Have 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hemical Burn : Eye Trauma : The Eyes Have 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366" name="Picture 6" descr="Chemical Burn : Eye Trauma : The Eyes Have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24944"/>
            <a:ext cx="378142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560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of daily living </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a:t>M</a:t>
            </a:r>
            <a:r>
              <a:rPr lang="en-GB" dirty="0" smtClean="0"/>
              <a:t>aintaining </a:t>
            </a:r>
            <a:r>
              <a:rPr lang="en-GB" dirty="0"/>
              <a:t>a safe environment, </a:t>
            </a:r>
            <a:endParaRPr lang="en-GB" dirty="0" smtClean="0"/>
          </a:p>
          <a:p>
            <a:r>
              <a:rPr lang="en-GB" dirty="0"/>
              <a:t>C</a:t>
            </a:r>
            <a:r>
              <a:rPr lang="en-GB" dirty="0" smtClean="0"/>
              <a:t>ommunication</a:t>
            </a:r>
            <a:r>
              <a:rPr lang="en-GB" dirty="0"/>
              <a:t>, </a:t>
            </a:r>
            <a:endParaRPr lang="en-GB" dirty="0" smtClean="0"/>
          </a:p>
          <a:p>
            <a:r>
              <a:rPr lang="en-GB" dirty="0"/>
              <a:t>B</a:t>
            </a:r>
            <a:r>
              <a:rPr lang="en-GB" dirty="0" smtClean="0"/>
              <a:t>reathing</a:t>
            </a:r>
            <a:r>
              <a:rPr lang="en-GB" dirty="0"/>
              <a:t>, </a:t>
            </a:r>
            <a:endParaRPr lang="en-GB" dirty="0" smtClean="0"/>
          </a:p>
          <a:p>
            <a:r>
              <a:rPr lang="en-GB" dirty="0"/>
              <a:t>E</a:t>
            </a:r>
            <a:r>
              <a:rPr lang="en-GB" dirty="0" smtClean="0"/>
              <a:t>ating </a:t>
            </a:r>
            <a:r>
              <a:rPr lang="en-GB" dirty="0"/>
              <a:t>and </a:t>
            </a:r>
            <a:r>
              <a:rPr lang="en-GB" dirty="0" smtClean="0"/>
              <a:t>drinking, </a:t>
            </a:r>
          </a:p>
          <a:p>
            <a:r>
              <a:rPr lang="en-GB" dirty="0"/>
              <a:t>E</a:t>
            </a:r>
            <a:r>
              <a:rPr lang="en-GB" dirty="0" smtClean="0"/>
              <a:t>liminating,</a:t>
            </a:r>
          </a:p>
          <a:p>
            <a:r>
              <a:rPr lang="en-GB" dirty="0" smtClean="0"/>
              <a:t>personal </a:t>
            </a:r>
            <a:r>
              <a:rPr lang="en-GB" dirty="0"/>
              <a:t>cleansing </a:t>
            </a:r>
            <a:endParaRPr lang="en-GB" dirty="0" smtClean="0"/>
          </a:p>
          <a:p>
            <a:r>
              <a:rPr lang="en-GB" dirty="0"/>
              <a:t>D</a:t>
            </a:r>
            <a:r>
              <a:rPr lang="en-GB" dirty="0" smtClean="0"/>
              <a:t>ressing,</a:t>
            </a:r>
          </a:p>
          <a:p>
            <a:r>
              <a:rPr lang="en-GB" dirty="0"/>
              <a:t>C</a:t>
            </a:r>
            <a:r>
              <a:rPr lang="en-GB" dirty="0" smtClean="0"/>
              <a:t>ontrolling </a:t>
            </a:r>
            <a:r>
              <a:rPr lang="en-GB" dirty="0"/>
              <a:t>body temperature, </a:t>
            </a:r>
            <a:endParaRPr lang="en-GB" dirty="0" smtClean="0"/>
          </a:p>
          <a:p>
            <a:r>
              <a:rPr lang="en-GB" dirty="0"/>
              <a:t>M</a:t>
            </a:r>
            <a:r>
              <a:rPr lang="en-GB" dirty="0" smtClean="0"/>
              <a:t>obilising</a:t>
            </a:r>
            <a:r>
              <a:rPr lang="en-GB" dirty="0"/>
              <a:t>, </a:t>
            </a:r>
            <a:endParaRPr lang="en-GB" dirty="0" smtClean="0"/>
          </a:p>
          <a:p>
            <a:r>
              <a:rPr lang="en-GB" dirty="0"/>
              <a:t>W</a:t>
            </a:r>
            <a:r>
              <a:rPr lang="en-GB" dirty="0" smtClean="0"/>
              <a:t>orking </a:t>
            </a:r>
            <a:r>
              <a:rPr lang="en-GB" dirty="0"/>
              <a:t>and playing, </a:t>
            </a:r>
            <a:endParaRPr lang="en-GB" dirty="0" smtClean="0"/>
          </a:p>
          <a:p>
            <a:r>
              <a:rPr lang="en-GB" dirty="0"/>
              <a:t>E</a:t>
            </a:r>
            <a:r>
              <a:rPr lang="en-GB" dirty="0" smtClean="0"/>
              <a:t>xpressing </a:t>
            </a:r>
            <a:r>
              <a:rPr lang="en-GB" dirty="0"/>
              <a:t>sexuality</a:t>
            </a:r>
            <a:r>
              <a:rPr lang="en-GB" dirty="0" smtClean="0"/>
              <a:t>,</a:t>
            </a:r>
          </a:p>
          <a:p>
            <a:r>
              <a:rPr lang="en-GB" dirty="0"/>
              <a:t>S</a:t>
            </a:r>
            <a:r>
              <a:rPr lang="en-GB" dirty="0" smtClean="0"/>
              <a:t>leeping </a:t>
            </a:r>
            <a:r>
              <a:rPr lang="en-GB" dirty="0"/>
              <a:t>and dying.</a:t>
            </a:r>
            <a:endParaRPr lang="en-GB" dirty="0"/>
          </a:p>
        </p:txBody>
      </p:sp>
    </p:spTree>
    <p:extLst>
      <p:ext uri="{BB962C8B-B14F-4D97-AF65-F5344CB8AC3E}">
        <p14:creationId xmlns:p14="http://schemas.microsoft.com/office/powerpoint/2010/main" val="70826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Objectives </a:t>
            </a:r>
            <a:endParaRPr lang="en-GB" dirty="0"/>
          </a:p>
        </p:txBody>
      </p:sp>
      <p:sp>
        <p:nvSpPr>
          <p:cNvPr id="3" name="Content Placeholder 2"/>
          <p:cNvSpPr>
            <a:spLocks noGrp="1"/>
          </p:cNvSpPr>
          <p:nvPr>
            <p:ph sz="quarter" idx="1"/>
          </p:nvPr>
        </p:nvSpPr>
        <p:spPr>
          <a:xfrm>
            <a:off x="467544" y="1920240"/>
            <a:ext cx="8229600" cy="4937760"/>
          </a:xfrm>
        </p:spPr>
        <p:txBody>
          <a:bodyPr>
            <a:normAutofit/>
          </a:bodyPr>
          <a:lstStyle/>
          <a:p>
            <a:r>
              <a:rPr lang="en-GB" sz="2800" dirty="0" smtClean="0"/>
              <a:t>To gain knowledge of the structure of the eye and be able to label a diagram of the eye.</a:t>
            </a:r>
          </a:p>
          <a:p>
            <a:r>
              <a:rPr lang="en-GB" sz="2800" dirty="0" smtClean="0"/>
              <a:t>To be able to identify different common eye conditions and their management. </a:t>
            </a:r>
          </a:p>
          <a:p>
            <a:r>
              <a:rPr lang="en-GB" sz="2800" dirty="0" smtClean="0"/>
              <a:t>To be able to list the possible activities of daily living that eye conditions may effect for people. </a:t>
            </a:r>
            <a:endParaRPr lang="en-GB" sz="2800" dirty="0"/>
          </a:p>
        </p:txBody>
      </p:sp>
    </p:spTree>
    <p:extLst>
      <p:ext uri="{BB962C8B-B14F-4D97-AF65-F5344CB8AC3E}">
        <p14:creationId xmlns:p14="http://schemas.microsoft.com/office/powerpoint/2010/main" val="2378516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 flags</a:t>
            </a:r>
            <a:endParaRPr lang="en-GB" dirty="0"/>
          </a:p>
        </p:txBody>
      </p:sp>
      <p:sp>
        <p:nvSpPr>
          <p:cNvPr id="3" name="Content Placeholder 2"/>
          <p:cNvSpPr>
            <a:spLocks noGrp="1"/>
          </p:cNvSpPr>
          <p:nvPr>
            <p:ph sz="quarter" idx="1"/>
          </p:nvPr>
        </p:nvSpPr>
        <p:spPr/>
        <p:txBody>
          <a:bodyPr/>
          <a:lstStyle/>
          <a:p>
            <a:pPr fontAlgn="base"/>
            <a:r>
              <a:rPr lang="en-GB" dirty="0"/>
              <a:t>Sudden onset</a:t>
            </a:r>
          </a:p>
          <a:p>
            <a:pPr fontAlgn="base"/>
            <a:r>
              <a:rPr lang="en-GB" dirty="0"/>
              <a:t>Visual loss</a:t>
            </a:r>
          </a:p>
          <a:p>
            <a:pPr fontAlgn="base"/>
            <a:r>
              <a:rPr lang="en-GB" dirty="0"/>
              <a:t>Photophobia</a:t>
            </a:r>
          </a:p>
          <a:p>
            <a:pPr fontAlgn="base"/>
            <a:r>
              <a:rPr lang="en-GB" dirty="0"/>
              <a:t>Fever</a:t>
            </a:r>
          </a:p>
          <a:p>
            <a:pPr fontAlgn="base"/>
            <a:r>
              <a:rPr lang="en-GB" dirty="0"/>
              <a:t>Recent trauma</a:t>
            </a:r>
          </a:p>
          <a:p>
            <a:pPr fontAlgn="base"/>
            <a:r>
              <a:rPr lang="en-GB" dirty="0"/>
              <a:t>Vomiting</a:t>
            </a:r>
          </a:p>
          <a:p>
            <a:pPr fontAlgn="base"/>
            <a:r>
              <a:rPr lang="en-GB" dirty="0"/>
              <a:t>Associated red eye</a:t>
            </a:r>
          </a:p>
          <a:p>
            <a:pPr fontAlgn="base"/>
            <a:r>
              <a:rPr lang="en-GB" dirty="0"/>
              <a:t>Contact lens wearer</a:t>
            </a:r>
          </a:p>
          <a:p>
            <a:pPr fontAlgn="base"/>
            <a:r>
              <a:rPr lang="en-GB" dirty="0"/>
              <a:t>History of malignancy</a:t>
            </a:r>
          </a:p>
          <a:p>
            <a:pPr fontAlgn="base"/>
            <a:r>
              <a:rPr lang="en-GB" dirty="0"/>
              <a:t>History of flashers or </a:t>
            </a:r>
            <a:r>
              <a:rPr lang="en-GB" dirty="0" smtClean="0"/>
              <a:t>floaters</a:t>
            </a:r>
            <a:endParaRPr lang="en-GB" dirty="0"/>
          </a:p>
        </p:txBody>
      </p:sp>
    </p:spTree>
    <p:extLst>
      <p:ext uri="{BB962C8B-B14F-4D97-AF65-F5344CB8AC3E}">
        <p14:creationId xmlns:p14="http://schemas.microsoft.com/office/powerpoint/2010/main" val="326904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Referral options </a:t>
            </a:r>
            <a:endParaRPr lang="en-GB" dirty="0"/>
          </a:p>
        </p:txBody>
      </p:sp>
      <p:sp>
        <p:nvSpPr>
          <p:cNvPr id="3" name="Content Placeholder 2"/>
          <p:cNvSpPr>
            <a:spLocks noGrp="1"/>
          </p:cNvSpPr>
          <p:nvPr>
            <p:ph sz="quarter" idx="1"/>
          </p:nvPr>
        </p:nvSpPr>
        <p:spPr/>
        <p:txBody>
          <a:bodyPr/>
          <a:lstStyle/>
          <a:p>
            <a:r>
              <a:rPr lang="en-GB" dirty="0" smtClean="0"/>
              <a:t>Ophthalmology </a:t>
            </a:r>
          </a:p>
          <a:p>
            <a:r>
              <a:rPr lang="en-GB" dirty="0" smtClean="0"/>
              <a:t>Moorfields eye hospital </a:t>
            </a:r>
          </a:p>
          <a:p>
            <a:r>
              <a:rPr lang="en-GB" dirty="0" smtClean="0"/>
              <a:t>A&amp;E</a:t>
            </a:r>
          </a:p>
          <a:p>
            <a:r>
              <a:rPr lang="en-GB" dirty="0" smtClean="0"/>
              <a:t>Pharmacy </a:t>
            </a:r>
          </a:p>
          <a:p>
            <a:r>
              <a:rPr lang="en-GB" dirty="0" smtClean="0"/>
              <a:t>General practitioner </a:t>
            </a:r>
          </a:p>
          <a:p>
            <a:r>
              <a:rPr lang="en-GB" dirty="0" smtClean="0"/>
              <a:t>Walk in centre </a:t>
            </a:r>
          </a:p>
        </p:txBody>
      </p:sp>
    </p:spTree>
    <p:extLst>
      <p:ext uri="{BB962C8B-B14F-4D97-AF65-F5344CB8AC3E}">
        <p14:creationId xmlns:p14="http://schemas.microsoft.com/office/powerpoint/2010/main" val="137554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terms </a:t>
            </a:r>
            <a:endParaRPr lang="en-GB" dirty="0"/>
          </a:p>
        </p:txBody>
      </p:sp>
      <p:sp>
        <p:nvSpPr>
          <p:cNvPr id="3" name="Content Placeholder 2"/>
          <p:cNvSpPr>
            <a:spLocks noGrp="1"/>
          </p:cNvSpPr>
          <p:nvPr>
            <p:ph sz="quarter" idx="1"/>
          </p:nvPr>
        </p:nvSpPr>
        <p:spPr/>
        <p:txBody>
          <a:bodyPr/>
          <a:lstStyle/>
          <a:p>
            <a:r>
              <a:rPr lang="en-GB" dirty="0" smtClean="0"/>
              <a:t>Dilate </a:t>
            </a:r>
          </a:p>
          <a:p>
            <a:r>
              <a:rPr lang="en-GB" dirty="0" smtClean="0"/>
              <a:t>Abrasion</a:t>
            </a:r>
          </a:p>
          <a:p>
            <a:r>
              <a:rPr lang="en-GB" dirty="0" err="1" smtClean="0"/>
              <a:t>Snellen</a:t>
            </a:r>
            <a:r>
              <a:rPr lang="en-GB" dirty="0" smtClean="0"/>
              <a:t> Chart </a:t>
            </a:r>
          </a:p>
          <a:p>
            <a:r>
              <a:rPr lang="en-GB" dirty="0" err="1" smtClean="0"/>
              <a:t>Itis</a:t>
            </a:r>
            <a:endParaRPr lang="en-GB" dirty="0" smtClean="0"/>
          </a:p>
          <a:p>
            <a:r>
              <a:rPr lang="en-GB" dirty="0" err="1" smtClean="0"/>
              <a:t>Opthalmic</a:t>
            </a:r>
            <a:endParaRPr lang="en-GB" dirty="0" smtClean="0"/>
          </a:p>
          <a:p>
            <a:r>
              <a:rPr lang="en-GB" dirty="0" err="1" smtClean="0"/>
              <a:t>Subconjunctival</a:t>
            </a:r>
            <a:r>
              <a:rPr lang="en-GB" smtClean="0"/>
              <a:t> haemorrhage</a:t>
            </a:r>
          </a:p>
          <a:p>
            <a:pPr marL="0" indent="0">
              <a:buNone/>
            </a:pPr>
            <a:endParaRPr lang="en-GB" dirty="0"/>
          </a:p>
          <a:p>
            <a:endParaRPr lang="en-GB" dirty="0" smtClean="0"/>
          </a:p>
          <a:p>
            <a:endParaRPr lang="en-GB" dirty="0" smtClean="0"/>
          </a:p>
        </p:txBody>
      </p:sp>
    </p:spTree>
    <p:extLst>
      <p:ext uri="{BB962C8B-B14F-4D97-AF65-F5344CB8AC3E}">
        <p14:creationId xmlns:p14="http://schemas.microsoft.com/office/powerpoint/2010/main" val="2596702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Reflections </a:t>
            </a:r>
            <a:endParaRPr lang="en-GB" dirty="0"/>
          </a:p>
        </p:txBody>
      </p:sp>
    </p:spTree>
    <p:extLst>
      <p:ext uri="{BB962C8B-B14F-4D97-AF65-F5344CB8AC3E}">
        <p14:creationId xmlns:p14="http://schemas.microsoft.com/office/powerpoint/2010/main" val="2878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Questions </a:t>
            </a:r>
            <a:endParaRPr lang="en-GB" dirty="0"/>
          </a:p>
        </p:txBody>
      </p:sp>
    </p:spTree>
    <p:extLst>
      <p:ext uri="{BB962C8B-B14F-4D97-AF65-F5344CB8AC3E}">
        <p14:creationId xmlns:p14="http://schemas.microsoft.com/office/powerpoint/2010/main" val="4188361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Afternoons work </a:t>
            </a:r>
            <a:endParaRPr lang="en-GB" dirty="0"/>
          </a:p>
        </p:txBody>
      </p:sp>
    </p:spTree>
    <p:extLst>
      <p:ext uri="{BB962C8B-B14F-4D97-AF65-F5344CB8AC3E}">
        <p14:creationId xmlns:p14="http://schemas.microsoft.com/office/powerpoint/2010/main" val="9413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Structure of the eye</a:t>
            </a:r>
            <a:endParaRPr lang="en-GB" dirty="0"/>
          </a:p>
        </p:txBody>
      </p:sp>
      <p:pic>
        <p:nvPicPr>
          <p:cNvPr id="1026" name="Picture 2" descr="Your Eyes (for Kids) - Nemours KidsHealth"/>
          <p:cNvPicPr>
            <a:picLocks noChangeAspect="1" noChangeArrowheads="1"/>
          </p:cNvPicPr>
          <p:nvPr/>
        </p:nvPicPr>
        <p:blipFill rotWithShape="1">
          <a:blip r:embed="rId2">
            <a:extLst>
              <a:ext uri="{28A0092B-C50C-407E-A947-70E740481C1C}">
                <a14:useLocalDpi xmlns:a14="http://schemas.microsoft.com/office/drawing/2010/main" val="0"/>
              </a:ext>
            </a:extLst>
          </a:blip>
          <a:srcRect t="7200" b="3117"/>
          <a:stretch/>
        </p:blipFill>
        <p:spPr bwMode="auto">
          <a:xfrm>
            <a:off x="1948115" y="1196752"/>
            <a:ext cx="5184576" cy="464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4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of eye structures </a:t>
            </a:r>
            <a:endParaRPr lang="en-GB" dirty="0"/>
          </a:p>
        </p:txBody>
      </p:sp>
      <p:sp>
        <p:nvSpPr>
          <p:cNvPr id="3" name="Content Placeholder 2"/>
          <p:cNvSpPr>
            <a:spLocks noGrp="1"/>
          </p:cNvSpPr>
          <p:nvPr>
            <p:ph sz="quarter" idx="1"/>
          </p:nvPr>
        </p:nvSpPr>
        <p:spPr/>
        <p:txBody>
          <a:bodyPr>
            <a:noAutofit/>
          </a:bodyPr>
          <a:lstStyle/>
          <a:p>
            <a:pPr fontAlgn="base"/>
            <a:r>
              <a:rPr lang="en-GB" sz="1000" b="1" dirty="0" smtClean="0"/>
              <a:t>Iris</a:t>
            </a:r>
            <a:r>
              <a:rPr lang="en-GB" sz="1000" b="1" dirty="0"/>
              <a:t>:</a:t>
            </a:r>
            <a:r>
              <a:rPr lang="en-GB" sz="1000" dirty="0"/>
              <a:t> regulates the amount of light that enters your eye. It forms the coloured, visible part of your eye in front of the lens. Light enters through a central opening called the pupil.</a:t>
            </a:r>
          </a:p>
          <a:p>
            <a:pPr fontAlgn="base"/>
            <a:r>
              <a:rPr lang="en-GB" sz="1000" b="1" dirty="0"/>
              <a:t>Pupil:</a:t>
            </a:r>
            <a:r>
              <a:rPr lang="en-GB" sz="1000" dirty="0"/>
              <a:t> the circular opening in the centre of the iris through which light passes into the lens of the eye. The iris controls widening and narrowing (dilation and constriction) of the pupil.</a:t>
            </a:r>
          </a:p>
          <a:p>
            <a:pPr fontAlgn="base"/>
            <a:r>
              <a:rPr lang="en-GB" sz="1000" b="1" dirty="0"/>
              <a:t>Cornea:</a:t>
            </a:r>
            <a:r>
              <a:rPr lang="en-GB" sz="1000" dirty="0"/>
              <a:t> the transparent circular part of the front of the eyeball. It refracts the light entering the eye onto the lens, which then focuses it onto the retina. The cornea contains no blood vessels and is extremely sensitive to pain.</a:t>
            </a:r>
          </a:p>
          <a:p>
            <a:pPr fontAlgn="base"/>
            <a:r>
              <a:rPr lang="en-GB" sz="1000" b="1" dirty="0"/>
              <a:t>Lens:</a:t>
            </a:r>
            <a:r>
              <a:rPr lang="en-GB" sz="1000" dirty="0"/>
              <a:t> a transparent structure situated behind your pupil.  It is enclosed in a thin transparent capsule and helps to refract incoming light and focus it onto the retina. A cataract is when the lens becomes cloudy, and a cataract operation involves the replacement of the cloudy lens with an artificial plastic lens.</a:t>
            </a:r>
          </a:p>
          <a:p>
            <a:pPr fontAlgn="base"/>
            <a:r>
              <a:rPr lang="en-GB" sz="1000" b="1" dirty="0" smtClean="0"/>
              <a:t>Choroid:</a:t>
            </a:r>
            <a:r>
              <a:rPr lang="en-GB" sz="1000" dirty="0" smtClean="0"/>
              <a:t> the middle layer of the eye between the retina and the sclera. It also contains a pigment that absorbs excess light so preventing blurring of vision.</a:t>
            </a:r>
          </a:p>
          <a:p>
            <a:pPr fontAlgn="base"/>
            <a:r>
              <a:rPr lang="en-GB" sz="1000" b="1" dirty="0" err="1" smtClean="0"/>
              <a:t>Ciliary</a:t>
            </a:r>
            <a:r>
              <a:rPr lang="en-GB" sz="1000" b="1" dirty="0" smtClean="0"/>
              <a:t> </a:t>
            </a:r>
            <a:r>
              <a:rPr lang="en-GB" sz="1000" b="1" dirty="0"/>
              <a:t>body:</a:t>
            </a:r>
            <a:r>
              <a:rPr lang="en-GB" sz="1000" dirty="0"/>
              <a:t> the part of the eye that connects the choroid to the iris.</a:t>
            </a:r>
          </a:p>
          <a:p>
            <a:pPr fontAlgn="base"/>
            <a:r>
              <a:rPr lang="en-GB" sz="1000" b="1" dirty="0"/>
              <a:t>Retina:</a:t>
            </a:r>
            <a:r>
              <a:rPr lang="en-GB" sz="1000" dirty="0"/>
              <a:t> a light sensitive layer that lines the interior of the eye. It is composed of light sensitive cells known as rods and cones. The human eye contains about 125 million rods, which are necessary for seeing in dim light. Cones, on the other hand, function best in bright light.  There are between 6 and 7 million cones in the eye and they are essential for receiving a sharp accurate image and for distinguishing colours. The retina works much in the same way as film in a camera.</a:t>
            </a:r>
          </a:p>
          <a:p>
            <a:pPr fontAlgn="base"/>
            <a:r>
              <a:rPr lang="en-GB" sz="1000" b="1" dirty="0"/>
              <a:t>Macula:</a:t>
            </a:r>
            <a:r>
              <a:rPr lang="en-GB" sz="1000" dirty="0"/>
              <a:t> a yellow spot on the retina at the back of the eye which surrounds the fovea.</a:t>
            </a:r>
          </a:p>
          <a:p>
            <a:pPr fontAlgn="base"/>
            <a:r>
              <a:rPr lang="en-GB" sz="1000" b="1" dirty="0"/>
              <a:t>Fovea:</a:t>
            </a:r>
            <a:r>
              <a:rPr lang="en-GB" sz="1000" dirty="0"/>
              <a:t> forms a small indentation at the centre of the macula and is the area with the greatest concentration of cone cells. When the eye is directed at an object, the part of the image that is focused on the fovea is the image most accurately registered by the brain.</a:t>
            </a:r>
          </a:p>
          <a:p>
            <a:pPr fontAlgn="base"/>
            <a:r>
              <a:rPr lang="en-GB" sz="1000" b="1" dirty="0"/>
              <a:t>Optic disc:</a:t>
            </a:r>
            <a:r>
              <a:rPr lang="en-GB" sz="1000" dirty="0"/>
              <a:t> the visible (when the eye is examined) portion of the optic nerve, also found on the retina. The optic disc identifies the start of the optic nerve where messages from cone and rod cells leave the eye via nerve fibres to the optic centre of the brain. This area is also known as the 'blind spot’.</a:t>
            </a:r>
          </a:p>
          <a:p>
            <a:pPr fontAlgn="base"/>
            <a:r>
              <a:rPr lang="en-GB" sz="1000" b="1" dirty="0"/>
              <a:t>Optic nerve:</a:t>
            </a:r>
            <a:r>
              <a:rPr lang="en-GB" sz="1000" dirty="0"/>
              <a:t> leaves the eye at the optic disc and transfers all the visual information to the brain.</a:t>
            </a:r>
          </a:p>
          <a:p>
            <a:pPr fontAlgn="base"/>
            <a:r>
              <a:rPr lang="en-GB" sz="1000" b="1" dirty="0"/>
              <a:t>Sclera:</a:t>
            </a:r>
            <a:r>
              <a:rPr lang="en-GB" sz="1000" dirty="0"/>
              <a:t> the white part of the eye, a tough covering with which the cornea forms the external protective coat of the eye.</a:t>
            </a:r>
          </a:p>
          <a:p>
            <a:pPr fontAlgn="base"/>
            <a:r>
              <a:rPr lang="en-GB" sz="1000" b="1" dirty="0"/>
              <a:t>Rod cells</a:t>
            </a:r>
            <a:r>
              <a:rPr lang="en-GB" sz="1000" dirty="0"/>
              <a:t> are one of the two types of light-sensitive cells in the retina of the eye. There are about 125 million rods, which are necessary for seeing in dim light.</a:t>
            </a:r>
          </a:p>
          <a:p>
            <a:pPr fontAlgn="base"/>
            <a:r>
              <a:rPr lang="en-GB" sz="1000" b="1" dirty="0"/>
              <a:t>Cone cells</a:t>
            </a:r>
            <a:r>
              <a:rPr lang="en-GB" sz="1000" dirty="0"/>
              <a:t> are the second type of light sensitive cells in the retina of the eye. The human retina contains between six and seven million cones; they function best in bright light and are essential for acute vision (receiving a sharp accurate image). It is thought that there are three types of cones, each sensitive to the wavelength of a different primary colour – red, green or blue. Other colours are seen as combinations of these primary colours.</a:t>
            </a:r>
          </a:p>
        </p:txBody>
      </p:sp>
    </p:spTree>
    <p:extLst>
      <p:ext uri="{BB962C8B-B14F-4D97-AF65-F5344CB8AC3E}">
        <p14:creationId xmlns:p14="http://schemas.microsoft.com/office/powerpoint/2010/main" val="201345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it important to know the structure?</a:t>
            </a:r>
            <a:endParaRPr lang="en-GB" dirty="0"/>
          </a:p>
        </p:txBody>
      </p:sp>
      <p:sp>
        <p:nvSpPr>
          <p:cNvPr id="3" name="Content Placeholder 2"/>
          <p:cNvSpPr>
            <a:spLocks noGrp="1"/>
          </p:cNvSpPr>
          <p:nvPr>
            <p:ph sz="quarter" idx="1"/>
          </p:nvPr>
        </p:nvSpPr>
        <p:spPr>
          <a:xfrm>
            <a:off x="467544" y="1700808"/>
            <a:ext cx="8229600" cy="4937760"/>
          </a:xfrm>
        </p:spPr>
        <p:txBody>
          <a:bodyPr/>
          <a:lstStyle/>
          <a:p>
            <a:r>
              <a:rPr lang="en-GB" dirty="0" smtClean="0"/>
              <a:t>Cornea- corneal abrasion </a:t>
            </a:r>
          </a:p>
          <a:p>
            <a:r>
              <a:rPr lang="en-GB" dirty="0" smtClean="0"/>
              <a:t>Macula- macula degeneration </a:t>
            </a:r>
          </a:p>
          <a:p>
            <a:r>
              <a:rPr lang="en-GB" dirty="0" smtClean="0"/>
              <a:t>Conjunctiva- conjunctivitis </a:t>
            </a:r>
          </a:p>
          <a:p>
            <a:pPr marL="0" indent="0">
              <a:buNone/>
            </a:pPr>
            <a:endParaRPr lang="en-GB" dirty="0" smtClean="0"/>
          </a:p>
          <a:p>
            <a:endParaRPr lang="en-GB" dirty="0"/>
          </a:p>
        </p:txBody>
      </p:sp>
      <p:pic>
        <p:nvPicPr>
          <p:cNvPr id="2052" name="Picture 4" descr="Your Eyes (for Kids) - Nemours KidsHealth"/>
          <p:cNvPicPr>
            <a:picLocks noChangeAspect="1" noChangeArrowheads="1"/>
          </p:cNvPicPr>
          <p:nvPr/>
        </p:nvPicPr>
        <p:blipFill rotWithShape="1">
          <a:blip r:embed="rId2">
            <a:extLst>
              <a:ext uri="{28A0092B-C50C-407E-A947-70E740481C1C}">
                <a14:useLocalDpi xmlns:a14="http://schemas.microsoft.com/office/drawing/2010/main" val="0"/>
              </a:ext>
            </a:extLst>
          </a:blip>
          <a:srcRect t="7771" b="3927"/>
          <a:stretch/>
        </p:blipFill>
        <p:spPr bwMode="auto">
          <a:xfrm>
            <a:off x="4788024" y="2708920"/>
            <a:ext cx="3810000" cy="336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0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Eye exam </a:t>
            </a:r>
            <a:endParaRPr lang="en-GB" dirty="0"/>
          </a:p>
        </p:txBody>
      </p:sp>
      <p:sp>
        <p:nvSpPr>
          <p:cNvPr id="3" name="Content Placeholder 2"/>
          <p:cNvSpPr>
            <a:spLocks noGrp="1"/>
          </p:cNvSpPr>
          <p:nvPr>
            <p:ph sz="quarter" idx="1"/>
          </p:nvPr>
        </p:nvSpPr>
        <p:spPr/>
        <p:txBody>
          <a:bodyPr>
            <a:normAutofit/>
          </a:bodyPr>
          <a:lstStyle/>
          <a:p>
            <a:r>
              <a:rPr lang="en-GB" dirty="0" smtClean="0"/>
              <a:t>Visual acuity- </a:t>
            </a:r>
            <a:r>
              <a:rPr lang="en-GB" dirty="0" err="1" smtClean="0"/>
              <a:t>Snellen</a:t>
            </a:r>
            <a:r>
              <a:rPr lang="en-GB" dirty="0" smtClean="0"/>
              <a:t> Chart</a:t>
            </a:r>
          </a:p>
          <a:p>
            <a:r>
              <a:rPr lang="en-GB" dirty="0" smtClean="0"/>
              <a:t>Colour vision assessment </a:t>
            </a:r>
          </a:p>
          <a:p>
            <a:r>
              <a:rPr lang="en-GB" dirty="0" smtClean="0"/>
              <a:t>Visual fields</a:t>
            </a:r>
          </a:p>
          <a:p>
            <a:r>
              <a:rPr lang="en-GB" dirty="0" smtClean="0"/>
              <a:t>Inspect the external eye </a:t>
            </a:r>
          </a:p>
          <a:p>
            <a:r>
              <a:rPr lang="en-GB" dirty="0" smtClean="0"/>
              <a:t>Inspect the pupil</a:t>
            </a:r>
          </a:p>
          <a:p>
            <a:r>
              <a:rPr lang="en-GB" dirty="0" smtClean="0"/>
              <a:t>Fluorescence dye</a:t>
            </a:r>
          </a:p>
          <a:p>
            <a:r>
              <a:rPr lang="en-GB" dirty="0" smtClean="0"/>
              <a:t> Anaesthetic drops</a:t>
            </a:r>
          </a:p>
          <a:p>
            <a:r>
              <a:rPr lang="en-GB" dirty="0"/>
              <a:t> </a:t>
            </a:r>
            <a:r>
              <a:rPr lang="en-GB" dirty="0" smtClean="0"/>
              <a:t>Short-acting </a:t>
            </a:r>
            <a:r>
              <a:rPr lang="en-GB" dirty="0" err="1"/>
              <a:t>mydriatic</a:t>
            </a:r>
            <a:r>
              <a:rPr lang="en-GB" dirty="0"/>
              <a:t> eye </a:t>
            </a:r>
            <a:r>
              <a:rPr lang="en-GB" dirty="0" smtClean="0"/>
              <a:t>drops- dilates the pupil </a:t>
            </a:r>
          </a:p>
          <a:p>
            <a:r>
              <a:rPr lang="en-GB" dirty="0" smtClean="0"/>
              <a:t>Pupillary reflexes</a:t>
            </a:r>
          </a:p>
          <a:p>
            <a:r>
              <a:rPr lang="en-GB" dirty="0" smtClean="0"/>
              <a:t>Eye movements</a:t>
            </a:r>
          </a:p>
        </p:txBody>
      </p:sp>
      <p:sp>
        <p:nvSpPr>
          <p:cNvPr id="4" name="AutoShape 2" descr="Snellen chart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Snellen chart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Snellen chart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How Do Eye Charts Work? Understanding Eye Ch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How Do Eye Charts Work? Understanding Eye Ch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Snellen chart - Wikipedi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4" descr="Snellen chart - Wikipedi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352" name="Picture 16" descr="Eye Chart Snellen Vision Test Classic Eyesight Black Wood Framed Poster  14x20: Amazon.co.uk: Welc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340768"/>
            <a:ext cx="2104178" cy="306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8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Macular degeneration </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The macular lines the back of the eye and is responsible for seeing the fine details clearly. </a:t>
            </a:r>
          </a:p>
          <a:p>
            <a:r>
              <a:rPr lang="en-GB" dirty="0" smtClean="0">
                <a:latin typeface="Arial" panose="020B0604020202020204" pitchFamily="34" charset="0"/>
                <a:cs typeface="Arial" panose="020B0604020202020204" pitchFamily="34" charset="0"/>
              </a:rPr>
              <a:t>Age related (55 and older)</a:t>
            </a:r>
          </a:p>
          <a:p>
            <a:r>
              <a:rPr lang="en-GB" dirty="0" smtClean="0">
                <a:latin typeface="Arial" panose="020B0604020202020204" pitchFamily="34" charset="0"/>
                <a:cs typeface="Arial" panose="020B0604020202020204" pitchFamily="34" charset="0"/>
              </a:rPr>
              <a:t>Heredity</a:t>
            </a:r>
          </a:p>
          <a:p>
            <a:r>
              <a:rPr lang="en-GB" dirty="0" smtClean="0">
                <a:latin typeface="Arial" panose="020B0604020202020204" pitchFamily="34" charset="0"/>
                <a:cs typeface="Arial" panose="020B0604020202020204" pitchFamily="34" charset="0"/>
              </a:rPr>
              <a:t>Smoking </a:t>
            </a:r>
          </a:p>
          <a:p>
            <a:r>
              <a:rPr lang="en-GB" dirty="0" smtClean="0">
                <a:latin typeface="Arial" panose="020B0604020202020204" pitchFamily="34" charset="0"/>
                <a:cs typeface="Arial" panose="020B0604020202020204" pitchFamily="34" charset="0"/>
              </a:rPr>
              <a:t>Obesity </a:t>
            </a:r>
          </a:p>
          <a:p>
            <a:r>
              <a:rPr lang="en-GB" dirty="0" smtClean="0">
                <a:latin typeface="Arial" panose="020B0604020202020204" pitchFamily="34" charset="0"/>
                <a:cs typeface="Arial" panose="020B0604020202020204" pitchFamily="34" charset="0"/>
              </a:rPr>
              <a:t>Diet </a:t>
            </a:r>
          </a:p>
          <a:p>
            <a:r>
              <a:rPr lang="en-GB" dirty="0" smtClean="0">
                <a:latin typeface="Arial" panose="020B0604020202020204" pitchFamily="34" charset="0"/>
                <a:cs typeface="Arial" panose="020B0604020202020204" pitchFamily="34" charset="0"/>
              </a:rPr>
              <a:t>Treatment- Ranibizumab injections</a:t>
            </a:r>
            <a:endParaRPr lang="en-GB" dirty="0">
              <a:latin typeface="Arial" panose="020B0604020202020204" pitchFamily="34" charset="0"/>
              <a:cs typeface="Arial" panose="020B0604020202020204" pitchFamily="34" charset="0"/>
            </a:endParaRPr>
          </a:p>
        </p:txBody>
      </p:sp>
      <p:pic>
        <p:nvPicPr>
          <p:cNvPr id="3074" name="Picture 2" descr="Macular Degeneration: Causes, Symptoms, and Treatment | NVISION Eye Cen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284984"/>
            <a:ext cx="2762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6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Blepharitis </a:t>
            </a:r>
            <a:endParaRPr lang="en-GB" dirty="0"/>
          </a:p>
        </p:txBody>
      </p:sp>
      <p:sp>
        <p:nvSpPr>
          <p:cNvPr id="3" name="Content Placeholder 2"/>
          <p:cNvSpPr>
            <a:spLocks noGrp="1"/>
          </p:cNvSpPr>
          <p:nvPr>
            <p:ph sz="quarter" idx="1"/>
          </p:nvPr>
        </p:nvSpPr>
        <p:spPr/>
        <p:txBody>
          <a:bodyPr/>
          <a:lstStyle/>
          <a:p>
            <a:r>
              <a:rPr lang="en-GB" dirty="0" smtClean="0"/>
              <a:t>Blepharitis is an inflammation of the rims of the eyelids, which causes them to become red and swollen. </a:t>
            </a:r>
          </a:p>
          <a:p>
            <a:r>
              <a:rPr lang="en-GB" dirty="0" smtClean="0"/>
              <a:t>No contagious </a:t>
            </a:r>
          </a:p>
          <a:p>
            <a:r>
              <a:rPr lang="en-GB" dirty="0" smtClean="0"/>
              <a:t>Symptoms- Burning, redness, soreness, crusty eyelashes, itchy eyelids. </a:t>
            </a:r>
          </a:p>
          <a:p>
            <a:r>
              <a:rPr lang="en-GB" dirty="0" smtClean="0"/>
              <a:t>Can be chronic.</a:t>
            </a:r>
          </a:p>
          <a:p>
            <a:r>
              <a:rPr lang="en-GB" dirty="0" smtClean="0"/>
              <a:t>Treatment- eyelid cleaning, artificial tears, may need antibiotics if </a:t>
            </a:r>
            <a:r>
              <a:rPr lang="en-GB" dirty="0" err="1" smtClean="0"/>
              <a:t>infectied</a:t>
            </a:r>
            <a:r>
              <a:rPr lang="en-GB" dirty="0" smtClean="0"/>
              <a:t>. </a:t>
            </a:r>
          </a:p>
        </p:txBody>
      </p:sp>
      <p:pic>
        <p:nvPicPr>
          <p:cNvPr id="4098" name="Picture 2" descr="Blepharitis Types - Eyelids and Eyelash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365104"/>
            <a:ext cx="2843808" cy="188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4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Cataract</a:t>
            </a:r>
            <a:endParaRPr lang="en-GB" dirty="0"/>
          </a:p>
        </p:txBody>
      </p:sp>
      <p:sp>
        <p:nvSpPr>
          <p:cNvPr id="3" name="Content Placeholder 2"/>
          <p:cNvSpPr>
            <a:spLocks noGrp="1"/>
          </p:cNvSpPr>
          <p:nvPr>
            <p:ph sz="quarter" idx="1"/>
          </p:nvPr>
        </p:nvSpPr>
        <p:spPr/>
        <p:txBody>
          <a:bodyPr/>
          <a:lstStyle/>
          <a:p>
            <a:r>
              <a:rPr lang="en-GB" dirty="0" smtClean="0"/>
              <a:t>Clouding of the lens inside the eye. It causes gradual blurring of vision and often glare. </a:t>
            </a:r>
          </a:p>
          <a:p>
            <a:r>
              <a:rPr lang="en-GB" dirty="0" smtClean="0"/>
              <a:t>The lens is clear and helps focus light rays onto the back of the eye. When cataract develops the lens become cloudy and prevents the light rays from passing on to the retina. The picture then becomes dull and fuzzy. </a:t>
            </a:r>
          </a:p>
          <a:p>
            <a:r>
              <a:rPr lang="en-GB" dirty="0" smtClean="0"/>
              <a:t>Symptoms- gradual blurred vision.</a:t>
            </a:r>
          </a:p>
          <a:p>
            <a:r>
              <a:rPr lang="en-GB" dirty="0" smtClean="0"/>
              <a:t>Age related- any time over the age of 40.</a:t>
            </a:r>
          </a:p>
          <a:p>
            <a:r>
              <a:rPr lang="en-GB" dirty="0" smtClean="0"/>
              <a:t>Congenital, drug induced (Steroids), Injury. </a:t>
            </a:r>
          </a:p>
          <a:p>
            <a:r>
              <a:rPr lang="en-GB" dirty="0" smtClean="0"/>
              <a:t>Lens replacement surgery. </a:t>
            </a:r>
          </a:p>
        </p:txBody>
      </p:sp>
      <p:pic>
        <p:nvPicPr>
          <p:cNvPr id="5122" name="Picture 2" descr="Catara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5096966"/>
            <a:ext cx="2736304" cy="153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70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91</TotalTime>
  <Words>785</Words>
  <Application>Microsoft Office PowerPoint</Application>
  <PresentationFormat>On-screen Show (4:3)</PresentationFormat>
  <Paragraphs>154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Origin</vt:lpstr>
      <vt:lpstr>Eye conditions </vt:lpstr>
      <vt:lpstr>Lesson Objectives </vt:lpstr>
      <vt:lpstr>The Structure of the eye</vt:lpstr>
      <vt:lpstr>Functions of eye structures </vt:lpstr>
      <vt:lpstr>Why is it important to know the structure?</vt:lpstr>
      <vt:lpstr>Eye exam </vt:lpstr>
      <vt:lpstr>Macular degeneration </vt:lpstr>
      <vt:lpstr>Blepharitis </vt:lpstr>
      <vt:lpstr>Cataract</vt:lpstr>
      <vt:lpstr>Conjunctivitis- Conjunctiva itis</vt:lpstr>
      <vt:lpstr>Corneal abrasion </vt:lpstr>
      <vt:lpstr>Diabetic retinopathy</vt:lpstr>
      <vt:lpstr>Flashes and floaters </vt:lpstr>
      <vt:lpstr>Retinal detachment</vt:lpstr>
      <vt:lpstr>Antistigmatism </vt:lpstr>
      <vt:lpstr>Stye</vt:lpstr>
      <vt:lpstr>Uveitis </vt:lpstr>
      <vt:lpstr>Eye Trauma</vt:lpstr>
      <vt:lpstr>Activities of daily living </vt:lpstr>
      <vt:lpstr>Red flags</vt:lpstr>
      <vt:lpstr>Referral options </vt:lpstr>
      <vt:lpstr>Common terms </vt:lpstr>
      <vt:lpstr>Reflections </vt:lpstr>
      <vt:lpstr>Questions </vt:lpstr>
      <vt:lpstr>Afternoons work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conditions</dc:title>
  <dc:creator>Suzanne Martin</dc:creator>
  <cp:lastModifiedBy>Suzanne Martin</cp:lastModifiedBy>
  <cp:revision>9</cp:revision>
  <dcterms:created xsi:type="dcterms:W3CDTF">2021-03-01T10:01:59Z</dcterms:created>
  <dcterms:modified xsi:type="dcterms:W3CDTF">2021-03-01T11:33:53Z</dcterms:modified>
</cp:coreProperties>
</file>