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9" r:id="rId3"/>
    <p:sldId id="257" r:id="rId4"/>
    <p:sldId id="258" r:id="rId5"/>
    <p:sldId id="260" r:id="rId6"/>
    <p:sldId id="284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80" r:id="rId16"/>
    <p:sldId id="279" r:id="rId17"/>
    <p:sldId id="281" r:id="rId18"/>
    <p:sldId id="282" r:id="rId19"/>
    <p:sldId id="269" r:id="rId20"/>
    <p:sldId id="270" r:id="rId21"/>
    <p:sldId id="286" r:id="rId22"/>
    <p:sldId id="287" r:id="rId23"/>
    <p:sldId id="294" r:id="rId24"/>
    <p:sldId id="289" r:id="rId25"/>
    <p:sldId id="288" r:id="rId26"/>
    <p:sldId id="290" r:id="rId27"/>
    <p:sldId id="271" r:id="rId28"/>
    <p:sldId id="285" r:id="rId29"/>
    <p:sldId id="291" r:id="rId30"/>
    <p:sldId id="292" r:id="rId31"/>
    <p:sldId id="293" r:id="rId32"/>
    <p:sldId id="295" r:id="rId33"/>
    <p:sldId id="296" r:id="rId34"/>
    <p:sldId id="272" r:id="rId35"/>
    <p:sldId id="273" r:id="rId36"/>
    <p:sldId id="278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BD99F-1F85-40FD-B026-46B17AFFF10F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DBD9FB8-28B5-4D70-AD9C-38D4289CA712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Eye conditions </a:t>
          </a:r>
          <a:endParaRPr lang="en-GB" dirty="0">
            <a:solidFill>
              <a:sysClr val="windowText" lastClr="000000"/>
            </a:solidFill>
          </a:endParaRPr>
        </a:p>
      </dgm:t>
    </dgm:pt>
    <dgm:pt modelId="{C0A95CDA-58A4-497A-B48F-5E30100F922C}" type="parTrans" cxnId="{3A61DCB2-A20C-4563-880C-5064098D314C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E23A27A-0654-4A6E-B21A-0E7E19AF2196}" type="sibTrans" cxnId="{3A61DCB2-A20C-4563-880C-5064098D314C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5ACCE0F-80DE-4948-8A5B-CECC252AE2C9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Chemical burns </a:t>
          </a:r>
          <a:endParaRPr lang="en-GB" dirty="0">
            <a:solidFill>
              <a:sysClr val="windowText" lastClr="000000"/>
            </a:solidFill>
          </a:endParaRPr>
        </a:p>
      </dgm:t>
    </dgm:pt>
    <dgm:pt modelId="{BE4700C9-DBC8-445C-82CE-1CAE13841D69}" type="parTrans" cxnId="{DEE3D79A-8C82-4A55-AE00-92BDC8905F5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95926894-1EEE-4DA7-B003-CD920D29BA62}" type="sibTrans" cxnId="{DEE3D79A-8C82-4A55-AE00-92BDC8905F5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91DD721E-82AD-4547-854E-F9EE08D66E48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Stye</a:t>
          </a:r>
          <a:endParaRPr lang="en-GB" dirty="0">
            <a:solidFill>
              <a:sysClr val="windowText" lastClr="000000"/>
            </a:solidFill>
          </a:endParaRPr>
        </a:p>
      </dgm:t>
    </dgm:pt>
    <dgm:pt modelId="{47DAB4E3-6F2A-41E7-86D7-12806A92C73D}" type="parTrans" cxnId="{8F781902-62C2-4206-8863-95B55DB892FB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D5B8B0D9-2F99-46B8-9D24-5E2D73628572}" type="sibTrans" cxnId="{8F781902-62C2-4206-8863-95B55DB892FB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700F57DF-588D-4CA4-9E1A-ED30D425DA8F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Conjunctivitis</a:t>
          </a:r>
          <a:endParaRPr lang="en-GB" dirty="0">
            <a:solidFill>
              <a:sysClr val="windowText" lastClr="000000"/>
            </a:solidFill>
          </a:endParaRPr>
        </a:p>
      </dgm:t>
    </dgm:pt>
    <dgm:pt modelId="{49CE79EC-DF36-4D4A-BB80-4F27186E2979}" type="parTrans" cxnId="{FF072F65-0960-4103-8EC5-101CC8E062E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13A1930-50E7-43A9-9894-3E53DA6D3690}" type="sibTrans" cxnId="{FF072F65-0960-4103-8EC5-101CC8E062E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A4064B1-877C-486B-B593-06196821AF60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Blepharitis</a:t>
          </a:r>
          <a:endParaRPr lang="en-GB" dirty="0">
            <a:solidFill>
              <a:sysClr val="windowText" lastClr="000000"/>
            </a:solidFill>
          </a:endParaRPr>
        </a:p>
      </dgm:t>
    </dgm:pt>
    <dgm:pt modelId="{D512EDE9-2778-4F78-AED2-D927042B958C}" type="parTrans" cxnId="{477B538C-BB4B-43E9-9AFE-8CD9D613F4B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3CABEBEE-6C8D-49C0-81DC-3D5603169138}" type="sibTrans" cxnId="{477B538C-BB4B-43E9-9AFE-8CD9D613F4B9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50C1AB0-56E7-42F5-89E8-A5F7E48EB6F2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Corneal Ulcers</a:t>
          </a:r>
          <a:endParaRPr lang="en-GB" dirty="0">
            <a:solidFill>
              <a:sysClr val="windowText" lastClr="000000"/>
            </a:solidFill>
          </a:endParaRPr>
        </a:p>
      </dgm:t>
    </dgm:pt>
    <dgm:pt modelId="{7BFFF66E-77E3-4E9D-A3B0-6A913C86D191}" type="parTrans" cxnId="{EE148E47-F1E3-4946-951D-112E8302594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19778839-DCA9-4C3A-B102-321916AC2F18}" type="sibTrans" cxnId="{EE148E47-F1E3-4946-951D-112E8302594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F0F95D71-5A5E-4637-8852-22165E7CABF5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Foreign body </a:t>
          </a:r>
          <a:endParaRPr lang="en-GB" dirty="0">
            <a:solidFill>
              <a:sysClr val="windowText" lastClr="000000"/>
            </a:solidFill>
          </a:endParaRPr>
        </a:p>
      </dgm:t>
    </dgm:pt>
    <dgm:pt modelId="{A67FA724-37EE-4429-9A9F-AAB18BF4B2A7}" type="parTrans" cxnId="{B8BBAB80-9AB8-4603-B1DD-03B3F7C6FC1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4FB444A1-AB0B-4A44-A282-D65FFA099C17}" type="sibTrans" cxnId="{B8BBAB80-9AB8-4603-B1DD-03B3F7C6FC1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6541465C-C509-4CCA-8F30-3AA3281B442C}">
      <dgm:prSet phldrT="[Text]"/>
      <dgm:spPr/>
      <dgm:t>
        <a:bodyPr/>
        <a:lstStyle/>
        <a:p>
          <a:r>
            <a:rPr lang="en-GB" dirty="0" smtClean="0">
              <a:solidFill>
                <a:sysClr val="windowText" lastClr="000000"/>
              </a:solidFill>
            </a:rPr>
            <a:t>Allergies</a:t>
          </a:r>
          <a:endParaRPr lang="en-GB" dirty="0">
            <a:solidFill>
              <a:sysClr val="windowText" lastClr="000000"/>
            </a:solidFill>
          </a:endParaRPr>
        </a:p>
      </dgm:t>
    </dgm:pt>
    <dgm:pt modelId="{6764BAA4-ED48-413E-9F82-D6B911C54D6F}" type="parTrans" cxnId="{D8EE0732-48BE-49F1-9416-04B79E2C947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8A72C95-ED38-4B73-B5F3-54F16D3B0F0E}" type="sibTrans" cxnId="{D8EE0732-48BE-49F1-9416-04B79E2C947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195F5E70-02C6-499F-A3BB-6CB3F1B0EFC8}">
      <dgm:prSet phldrT="[Text]"/>
      <dgm:spPr/>
    </dgm:pt>
    <dgm:pt modelId="{BEE41A0B-1BA5-40E2-B47B-21017A0E9F9A}" type="parTrans" cxnId="{2251DFDD-D34D-43D5-AA18-42321C5A2C8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1C6ED2C-EE57-4BF6-B501-89AF20E6B369}" type="sibTrans" cxnId="{2251DFDD-D34D-43D5-AA18-42321C5A2C8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196EBBA3-27A8-4270-A9C1-3F11DA46966F}" type="pres">
      <dgm:prSet presAssocID="{7A8BD99F-1F85-40FD-B026-46B17AFFF1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03657B9-3678-486C-A555-857D6667FF1A}" type="pres">
      <dgm:prSet presAssocID="{CDBD9FB8-28B5-4D70-AD9C-38D4289CA712}" presName="singleCycle" presStyleCnt="0"/>
      <dgm:spPr/>
    </dgm:pt>
    <dgm:pt modelId="{6CCBC2F3-145E-413E-8C95-24498224956A}" type="pres">
      <dgm:prSet presAssocID="{CDBD9FB8-28B5-4D70-AD9C-38D4289CA712}" presName="singleCenter" presStyleLbl="node1" presStyleIdx="0" presStyleCnt="8">
        <dgm:presLayoutVars>
          <dgm:chMax val="7"/>
          <dgm:chPref val="7"/>
        </dgm:presLayoutVars>
      </dgm:prSet>
      <dgm:spPr/>
    </dgm:pt>
    <dgm:pt modelId="{56C29F47-A38D-419B-A567-39EA6AF6CA5A}" type="pres">
      <dgm:prSet presAssocID="{BE4700C9-DBC8-445C-82CE-1CAE13841D69}" presName="Name56" presStyleLbl="parChTrans1D2" presStyleIdx="0" presStyleCnt="7"/>
      <dgm:spPr/>
    </dgm:pt>
    <dgm:pt modelId="{A404611C-0724-4D2F-A1AF-AF6CF20B6B6B}" type="pres">
      <dgm:prSet presAssocID="{35ACCE0F-80DE-4948-8A5B-CECC252AE2C9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512280-489F-409F-8FF2-083E13D60CD3}" type="pres">
      <dgm:prSet presAssocID="{47DAB4E3-6F2A-41E7-86D7-12806A92C73D}" presName="Name56" presStyleLbl="parChTrans1D2" presStyleIdx="1" presStyleCnt="7"/>
      <dgm:spPr/>
    </dgm:pt>
    <dgm:pt modelId="{7AB205EB-B2D2-40D0-A428-C9D6A31F7DDB}" type="pres">
      <dgm:prSet presAssocID="{91DD721E-82AD-4547-854E-F9EE08D66E48}" presName="text0" presStyleLbl="node1" presStyleIdx="2" presStyleCnt="8">
        <dgm:presLayoutVars>
          <dgm:bulletEnabled val="1"/>
        </dgm:presLayoutVars>
      </dgm:prSet>
      <dgm:spPr/>
    </dgm:pt>
    <dgm:pt modelId="{ED6FDB5D-3E44-45F3-9F77-D93CB52A8FA8}" type="pres">
      <dgm:prSet presAssocID="{49CE79EC-DF36-4D4A-BB80-4F27186E2979}" presName="Name56" presStyleLbl="parChTrans1D2" presStyleIdx="2" presStyleCnt="7"/>
      <dgm:spPr/>
    </dgm:pt>
    <dgm:pt modelId="{95C26232-C9BD-4002-B6D0-2CFA9778E2FD}" type="pres">
      <dgm:prSet presAssocID="{700F57DF-588D-4CA4-9E1A-ED30D425DA8F}" presName="text0" presStyleLbl="node1" presStyleIdx="3" presStyleCnt="8">
        <dgm:presLayoutVars>
          <dgm:bulletEnabled val="1"/>
        </dgm:presLayoutVars>
      </dgm:prSet>
      <dgm:spPr/>
    </dgm:pt>
    <dgm:pt modelId="{3F89EBDE-F028-4D7A-8FCB-3CC8FB87A1AE}" type="pres">
      <dgm:prSet presAssocID="{D512EDE9-2778-4F78-AED2-D927042B958C}" presName="Name56" presStyleLbl="parChTrans1D2" presStyleIdx="3" presStyleCnt="7"/>
      <dgm:spPr/>
    </dgm:pt>
    <dgm:pt modelId="{9889C486-6C32-4CD9-80C8-E2A787172066}" type="pres">
      <dgm:prSet presAssocID="{AA4064B1-877C-486B-B593-06196821AF60}" presName="text0" presStyleLbl="node1" presStyleIdx="4" presStyleCnt="8">
        <dgm:presLayoutVars>
          <dgm:bulletEnabled val="1"/>
        </dgm:presLayoutVars>
      </dgm:prSet>
      <dgm:spPr/>
    </dgm:pt>
    <dgm:pt modelId="{D8433138-FE66-4592-980E-2EC88E837353}" type="pres">
      <dgm:prSet presAssocID="{7BFFF66E-77E3-4E9D-A3B0-6A913C86D191}" presName="Name56" presStyleLbl="parChTrans1D2" presStyleIdx="4" presStyleCnt="7"/>
      <dgm:spPr/>
    </dgm:pt>
    <dgm:pt modelId="{E4EB5CDC-79D0-4374-8E22-1C784183FB89}" type="pres">
      <dgm:prSet presAssocID="{E50C1AB0-56E7-42F5-89E8-A5F7E48EB6F2}" presName="text0" presStyleLbl="node1" presStyleIdx="5" presStyleCnt="8">
        <dgm:presLayoutVars>
          <dgm:bulletEnabled val="1"/>
        </dgm:presLayoutVars>
      </dgm:prSet>
      <dgm:spPr/>
    </dgm:pt>
    <dgm:pt modelId="{DBBA9B78-6BF5-4ED0-B7EE-1CC9B9DC0F31}" type="pres">
      <dgm:prSet presAssocID="{A67FA724-37EE-4429-9A9F-AAB18BF4B2A7}" presName="Name56" presStyleLbl="parChTrans1D2" presStyleIdx="5" presStyleCnt="7"/>
      <dgm:spPr/>
    </dgm:pt>
    <dgm:pt modelId="{0789CA14-B33E-4C1E-9DF5-F19EC0D0B99B}" type="pres">
      <dgm:prSet presAssocID="{F0F95D71-5A5E-4637-8852-22165E7CABF5}" presName="text0" presStyleLbl="node1" presStyleIdx="6" presStyleCnt="8">
        <dgm:presLayoutVars>
          <dgm:bulletEnabled val="1"/>
        </dgm:presLayoutVars>
      </dgm:prSet>
      <dgm:spPr/>
    </dgm:pt>
    <dgm:pt modelId="{F4965281-9BF1-4B91-A510-627D825CB41C}" type="pres">
      <dgm:prSet presAssocID="{6764BAA4-ED48-413E-9F82-D6B911C54D6F}" presName="Name56" presStyleLbl="parChTrans1D2" presStyleIdx="6" presStyleCnt="7"/>
      <dgm:spPr/>
    </dgm:pt>
    <dgm:pt modelId="{7C3A1D70-0998-466A-B944-A7148C803261}" type="pres">
      <dgm:prSet presAssocID="{6541465C-C509-4CCA-8F30-3AA3281B442C}" presName="text0" presStyleLbl="node1" presStyleIdx="7" presStyleCnt="8">
        <dgm:presLayoutVars>
          <dgm:bulletEnabled val="1"/>
        </dgm:presLayoutVars>
      </dgm:prSet>
      <dgm:spPr/>
    </dgm:pt>
  </dgm:ptLst>
  <dgm:cxnLst>
    <dgm:cxn modelId="{4D01B843-5AD9-41C7-80BA-8454400C5317}" type="presOf" srcId="{7A8BD99F-1F85-40FD-B026-46B17AFFF10F}" destId="{196EBBA3-27A8-4270-A9C1-3F11DA46966F}" srcOrd="0" destOrd="0" presId="urn:microsoft.com/office/officeart/2008/layout/RadialCluster"/>
    <dgm:cxn modelId="{8F781902-62C2-4206-8863-95B55DB892FB}" srcId="{CDBD9FB8-28B5-4D70-AD9C-38D4289CA712}" destId="{91DD721E-82AD-4547-854E-F9EE08D66E48}" srcOrd="1" destOrd="0" parTransId="{47DAB4E3-6F2A-41E7-86D7-12806A92C73D}" sibTransId="{D5B8B0D9-2F99-46B8-9D24-5E2D73628572}"/>
    <dgm:cxn modelId="{12DFDA3F-2A39-4636-A13F-2FC91D2D1D01}" type="presOf" srcId="{AA4064B1-877C-486B-B593-06196821AF60}" destId="{9889C486-6C32-4CD9-80C8-E2A787172066}" srcOrd="0" destOrd="0" presId="urn:microsoft.com/office/officeart/2008/layout/RadialCluster"/>
    <dgm:cxn modelId="{D67AA2CE-F067-4563-9E25-0FC7C44B972D}" type="presOf" srcId="{F0F95D71-5A5E-4637-8852-22165E7CABF5}" destId="{0789CA14-B33E-4C1E-9DF5-F19EC0D0B99B}" srcOrd="0" destOrd="0" presId="urn:microsoft.com/office/officeart/2008/layout/RadialCluster"/>
    <dgm:cxn modelId="{3A61DCB2-A20C-4563-880C-5064098D314C}" srcId="{7A8BD99F-1F85-40FD-B026-46B17AFFF10F}" destId="{CDBD9FB8-28B5-4D70-AD9C-38D4289CA712}" srcOrd="0" destOrd="0" parTransId="{C0A95CDA-58A4-497A-B48F-5E30100F922C}" sibTransId="{3E23A27A-0654-4A6E-B21A-0E7E19AF2196}"/>
    <dgm:cxn modelId="{477B538C-BB4B-43E9-9AFE-8CD9D613F4B9}" srcId="{CDBD9FB8-28B5-4D70-AD9C-38D4289CA712}" destId="{AA4064B1-877C-486B-B593-06196821AF60}" srcOrd="3" destOrd="0" parTransId="{D512EDE9-2778-4F78-AED2-D927042B958C}" sibTransId="{3CABEBEE-6C8D-49C0-81DC-3D5603169138}"/>
    <dgm:cxn modelId="{EE148E47-F1E3-4946-951D-112E83025941}" srcId="{CDBD9FB8-28B5-4D70-AD9C-38D4289CA712}" destId="{E50C1AB0-56E7-42F5-89E8-A5F7E48EB6F2}" srcOrd="4" destOrd="0" parTransId="{7BFFF66E-77E3-4E9D-A3B0-6A913C86D191}" sibTransId="{19778839-DCA9-4C3A-B102-321916AC2F18}"/>
    <dgm:cxn modelId="{7B991810-E79D-4A1E-923F-10C6A10D7F39}" type="presOf" srcId="{BE4700C9-DBC8-445C-82CE-1CAE13841D69}" destId="{56C29F47-A38D-419B-A567-39EA6AF6CA5A}" srcOrd="0" destOrd="0" presId="urn:microsoft.com/office/officeart/2008/layout/RadialCluster"/>
    <dgm:cxn modelId="{6ECDA4D0-4C89-41F7-BD23-969B59A0E6BC}" type="presOf" srcId="{49CE79EC-DF36-4D4A-BB80-4F27186E2979}" destId="{ED6FDB5D-3E44-45F3-9F77-D93CB52A8FA8}" srcOrd="0" destOrd="0" presId="urn:microsoft.com/office/officeart/2008/layout/RadialCluster"/>
    <dgm:cxn modelId="{D6DA9075-6874-4FA0-A166-6784393A16D5}" type="presOf" srcId="{E50C1AB0-56E7-42F5-89E8-A5F7E48EB6F2}" destId="{E4EB5CDC-79D0-4374-8E22-1C784183FB89}" srcOrd="0" destOrd="0" presId="urn:microsoft.com/office/officeart/2008/layout/RadialCluster"/>
    <dgm:cxn modelId="{FF072F65-0960-4103-8EC5-101CC8E062E9}" srcId="{CDBD9FB8-28B5-4D70-AD9C-38D4289CA712}" destId="{700F57DF-588D-4CA4-9E1A-ED30D425DA8F}" srcOrd="2" destOrd="0" parTransId="{49CE79EC-DF36-4D4A-BB80-4F27186E2979}" sibTransId="{013A1930-50E7-43A9-9894-3E53DA6D3690}"/>
    <dgm:cxn modelId="{F889C636-187B-4203-8D52-11041BC0E6E4}" type="presOf" srcId="{91DD721E-82AD-4547-854E-F9EE08D66E48}" destId="{7AB205EB-B2D2-40D0-A428-C9D6A31F7DDB}" srcOrd="0" destOrd="0" presId="urn:microsoft.com/office/officeart/2008/layout/RadialCluster"/>
    <dgm:cxn modelId="{FC34DB43-6802-4201-8268-1C3C802D6EBB}" type="presOf" srcId="{6541465C-C509-4CCA-8F30-3AA3281B442C}" destId="{7C3A1D70-0998-466A-B944-A7148C803261}" srcOrd="0" destOrd="0" presId="urn:microsoft.com/office/officeart/2008/layout/RadialCluster"/>
    <dgm:cxn modelId="{8825D2ED-C3EE-4324-809B-39029F756D36}" type="presOf" srcId="{CDBD9FB8-28B5-4D70-AD9C-38D4289CA712}" destId="{6CCBC2F3-145E-413E-8C95-24498224956A}" srcOrd="0" destOrd="0" presId="urn:microsoft.com/office/officeart/2008/layout/RadialCluster"/>
    <dgm:cxn modelId="{2251DFDD-D34D-43D5-AA18-42321C5A2C85}" srcId="{CDBD9FB8-28B5-4D70-AD9C-38D4289CA712}" destId="{195F5E70-02C6-499F-A3BB-6CB3F1B0EFC8}" srcOrd="7" destOrd="0" parTransId="{BEE41A0B-1BA5-40E2-B47B-21017A0E9F9A}" sibTransId="{01C6ED2C-EE57-4BF6-B501-89AF20E6B369}"/>
    <dgm:cxn modelId="{0363088E-5806-414E-8D8F-69E476B55C32}" type="presOf" srcId="{35ACCE0F-80DE-4948-8A5B-CECC252AE2C9}" destId="{A404611C-0724-4D2F-A1AF-AF6CF20B6B6B}" srcOrd="0" destOrd="0" presId="urn:microsoft.com/office/officeart/2008/layout/RadialCluster"/>
    <dgm:cxn modelId="{D8EE0732-48BE-49F1-9416-04B79E2C9471}" srcId="{CDBD9FB8-28B5-4D70-AD9C-38D4289CA712}" destId="{6541465C-C509-4CCA-8F30-3AA3281B442C}" srcOrd="6" destOrd="0" parTransId="{6764BAA4-ED48-413E-9F82-D6B911C54D6F}" sibTransId="{E8A72C95-ED38-4B73-B5F3-54F16D3B0F0E}"/>
    <dgm:cxn modelId="{DEE3D79A-8C82-4A55-AE00-92BDC8905F59}" srcId="{CDBD9FB8-28B5-4D70-AD9C-38D4289CA712}" destId="{35ACCE0F-80DE-4948-8A5B-CECC252AE2C9}" srcOrd="0" destOrd="0" parTransId="{BE4700C9-DBC8-445C-82CE-1CAE13841D69}" sibTransId="{95926894-1EEE-4DA7-B003-CD920D29BA62}"/>
    <dgm:cxn modelId="{1B64B40C-C21D-4032-BD88-B41D1A620EE7}" type="presOf" srcId="{700F57DF-588D-4CA4-9E1A-ED30D425DA8F}" destId="{95C26232-C9BD-4002-B6D0-2CFA9778E2FD}" srcOrd="0" destOrd="0" presId="urn:microsoft.com/office/officeart/2008/layout/RadialCluster"/>
    <dgm:cxn modelId="{1771F888-C8F9-401F-817C-5B96307AFBCE}" type="presOf" srcId="{7BFFF66E-77E3-4E9D-A3B0-6A913C86D191}" destId="{D8433138-FE66-4592-980E-2EC88E837353}" srcOrd="0" destOrd="0" presId="urn:microsoft.com/office/officeart/2008/layout/RadialCluster"/>
    <dgm:cxn modelId="{B8BBAB80-9AB8-4603-B1DD-03B3F7C6FC15}" srcId="{CDBD9FB8-28B5-4D70-AD9C-38D4289CA712}" destId="{F0F95D71-5A5E-4637-8852-22165E7CABF5}" srcOrd="5" destOrd="0" parTransId="{A67FA724-37EE-4429-9A9F-AAB18BF4B2A7}" sibTransId="{4FB444A1-AB0B-4A44-A282-D65FFA099C17}"/>
    <dgm:cxn modelId="{C86B3171-1AB4-4287-8FD7-69C2DFA56503}" type="presOf" srcId="{47DAB4E3-6F2A-41E7-86D7-12806A92C73D}" destId="{6B512280-489F-409F-8FF2-083E13D60CD3}" srcOrd="0" destOrd="0" presId="urn:microsoft.com/office/officeart/2008/layout/RadialCluster"/>
    <dgm:cxn modelId="{F622B571-4CA8-49D8-8D8D-6EE875E34F81}" type="presOf" srcId="{D512EDE9-2778-4F78-AED2-D927042B958C}" destId="{3F89EBDE-F028-4D7A-8FCB-3CC8FB87A1AE}" srcOrd="0" destOrd="0" presId="urn:microsoft.com/office/officeart/2008/layout/RadialCluster"/>
    <dgm:cxn modelId="{DE99BDC5-D940-4112-AF44-AE4A31074405}" type="presOf" srcId="{6764BAA4-ED48-413E-9F82-D6B911C54D6F}" destId="{F4965281-9BF1-4B91-A510-627D825CB41C}" srcOrd="0" destOrd="0" presId="urn:microsoft.com/office/officeart/2008/layout/RadialCluster"/>
    <dgm:cxn modelId="{14397A2E-3E76-467A-845D-C90E35FFBD64}" type="presOf" srcId="{A67FA724-37EE-4429-9A9F-AAB18BF4B2A7}" destId="{DBBA9B78-6BF5-4ED0-B7EE-1CC9B9DC0F31}" srcOrd="0" destOrd="0" presId="urn:microsoft.com/office/officeart/2008/layout/RadialCluster"/>
    <dgm:cxn modelId="{32578D3B-373E-4B97-8794-52A30E275AA2}" type="presParOf" srcId="{196EBBA3-27A8-4270-A9C1-3F11DA46966F}" destId="{803657B9-3678-486C-A555-857D6667FF1A}" srcOrd="0" destOrd="0" presId="urn:microsoft.com/office/officeart/2008/layout/RadialCluster"/>
    <dgm:cxn modelId="{CF313726-EB3A-43CD-8DE0-2B23722430DD}" type="presParOf" srcId="{803657B9-3678-486C-A555-857D6667FF1A}" destId="{6CCBC2F3-145E-413E-8C95-24498224956A}" srcOrd="0" destOrd="0" presId="urn:microsoft.com/office/officeart/2008/layout/RadialCluster"/>
    <dgm:cxn modelId="{523C7545-0E97-435B-A327-2106A4A04A82}" type="presParOf" srcId="{803657B9-3678-486C-A555-857D6667FF1A}" destId="{56C29F47-A38D-419B-A567-39EA6AF6CA5A}" srcOrd="1" destOrd="0" presId="urn:microsoft.com/office/officeart/2008/layout/RadialCluster"/>
    <dgm:cxn modelId="{07189832-0187-40F1-A539-FFB8FB12C809}" type="presParOf" srcId="{803657B9-3678-486C-A555-857D6667FF1A}" destId="{A404611C-0724-4D2F-A1AF-AF6CF20B6B6B}" srcOrd="2" destOrd="0" presId="urn:microsoft.com/office/officeart/2008/layout/RadialCluster"/>
    <dgm:cxn modelId="{4DBE6CA3-D797-4AC1-95C6-30B8A631BA9E}" type="presParOf" srcId="{803657B9-3678-486C-A555-857D6667FF1A}" destId="{6B512280-489F-409F-8FF2-083E13D60CD3}" srcOrd="3" destOrd="0" presId="urn:microsoft.com/office/officeart/2008/layout/RadialCluster"/>
    <dgm:cxn modelId="{DA464353-1A9F-4033-B5E2-FA273AC2B86E}" type="presParOf" srcId="{803657B9-3678-486C-A555-857D6667FF1A}" destId="{7AB205EB-B2D2-40D0-A428-C9D6A31F7DDB}" srcOrd="4" destOrd="0" presId="urn:microsoft.com/office/officeart/2008/layout/RadialCluster"/>
    <dgm:cxn modelId="{AB9A2F63-174E-4694-9C02-FF6AFC02059A}" type="presParOf" srcId="{803657B9-3678-486C-A555-857D6667FF1A}" destId="{ED6FDB5D-3E44-45F3-9F77-D93CB52A8FA8}" srcOrd="5" destOrd="0" presId="urn:microsoft.com/office/officeart/2008/layout/RadialCluster"/>
    <dgm:cxn modelId="{2112728A-099A-44B8-A5A2-5528063F4685}" type="presParOf" srcId="{803657B9-3678-486C-A555-857D6667FF1A}" destId="{95C26232-C9BD-4002-B6D0-2CFA9778E2FD}" srcOrd="6" destOrd="0" presId="urn:microsoft.com/office/officeart/2008/layout/RadialCluster"/>
    <dgm:cxn modelId="{35D4BD75-FE85-4A39-909F-1D279BB6C550}" type="presParOf" srcId="{803657B9-3678-486C-A555-857D6667FF1A}" destId="{3F89EBDE-F028-4D7A-8FCB-3CC8FB87A1AE}" srcOrd="7" destOrd="0" presId="urn:microsoft.com/office/officeart/2008/layout/RadialCluster"/>
    <dgm:cxn modelId="{547711B1-4141-44A0-B639-D7BA82BAF625}" type="presParOf" srcId="{803657B9-3678-486C-A555-857D6667FF1A}" destId="{9889C486-6C32-4CD9-80C8-E2A787172066}" srcOrd="8" destOrd="0" presId="urn:microsoft.com/office/officeart/2008/layout/RadialCluster"/>
    <dgm:cxn modelId="{1B2E81D8-964F-443A-89E5-8602D094F3F1}" type="presParOf" srcId="{803657B9-3678-486C-A555-857D6667FF1A}" destId="{D8433138-FE66-4592-980E-2EC88E837353}" srcOrd="9" destOrd="0" presId="urn:microsoft.com/office/officeart/2008/layout/RadialCluster"/>
    <dgm:cxn modelId="{5C76B52E-C83F-4503-9D02-82526A30E2E8}" type="presParOf" srcId="{803657B9-3678-486C-A555-857D6667FF1A}" destId="{E4EB5CDC-79D0-4374-8E22-1C784183FB89}" srcOrd="10" destOrd="0" presId="urn:microsoft.com/office/officeart/2008/layout/RadialCluster"/>
    <dgm:cxn modelId="{E7A472FA-7BB2-47A1-81D1-EFE67CBA3B98}" type="presParOf" srcId="{803657B9-3678-486C-A555-857D6667FF1A}" destId="{DBBA9B78-6BF5-4ED0-B7EE-1CC9B9DC0F31}" srcOrd="11" destOrd="0" presId="urn:microsoft.com/office/officeart/2008/layout/RadialCluster"/>
    <dgm:cxn modelId="{B82350EB-07B4-47AF-A8DA-A47124FE90F5}" type="presParOf" srcId="{803657B9-3678-486C-A555-857D6667FF1A}" destId="{0789CA14-B33E-4C1E-9DF5-F19EC0D0B99B}" srcOrd="12" destOrd="0" presId="urn:microsoft.com/office/officeart/2008/layout/RadialCluster"/>
    <dgm:cxn modelId="{965EB13B-88B1-4BCA-A8DF-19BC9CA690E8}" type="presParOf" srcId="{803657B9-3678-486C-A555-857D6667FF1A}" destId="{F4965281-9BF1-4B91-A510-627D825CB41C}" srcOrd="13" destOrd="0" presId="urn:microsoft.com/office/officeart/2008/layout/RadialCluster"/>
    <dgm:cxn modelId="{339C1D7F-360D-4504-B38A-109DC3C4658B}" type="presParOf" srcId="{803657B9-3678-486C-A555-857D6667FF1A}" destId="{7C3A1D70-0998-466A-B944-A7148C80326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BC2F3-145E-413E-8C95-24498224956A}">
      <dsp:nvSpPr>
        <dsp:cNvPr id="0" name=""/>
        <dsp:cNvSpPr/>
      </dsp:nvSpPr>
      <dsp:spPr>
        <a:xfrm>
          <a:off x="2678697" y="1653135"/>
          <a:ext cx="1339348" cy="13393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Text" lastClr="000000"/>
              </a:solidFill>
            </a:rPr>
            <a:t>Eye conditions </a:t>
          </a:r>
          <a:endParaRPr lang="en-GB" sz="1800" kern="1200" dirty="0">
            <a:solidFill>
              <a:sysClr val="windowText" lastClr="000000"/>
            </a:solidFill>
          </a:endParaRPr>
        </a:p>
      </dsp:txBody>
      <dsp:txXfrm>
        <a:off x="2744079" y="1718517"/>
        <a:ext cx="1208584" cy="1208584"/>
      </dsp:txXfrm>
    </dsp:sp>
    <dsp:sp modelId="{56C29F47-A38D-419B-A567-39EA6AF6CA5A}">
      <dsp:nvSpPr>
        <dsp:cNvPr id="0" name=""/>
        <dsp:cNvSpPr/>
      </dsp:nvSpPr>
      <dsp:spPr>
        <a:xfrm rot="16200000">
          <a:off x="2993069" y="1297833"/>
          <a:ext cx="7106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604" y="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4611C-0724-4D2F-A1AF-AF6CF20B6B6B}">
      <dsp:nvSpPr>
        <dsp:cNvPr id="0" name=""/>
        <dsp:cNvSpPr/>
      </dsp:nvSpPr>
      <dsp:spPr>
        <a:xfrm>
          <a:off x="2899690" y="45167"/>
          <a:ext cx="897363" cy="897363"/>
        </a:xfrm>
        <a:prstGeom prst="roundRect">
          <a:avLst/>
        </a:prstGeom>
        <a:solidFill>
          <a:schemeClr val="accent3">
            <a:hueOff val="-89337"/>
            <a:satOff val="3961"/>
            <a:lumOff val="347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Text" lastClr="000000"/>
              </a:solidFill>
            </a:rPr>
            <a:t>Chemical burns </a:t>
          </a:r>
          <a:endParaRPr lang="en-GB" sz="1400" kern="1200" dirty="0">
            <a:solidFill>
              <a:sysClr val="windowText" lastClr="000000"/>
            </a:solidFill>
          </a:endParaRPr>
        </a:p>
      </dsp:txBody>
      <dsp:txXfrm>
        <a:off x="2943496" y="88973"/>
        <a:ext cx="809751" cy="809751"/>
      </dsp:txXfrm>
    </dsp:sp>
    <dsp:sp modelId="{6B512280-489F-409F-8FF2-083E13D60CD3}">
      <dsp:nvSpPr>
        <dsp:cNvPr id="0" name=""/>
        <dsp:cNvSpPr/>
      </dsp:nvSpPr>
      <dsp:spPr>
        <a:xfrm rot="19285714">
          <a:off x="3974573" y="1664522"/>
          <a:ext cx="398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529" y="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205EB-B2D2-40D0-A428-C9D6A31F7DDB}">
      <dsp:nvSpPr>
        <dsp:cNvPr id="0" name=""/>
        <dsp:cNvSpPr/>
      </dsp:nvSpPr>
      <dsp:spPr>
        <a:xfrm>
          <a:off x="4329629" y="733789"/>
          <a:ext cx="897363" cy="897363"/>
        </a:xfrm>
        <a:prstGeom prst="roundRect">
          <a:avLst/>
        </a:prstGeom>
        <a:solidFill>
          <a:schemeClr val="accent3">
            <a:hueOff val="-178674"/>
            <a:satOff val="7923"/>
            <a:lumOff val="694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ysClr val="windowText" lastClr="000000"/>
              </a:solidFill>
            </a:rPr>
            <a:t>Stye</a:t>
          </a:r>
          <a:endParaRPr lang="en-GB" sz="2700" kern="1200" dirty="0">
            <a:solidFill>
              <a:sysClr val="windowText" lastClr="000000"/>
            </a:solidFill>
          </a:endParaRPr>
        </a:p>
      </dsp:txBody>
      <dsp:txXfrm>
        <a:off x="4373435" y="777595"/>
        <a:ext cx="809751" cy="809751"/>
      </dsp:txXfrm>
    </dsp:sp>
    <dsp:sp modelId="{ED6FDB5D-3E44-45F3-9F77-D93CB52A8FA8}">
      <dsp:nvSpPr>
        <dsp:cNvPr id="0" name=""/>
        <dsp:cNvSpPr/>
      </dsp:nvSpPr>
      <dsp:spPr>
        <a:xfrm rot="771429">
          <a:off x="4009498" y="2551521"/>
          <a:ext cx="681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1844" y="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26232-C9BD-4002-B6D0-2CFA9778E2FD}">
      <dsp:nvSpPr>
        <dsp:cNvPr id="0" name=""/>
        <dsp:cNvSpPr/>
      </dsp:nvSpPr>
      <dsp:spPr>
        <a:xfrm>
          <a:off x="4682795" y="2281110"/>
          <a:ext cx="897363" cy="897363"/>
        </a:xfrm>
        <a:prstGeom prst="roundRect">
          <a:avLst/>
        </a:prstGeom>
        <a:solidFill>
          <a:schemeClr val="accent3">
            <a:hueOff val="-268010"/>
            <a:satOff val="11884"/>
            <a:lumOff val="1042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ysClr val="windowText" lastClr="000000"/>
              </a:solidFill>
            </a:rPr>
            <a:t>Conjunctivitis</a:t>
          </a:r>
          <a:endParaRPr lang="en-GB" sz="900" kern="1200" dirty="0">
            <a:solidFill>
              <a:sysClr val="windowText" lastClr="000000"/>
            </a:solidFill>
          </a:endParaRPr>
        </a:p>
      </dsp:txBody>
      <dsp:txXfrm>
        <a:off x="4726601" y="2324916"/>
        <a:ext cx="809751" cy="809751"/>
      </dsp:txXfrm>
    </dsp:sp>
    <dsp:sp modelId="{3F89EBDE-F028-4D7A-8FCB-3CC8FB87A1AE}">
      <dsp:nvSpPr>
        <dsp:cNvPr id="0" name=""/>
        <dsp:cNvSpPr/>
      </dsp:nvSpPr>
      <dsp:spPr>
        <a:xfrm rot="3857143">
          <a:off x="3504522" y="3257224"/>
          <a:ext cx="587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79" y="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9C486-6C32-4CD9-80C8-E2A787172066}">
      <dsp:nvSpPr>
        <dsp:cNvPr id="0" name=""/>
        <dsp:cNvSpPr/>
      </dsp:nvSpPr>
      <dsp:spPr>
        <a:xfrm>
          <a:off x="3693246" y="3521965"/>
          <a:ext cx="897363" cy="897363"/>
        </a:xfrm>
        <a:prstGeom prst="roundRect">
          <a:avLst/>
        </a:prstGeom>
        <a:solidFill>
          <a:schemeClr val="accent3">
            <a:hueOff val="-357347"/>
            <a:satOff val="15845"/>
            <a:lumOff val="1389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Text" lastClr="000000"/>
              </a:solidFill>
            </a:rPr>
            <a:t>Blepharitis</a:t>
          </a:r>
          <a:endParaRPr lang="en-GB" sz="1200" kern="1200" dirty="0">
            <a:solidFill>
              <a:sysClr val="windowText" lastClr="000000"/>
            </a:solidFill>
          </a:endParaRPr>
        </a:p>
      </dsp:txBody>
      <dsp:txXfrm>
        <a:off x="3737052" y="3565771"/>
        <a:ext cx="809751" cy="809751"/>
      </dsp:txXfrm>
    </dsp:sp>
    <dsp:sp modelId="{D8433138-FE66-4592-980E-2EC88E837353}">
      <dsp:nvSpPr>
        <dsp:cNvPr id="0" name=""/>
        <dsp:cNvSpPr/>
      </dsp:nvSpPr>
      <dsp:spPr>
        <a:xfrm rot="6942857">
          <a:off x="2604541" y="3257224"/>
          <a:ext cx="587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679" y="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B5CDC-79D0-4374-8E22-1C784183FB89}">
      <dsp:nvSpPr>
        <dsp:cNvPr id="0" name=""/>
        <dsp:cNvSpPr/>
      </dsp:nvSpPr>
      <dsp:spPr>
        <a:xfrm>
          <a:off x="2106133" y="3521965"/>
          <a:ext cx="897363" cy="897363"/>
        </a:xfrm>
        <a:prstGeom prst="roundRect">
          <a:avLst/>
        </a:prstGeom>
        <a:solidFill>
          <a:schemeClr val="accent3">
            <a:hueOff val="-446684"/>
            <a:satOff val="19806"/>
            <a:lumOff val="1736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ysClr val="windowText" lastClr="000000"/>
              </a:solidFill>
            </a:rPr>
            <a:t>Corneal Ulcers</a:t>
          </a:r>
          <a:endParaRPr lang="en-GB" sz="1600" kern="1200" dirty="0">
            <a:solidFill>
              <a:sysClr val="windowText" lastClr="000000"/>
            </a:solidFill>
          </a:endParaRPr>
        </a:p>
      </dsp:txBody>
      <dsp:txXfrm>
        <a:off x="2149939" y="3565771"/>
        <a:ext cx="809751" cy="809751"/>
      </dsp:txXfrm>
    </dsp:sp>
    <dsp:sp modelId="{DBBA9B78-6BF5-4ED0-B7EE-1CC9B9DC0F31}">
      <dsp:nvSpPr>
        <dsp:cNvPr id="0" name=""/>
        <dsp:cNvSpPr/>
      </dsp:nvSpPr>
      <dsp:spPr>
        <a:xfrm rot="10028571">
          <a:off x="2005401" y="2551521"/>
          <a:ext cx="681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1844" y="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CA14-B33E-4C1E-9DF5-F19EC0D0B99B}">
      <dsp:nvSpPr>
        <dsp:cNvPr id="0" name=""/>
        <dsp:cNvSpPr/>
      </dsp:nvSpPr>
      <dsp:spPr>
        <a:xfrm>
          <a:off x="1116585" y="2281110"/>
          <a:ext cx="897363" cy="897363"/>
        </a:xfrm>
        <a:prstGeom prst="roundRect">
          <a:avLst/>
        </a:prstGeom>
        <a:solidFill>
          <a:schemeClr val="accent3">
            <a:hueOff val="-536021"/>
            <a:satOff val="23768"/>
            <a:lumOff val="2084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ysClr val="windowText" lastClr="000000"/>
              </a:solidFill>
            </a:rPr>
            <a:t>Foreign body </a:t>
          </a:r>
          <a:endParaRPr lang="en-GB" sz="1600" kern="1200" dirty="0">
            <a:solidFill>
              <a:sysClr val="windowText" lastClr="000000"/>
            </a:solidFill>
          </a:endParaRPr>
        </a:p>
      </dsp:txBody>
      <dsp:txXfrm>
        <a:off x="1160391" y="2324916"/>
        <a:ext cx="809751" cy="809751"/>
      </dsp:txXfrm>
    </dsp:sp>
    <dsp:sp modelId="{F4965281-9BF1-4B91-A510-627D825CB41C}">
      <dsp:nvSpPr>
        <dsp:cNvPr id="0" name=""/>
        <dsp:cNvSpPr/>
      </dsp:nvSpPr>
      <dsp:spPr>
        <a:xfrm rot="13114286">
          <a:off x="2323641" y="1664522"/>
          <a:ext cx="398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529" y="0"/>
              </a:lnTo>
            </a:path>
          </a:pathLst>
        </a:custGeom>
        <a:noFill/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A1D70-0998-466A-B944-A7148C803261}">
      <dsp:nvSpPr>
        <dsp:cNvPr id="0" name=""/>
        <dsp:cNvSpPr/>
      </dsp:nvSpPr>
      <dsp:spPr>
        <a:xfrm>
          <a:off x="1469750" y="733789"/>
          <a:ext cx="897363" cy="897363"/>
        </a:xfrm>
        <a:prstGeom prst="roundRect">
          <a:avLst/>
        </a:prstGeom>
        <a:solidFill>
          <a:schemeClr val="accent3">
            <a:hueOff val="-625357"/>
            <a:satOff val="27729"/>
            <a:lumOff val="2431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ysClr val="windowText" lastClr="000000"/>
              </a:solidFill>
            </a:rPr>
            <a:t>Allergies</a:t>
          </a:r>
          <a:endParaRPr lang="en-GB" sz="1400" kern="1200" dirty="0">
            <a:solidFill>
              <a:sysClr val="windowText" lastClr="000000"/>
            </a:solidFill>
          </a:endParaRPr>
        </a:p>
      </dsp:txBody>
      <dsp:txXfrm>
        <a:off x="1513556" y="777595"/>
        <a:ext cx="809751" cy="80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F49E0-D0FE-4C96-A550-DBF7650F62F7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82BB-2D31-4B7C-889F-9080992E6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7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382BB-2D31-4B7C-889F-9080992E65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0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FFD2B7-86A2-4898-8BE5-36DEB76CBAC6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CEB336-1E80-4741-AD13-AB9B14FAE7DE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25000"/>
                  </a:schemeClr>
                </a:solidFill>
              </a:rPr>
              <a:t>KEC</a:t>
            </a:r>
            <a:endParaRPr lang="en-GB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Minor Injuries </a:t>
            </a:r>
            <a:endParaRPr lang="en-GB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5" name="Picture 4" descr="C:\Users\acox\AppData\Local\Temp\Temp1_final kingston ed logos.zip\final kingston ed logos\kingston education final logo cmy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20" y="3908648"/>
            <a:ext cx="22098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1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Shoulder muscles/tendons/ligaments</a:t>
            </a:r>
            <a:endParaRPr lang="en-GB" dirty="0"/>
          </a:p>
        </p:txBody>
      </p:sp>
      <p:pic>
        <p:nvPicPr>
          <p:cNvPr id="10244" name="Picture 4" descr="Image result for shoulder mudscle/tendon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9294"/>
            <a:ext cx="5256584" cy="47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shoulder mudscle/tendon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69294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3566" y="5229200"/>
            <a:ext cx="345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25000"/>
                  </a:schemeClr>
                </a:solidFill>
              </a:rPr>
              <a:t>Ligament = bone to bone </a:t>
            </a:r>
          </a:p>
          <a:p>
            <a:r>
              <a:rPr lang="en-GB" sz="2000" dirty="0" smtClean="0">
                <a:solidFill>
                  <a:schemeClr val="bg1">
                    <a:lumMod val="25000"/>
                  </a:schemeClr>
                </a:solidFill>
              </a:rPr>
              <a:t>Tendon = muscle to bone</a:t>
            </a:r>
            <a:endParaRPr lang="en-GB" sz="20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pelvis and hip</a:t>
            </a:r>
            <a:endParaRPr lang="en-GB" dirty="0"/>
          </a:p>
        </p:txBody>
      </p:sp>
      <p:pic>
        <p:nvPicPr>
          <p:cNvPr id="11266" name="Picture 2" descr="Image result for hip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80720" cy="42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knee</a:t>
            </a:r>
            <a:endParaRPr lang="en-GB" dirty="0"/>
          </a:p>
        </p:txBody>
      </p:sp>
      <p:pic>
        <p:nvPicPr>
          <p:cNvPr id="12290" name="Picture 2" descr="Image result for kne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531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ankle</a:t>
            </a:r>
            <a:endParaRPr lang="en-GB" dirty="0"/>
          </a:p>
        </p:txBody>
      </p:sp>
      <p:pic>
        <p:nvPicPr>
          <p:cNvPr id="13316" name="Picture 4" descr="Image result for ankl;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13164" r="2450" b="15621"/>
          <a:stretch/>
        </p:blipFill>
        <p:spPr bwMode="auto">
          <a:xfrm>
            <a:off x="3347864" y="2069976"/>
            <a:ext cx="5165767" cy="42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ankl;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6" y="1412776"/>
            <a:ext cx="40008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foot </a:t>
            </a:r>
            <a:endParaRPr lang="en-GB" dirty="0"/>
          </a:p>
        </p:txBody>
      </p:sp>
      <p:pic>
        <p:nvPicPr>
          <p:cNvPr id="14338" name="Picture 2" descr="Image result for toe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3286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a history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06084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Presenting complaint- SOCRATES/ Pain score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Past medical history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Medications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Allergies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Occupation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Smoking status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Alcohol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Recreational drugs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Social history- Who do they live with? Any children? Any stairs? Do they have carers?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Consider safe guarding </a:t>
            </a:r>
          </a:p>
          <a:p>
            <a:endParaRPr lang="en-GB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bg1">
                    <a:lumMod val="25000"/>
                  </a:schemeClr>
                </a:solidFill>
              </a:rPr>
              <a:t>Why are these questions important?</a:t>
            </a:r>
          </a:p>
        </p:txBody>
      </p:sp>
    </p:spTree>
    <p:extLst>
      <p:ext uri="{BB962C8B-B14F-4D97-AF65-F5344CB8AC3E}">
        <p14:creationId xmlns:p14="http://schemas.microsoft.com/office/powerpoint/2010/main" val="35087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Examinations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>
                    <a:lumMod val="25000"/>
                  </a:schemeClr>
                </a:solidFill>
              </a:rPr>
              <a:t>Look – Position of the limb/ deformity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25000"/>
                  </a:schemeClr>
                </a:solidFill>
              </a:rPr>
              <a:t>                Gait- can they weight bear 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25000"/>
                  </a:schemeClr>
                </a:solidFill>
              </a:rPr>
              <a:t>                Swelling/ Bruising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25000"/>
                  </a:schemeClr>
                </a:solidFill>
              </a:rPr>
              <a:t>                Muscle wasting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25000"/>
                  </a:schemeClr>
                </a:solidFill>
              </a:rPr>
              <a:t>                Erythema (redness)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25000"/>
                  </a:schemeClr>
                </a:solidFill>
              </a:rPr>
              <a:t>                Wounds/ Scars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25000"/>
                  </a:schemeClr>
                </a:solidFill>
              </a:rPr>
              <a:t>                Symmetry </a:t>
            </a:r>
          </a:p>
          <a:p>
            <a:endParaRPr lang="en-GB" dirty="0"/>
          </a:p>
        </p:txBody>
      </p:sp>
      <p:pic>
        <p:nvPicPr>
          <p:cNvPr id="3074" name="Picture 2" descr="C:\Users\suzanne.martin\AppData\Local\Microsoft\Windows\INetCache\IE\BQDHMBGN\Beautiful_eyes,_12455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71332"/>
            <a:ext cx="2448272" cy="16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Temperature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Bony tenderness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Swelling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Crepitus (creaking/ grinding)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Pulses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Sensation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Capillary refill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Reflexes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Nerves</a:t>
            </a:r>
            <a:endParaRPr lang="en-GB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2050" name="Picture 2" descr="Image result for cold fo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5730" r="8188" b="9816"/>
          <a:stretch/>
        </p:blipFill>
        <p:spPr bwMode="auto">
          <a:xfrm>
            <a:off x="5724128" y="4221088"/>
            <a:ext cx="2972477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Active Movement </a:t>
            </a:r>
          </a:p>
          <a:p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Passive movement </a:t>
            </a:r>
          </a:p>
          <a:p>
            <a:pPr>
              <a:buFontTx/>
              <a:buChar char="-"/>
            </a:pP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Special tests: Knee- Anterior/posterior draw 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          Stress the MCL/LCL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          SLR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          Patella tap</a:t>
            </a:r>
          </a:p>
          <a:p>
            <a:pPr marL="0" indent="0">
              <a:buNone/>
            </a:pPr>
            <a:endParaRPr lang="en-GB" sz="2100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Shoulder- Regimental badge sign 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                  Supraspinatus assessment (empty the soup)!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Ankle- Simmonds test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Wrist- Kumar test 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            ASB tenderness </a:t>
            </a:r>
          </a:p>
          <a:p>
            <a:pPr marL="0" indent="0">
              <a:buNone/>
            </a:pPr>
            <a:r>
              <a:rPr lang="en-GB" sz="21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25000"/>
                  </a:schemeClr>
                </a:solidFill>
              </a:rPr>
              <a:t>                           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25000"/>
                  </a:schemeClr>
                </a:solidFill>
              </a:rPr>
              <a:t>                                                 </a:t>
            </a:r>
            <a:r>
              <a:rPr lang="en-GB" dirty="0" smtClean="0">
                <a:solidFill>
                  <a:schemeClr val="bg1">
                    <a:lumMod val="25000"/>
                  </a:schemeClr>
                </a:solidFill>
              </a:rPr>
              <a:t>                           </a:t>
            </a:r>
            <a:endParaRPr lang="en-GB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suzanne.martin\AppData\Local\Microsoft\Windows\INetCache\IE\BQDHMBGN\bolivian-peanut-soup-with-chicke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154554" cy="15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rules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Ottawa ankle rules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Ankle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x-ray only required if there is pain in the malleolar area and any of: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Bony tenderness along the distal 6cm posterior edge of tibia or tip of medial malleolus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Bony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tenderness along the distal 6cm posterior edge of fibula or tip of lateral malleolus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Unable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weight bear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immediately and in ED (4 steps)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445224"/>
            <a:ext cx="875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consider that x-rays re not just handed out but must have reasoning. Why?  </a:t>
            </a:r>
            <a:endParaRPr lang="en-GB" sz="2400" b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To have a better understanding of minor injuries seen in primary care. </a:t>
            </a:r>
          </a:p>
          <a:p>
            <a:r>
              <a:rPr lang="en-GB" dirty="0" smtClean="0"/>
              <a:t>To improve knowledge on the musculoskeletal system.</a:t>
            </a:r>
          </a:p>
          <a:p>
            <a:r>
              <a:rPr lang="en-GB" dirty="0" smtClean="0"/>
              <a:t>To be aware of processes involved in determining if further imagery/ tests are needed.</a:t>
            </a:r>
          </a:p>
          <a:p>
            <a:r>
              <a:rPr lang="en-GB" dirty="0" smtClean="0"/>
              <a:t>Outline the management of common injuries. </a:t>
            </a:r>
          </a:p>
          <a:p>
            <a:r>
              <a:rPr lang="en-GB" dirty="0" smtClean="0"/>
              <a:t>To understand follow up and referral services available in primary care for minor injuries. </a:t>
            </a:r>
          </a:p>
        </p:txBody>
      </p:sp>
    </p:spTree>
    <p:extLst>
      <p:ext uri="{BB962C8B-B14F-4D97-AF65-F5344CB8AC3E}">
        <p14:creationId xmlns:p14="http://schemas.microsoft.com/office/powerpoint/2010/main" val="8689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49725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do I need to take bloods?</a:t>
            </a:r>
            <a:endParaRPr lang="en-GB" sz="3200" b="1" dirty="0">
              <a:solidFill>
                <a:schemeClr val="bg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Fractures</a:t>
            </a:r>
            <a:endParaRPr lang="en-GB" dirty="0"/>
          </a:p>
        </p:txBody>
      </p:sp>
      <p:pic>
        <p:nvPicPr>
          <p:cNvPr id="17410" name="Picture 2" descr="Image result for how to describe fra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4009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#- Webber #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 descr="Image result for webber fra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5" y="1772816"/>
            <a:ext cx="7620087" cy="42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Webber on x-ray- stable and unstable #</a:t>
            </a:r>
            <a:endParaRPr lang="en-GB" dirty="0"/>
          </a:p>
        </p:txBody>
      </p:sp>
      <p:pic>
        <p:nvPicPr>
          <p:cNvPr id="19458" name="Picture 2" descr="Image result for webber fra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2076"/>
            <a:ext cx="7704856" cy="42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of 5th</a:t>
            </a:r>
            <a:endParaRPr lang="en-GB" dirty="0"/>
          </a:p>
        </p:txBody>
      </p:sp>
      <p:pic>
        <p:nvPicPr>
          <p:cNvPr id="20482" name="Picture 2" descr="Image result for base of 5th metatarsal 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8" y="1775940"/>
            <a:ext cx="4392488" cy="45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tendon attached to base of 5th metatar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74159"/>
            <a:ext cx="3744416" cy="22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age result for inverted fo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12" y="3939562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Scaphoid </a:t>
            </a:r>
            <a:endParaRPr lang="en-GB" dirty="0"/>
          </a:p>
        </p:txBody>
      </p:sp>
      <p:pic>
        <p:nvPicPr>
          <p:cNvPr id="21506" name="Picture 2" descr="Image result for scaphoid fra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57506"/>
            <a:ext cx="3816424" cy="46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Collies </a:t>
            </a:r>
            <a:endParaRPr lang="en-GB" dirty="0"/>
          </a:p>
        </p:txBody>
      </p:sp>
      <p:pic>
        <p:nvPicPr>
          <p:cNvPr id="22530" name="Picture 2" descr="Image result for collies fra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11978"/>
          <a:stretch/>
        </p:blipFill>
        <p:spPr bwMode="auto">
          <a:xfrm>
            <a:off x="1821954" y="1724024"/>
            <a:ext cx="5616624" cy="4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Apart from the # can you see anything wrong?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1680" y="1052736"/>
            <a:ext cx="57606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plans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038600" cy="468172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 ?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Elevation 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leaflet 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Worsening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worsening care advice mean?</a:t>
            </a:r>
            <a:endParaRPr lang="en-GB" sz="32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C:\Users\suzanne.martin\AppData\Local\Microsoft\Windows\INetCache\IE\6JH25VN2\45909507155_85741cfa80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17032"/>
            <a:ext cx="356265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Wound care management plans…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256" y="2276872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25000"/>
                  </a:schemeClr>
                </a:solidFill>
              </a:rPr>
              <a:t>What would a wound care management plan include? </a:t>
            </a:r>
            <a:endParaRPr lang="en-GB" sz="40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Burns</a:t>
            </a:r>
            <a:endParaRPr lang="en-GB" dirty="0"/>
          </a:p>
        </p:txBody>
      </p:sp>
      <p:pic>
        <p:nvPicPr>
          <p:cNvPr id="23554" name="Picture 2" descr="Image result for degree bu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24936" cy="44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332656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Burns referrals depend on the degree of burn, how the burn was sustained and the amount of skin affected.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12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 we see in primary care?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Sprains  </a:t>
            </a:r>
          </a:p>
          <a:p>
            <a:r>
              <a:rPr lang="en-GB" dirty="0" smtClean="0"/>
              <a:t>Fractures </a:t>
            </a:r>
          </a:p>
          <a:p>
            <a:r>
              <a:rPr lang="en-GB" dirty="0" smtClean="0"/>
              <a:t>Dislocations </a:t>
            </a:r>
          </a:p>
          <a:p>
            <a:r>
              <a:rPr lang="en-GB" dirty="0" smtClean="0"/>
              <a:t>Wounds </a:t>
            </a:r>
          </a:p>
          <a:p>
            <a:r>
              <a:rPr lang="en-GB" dirty="0" smtClean="0"/>
              <a:t>Cellulitis</a:t>
            </a:r>
          </a:p>
          <a:p>
            <a:r>
              <a:rPr lang="en-GB" dirty="0" smtClean="0"/>
              <a:t>Burns </a:t>
            </a:r>
          </a:p>
          <a:p>
            <a:r>
              <a:rPr lang="en-GB" dirty="0" smtClean="0"/>
              <a:t>Corneal abrasions &amp; foreign bodies in eyes</a:t>
            </a:r>
          </a:p>
          <a:p>
            <a:r>
              <a:rPr lang="en-GB" dirty="0" smtClean="0"/>
              <a:t>Foreign bodies</a:t>
            </a:r>
          </a:p>
          <a:p>
            <a:r>
              <a:rPr lang="en-GB" dirty="0" smtClean="0"/>
              <a:t>Head injuries </a:t>
            </a:r>
          </a:p>
          <a:p>
            <a:r>
              <a:rPr lang="en-GB" dirty="0" smtClean="0"/>
              <a:t>Paronychia </a:t>
            </a:r>
            <a:endParaRPr lang="en-GB" dirty="0"/>
          </a:p>
        </p:txBody>
      </p:sp>
      <p:pic>
        <p:nvPicPr>
          <p:cNvPr id="4101" name="Picture 5" descr="Image result for n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592288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Paronychia </a:t>
            </a:r>
            <a:endParaRPr lang="en-GB" dirty="0"/>
          </a:p>
        </p:txBody>
      </p:sp>
      <p:pic>
        <p:nvPicPr>
          <p:cNvPr id="24578" name="Picture 2" descr="Image result for paronyc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552728" cy="43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Eye concerns 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08734661"/>
              </p:ext>
            </p:extLst>
          </p:nvPr>
        </p:nvGraphicFramePr>
        <p:xfrm>
          <a:off x="1259632" y="1772816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Suture removal </a:t>
            </a:r>
            <a:endParaRPr lang="en-GB" dirty="0"/>
          </a:p>
        </p:txBody>
      </p:sp>
      <p:pic>
        <p:nvPicPr>
          <p:cNvPr id="25602" name="Picture 2" descr="Image result for when to remove su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616624" cy="43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su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sutu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8" name="Picture 8" descr="Image result for su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06" y="2000337"/>
            <a:ext cx="34030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Image result for su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23246"/>
            <a:ext cx="3187019" cy="19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Foreign bodies </a:t>
            </a:r>
            <a:endParaRPr lang="en-GB" dirty="0"/>
          </a:p>
        </p:txBody>
      </p:sp>
      <p:pic>
        <p:nvPicPr>
          <p:cNvPr id="26626" name="Picture 2" descr="Image result for cotton bud in 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7" y="1766317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up/ referrals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Physiotherapists</a:t>
            </a:r>
          </a:p>
          <a:p>
            <a:r>
              <a:rPr lang="en-GB" dirty="0" smtClean="0"/>
              <a:t>OT team </a:t>
            </a:r>
          </a:p>
          <a:p>
            <a:r>
              <a:rPr lang="en-GB" dirty="0" smtClean="0"/>
              <a:t>Orthopaedics </a:t>
            </a:r>
          </a:p>
          <a:p>
            <a:r>
              <a:rPr lang="en-GB" dirty="0" smtClean="0"/>
              <a:t>Practice nurse </a:t>
            </a:r>
          </a:p>
          <a:p>
            <a:r>
              <a:rPr lang="en-GB" dirty="0" smtClean="0"/>
              <a:t>TVN</a:t>
            </a:r>
          </a:p>
          <a:p>
            <a:r>
              <a:rPr lang="en-GB" dirty="0" smtClean="0"/>
              <a:t>Burns units</a:t>
            </a:r>
          </a:p>
          <a:p>
            <a:r>
              <a:rPr lang="en-GB" dirty="0" smtClean="0"/>
              <a:t>Ambulatory care </a:t>
            </a:r>
          </a:p>
          <a:p>
            <a:r>
              <a:rPr lang="en-GB" dirty="0" smtClean="0"/>
              <a:t>Pharmacy</a:t>
            </a:r>
          </a:p>
        </p:txBody>
      </p:sp>
      <p:pic>
        <p:nvPicPr>
          <p:cNvPr id="27651" name="Picture 3" descr="C:\Users\suzanne.martin\AppData\Local\Microsoft\Windows\INetCache\IE\CX21LX2Z\referral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095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Patient A attends the GP surgery with wrist pain after she was playing tennis last week- she has no bony tenderness but is demanding an X-ray. She has done no self care- what would you do?</a:t>
            </a:r>
          </a:p>
          <a:p>
            <a:endParaRPr lang="en-GB" dirty="0"/>
          </a:p>
          <a:p>
            <a:r>
              <a:rPr lang="en-GB" dirty="0" smtClean="0"/>
              <a:t>Patient B attends the GP with an abrasion after falling from his bike- how would we treat and dress this wound? Would we want to check anything else?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36911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Any Questions?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9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888" y="2629112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Thank you!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2804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64488" cy="758952"/>
          </a:xfrm>
        </p:spPr>
        <p:txBody>
          <a:bodyPr>
            <a:normAutofit/>
          </a:bodyPr>
          <a:lstStyle/>
          <a:p>
            <a:r>
              <a:rPr lang="en-GB" dirty="0" smtClean="0"/>
              <a:t>Bones vs. Muscles/Ligaments/Tendons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Fractures #</a:t>
            </a:r>
          </a:p>
          <a:p>
            <a:r>
              <a:rPr lang="en-GB" dirty="0" smtClean="0"/>
              <a:t>Dislocations </a:t>
            </a:r>
          </a:p>
          <a:p>
            <a:r>
              <a:rPr lang="en-GB" dirty="0" smtClean="0"/>
              <a:t>Osteosarcoma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Sprains</a:t>
            </a:r>
          </a:p>
          <a:p>
            <a:r>
              <a:rPr lang="en-GB" dirty="0"/>
              <a:t>S</a:t>
            </a:r>
            <a:r>
              <a:rPr lang="en-GB" dirty="0" smtClean="0"/>
              <a:t>trains </a:t>
            </a:r>
          </a:p>
          <a:p>
            <a:r>
              <a:rPr lang="en-GB" dirty="0" smtClean="0"/>
              <a:t>Tendonitis </a:t>
            </a:r>
            <a:r>
              <a:rPr lang="en-GB" dirty="0"/>
              <a:t>– plantar </a:t>
            </a:r>
            <a:r>
              <a:rPr lang="en-GB" dirty="0" smtClean="0"/>
              <a:t>fasciitis</a:t>
            </a:r>
          </a:p>
          <a:p>
            <a:r>
              <a:rPr lang="en-GB" dirty="0" smtClean="0"/>
              <a:t>Tears – rupture</a:t>
            </a:r>
          </a:p>
          <a:p>
            <a:r>
              <a:rPr lang="en-GB" dirty="0" smtClean="0"/>
              <a:t>Bursitis</a:t>
            </a:r>
          </a:p>
          <a:p>
            <a:r>
              <a:rPr lang="en-GB" dirty="0" smtClean="0"/>
              <a:t>Infections </a:t>
            </a:r>
          </a:p>
          <a:p>
            <a:endParaRPr lang="en-GB" dirty="0"/>
          </a:p>
        </p:txBody>
      </p:sp>
      <p:pic>
        <p:nvPicPr>
          <p:cNvPr id="5124" name="Picture 4" descr="Image result for mus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6605"/>
            <a:ext cx="2520280" cy="14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b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b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Image result for b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" y="3962434"/>
            <a:ext cx="3274725" cy="18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hand &amp; wrist </a:t>
            </a:r>
            <a:endParaRPr lang="en-GB" dirty="0"/>
          </a:p>
        </p:txBody>
      </p:sp>
      <p:pic>
        <p:nvPicPr>
          <p:cNvPr id="6146" name="Picture 2" descr="https://murdochorthopaedic.com.au/wp-content/uploads/2016/12/hand-bones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69322"/>
            <a:ext cx="5904656" cy="46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conditions in primary care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78160" cy="4572000"/>
          </a:xfrm>
        </p:spPr>
        <p:txBody>
          <a:bodyPr/>
          <a:lstStyle/>
          <a:p>
            <a:r>
              <a:rPr lang="en-GB" dirty="0" smtClean="0"/>
              <a:t>Wrist sprain </a:t>
            </a:r>
          </a:p>
          <a:p>
            <a:r>
              <a:rPr lang="en-GB" dirty="0" smtClean="0"/>
              <a:t>FOOSH- ?#</a:t>
            </a:r>
          </a:p>
          <a:p>
            <a:r>
              <a:rPr lang="en-GB" dirty="0" smtClean="0"/>
              <a:t>?Scaphoid #</a:t>
            </a:r>
          </a:p>
          <a:p>
            <a:r>
              <a:rPr lang="en-GB" dirty="0" smtClean="0"/>
              <a:t>Arthritis</a:t>
            </a:r>
          </a:p>
          <a:p>
            <a:r>
              <a:rPr lang="en-GB" dirty="0" smtClean="0"/>
              <a:t>Tendonitis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772816"/>
            <a:ext cx="2736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do we know if it is a            # or a sprain?</a:t>
            </a:r>
          </a:p>
          <a:p>
            <a:endParaRPr lang="en-GB" sz="2400" dirty="0"/>
          </a:p>
          <a:p>
            <a:r>
              <a:rPr lang="en-GB" sz="2400" dirty="0" smtClean="0"/>
              <a:t>How do we know if it is tendonitis? </a:t>
            </a:r>
          </a:p>
          <a:p>
            <a:endParaRPr lang="en-GB" sz="2400" dirty="0"/>
          </a:p>
          <a:p>
            <a:r>
              <a:rPr lang="en-GB" sz="2400" dirty="0" smtClean="0"/>
              <a:t>What could differentiate arthritis and tendonitis?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01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skull and spine</a:t>
            </a:r>
            <a:endParaRPr lang="en-GB" dirty="0"/>
          </a:p>
        </p:txBody>
      </p:sp>
      <p:pic>
        <p:nvPicPr>
          <p:cNvPr id="7170" name="Picture 2" descr="Image result for spin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7"/>
            <a:ext cx="5040560" cy="45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elbow</a:t>
            </a:r>
            <a:endParaRPr lang="en-GB" dirty="0"/>
          </a:p>
        </p:txBody>
      </p:sp>
      <p:pic>
        <p:nvPicPr>
          <p:cNvPr id="8194" name="Picture 2" descr="Image result for elbow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32648" cy="46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shoulder </a:t>
            </a:r>
            <a:endParaRPr lang="en-GB" dirty="0"/>
          </a:p>
        </p:txBody>
      </p:sp>
      <p:pic>
        <p:nvPicPr>
          <p:cNvPr id="9218" name="Picture 2" descr="Image result for shoulde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80442"/>
            <a:ext cx="5400600" cy="463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3">
      <a:dk1>
        <a:srgbClr val="6BB1E1"/>
      </a:dk1>
      <a:lt1>
        <a:srgbClr val="C0D5FF"/>
      </a:lt1>
      <a:dk2>
        <a:srgbClr val="4DD4FE"/>
      </a:dk2>
      <a:lt2>
        <a:srgbClr val="CFF3FE"/>
      </a:lt2>
      <a:accent1>
        <a:srgbClr val="97BAFF"/>
      </a:accent1>
      <a:accent2>
        <a:srgbClr val="97BAFF"/>
      </a:accent2>
      <a:accent3>
        <a:srgbClr val="247CB9"/>
      </a:accent3>
      <a:accent4>
        <a:srgbClr val="5ED6FB"/>
      </a:accent4>
      <a:accent5>
        <a:srgbClr val="01BCF6"/>
      </a:accent5>
      <a:accent6>
        <a:srgbClr val="D5E3FF"/>
      </a:accent6>
      <a:hlink>
        <a:srgbClr val="00A8E1"/>
      </a:hlink>
      <a:folHlink>
        <a:srgbClr val="00547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326</TotalTime>
  <Words>615</Words>
  <Application>Microsoft Office PowerPoint</Application>
  <PresentationFormat>On-screen Show (4:3)</PresentationFormat>
  <Paragraphs>155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Minor Injuries </vt:lpstr>
      <vt:lpstr>Session Objectives </vt:lpstr>
      <vt:lpstr>What do we see in primary care? </vt:lpstr>
      <vt:lpstr>Bones vs. Muscles/Ligaments/Tendons</vt:lpstr>
      <vt:lpstr>The hand &amp; wrist </vt:lpstr>
      <vt:lpstr>Common conditions in primary care </vt:lpstr>
      <vt:lpstr>The skull and spine</vt:lpstr>
      <vt:lpstr>The elbow</vt:lpstr>
      <vt:lpstr>The shoulder </vt:lpstr>
      <vt:lpstr>Shoulder muscles/tendons/ligaments</vt:lpstr>
      <vt:lpstr>The pelvis and hip</vt:lpstr>
      <vt:lpstr>The knee</vt:lpstr>
      <vt:lpstr>The ankle</vt:lpstr>
      <vt:lpstr>The foot </vt:lpstr>
      <vt:lpstr>Take a history </vt:lpstr>
      <vt:lpstr>Examinations</vt:lpstr>
      <vt:lpstr>Feel</vt:lpstr>
      <vt:lpstr>MOVE</vt:lpstr>
      <vt:lpstr>X-ray rules </vt:lpstr>
      <vt:lpstr>Bloods?</vt:lpstr>
      <vt:lpstr>Fractures</vt:lpstr>
      <vt:lpstr>Common #- Webber #</vt:lpstr>
      <vt:lpstr>Webber on x-ray- stable and unstable #</vt:lpstr>
      <vt:lpstr>Base of 5th</vt:lpstr>
      <vt:lpstr>Scaphoid </vt:lpstr>
      <vt:lpstr>Collies </vt:lpstr>
      <vt:lpstr>Management plans </vt:lpstr>
      <vt:lpstr>Wound care management plans… </vt:lpstr>
      <vt:lpstr>Burns</vt:lpstr>
      <vt:lpstr>Paronychia </vt:lpstr>
      <vt:lpstr>Eye concerns </vt:lpstr>
      <vt:lpstr>Suture removal </vt:lpstr>
      <vt:lpstr>Foreign bodies </vt:lpstr>
      <vt:lpstr>Follow up/ referrals </vt:lpstr>
      <vt:lpstr>Scenario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Injuries</dc:title>
  <dc:creator>Suzanne Martin</dc:creator>
  <cp:lastModifiedBy>Suzanne Martin</cp:lastModifiedBy>
  <cp:revision>16</cp:revision>
  <dcterms:created xsi:type="dcterms:W3CDTF">2021-02-08T11:31:46Z</dcterms:created>
  <dcterms:modified xsi:type="dcterms:W3CDTF">2021-02-08T16:57:49Z</dcterms:modified>
</cp:coreProperties>
</file>