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1" r:id="rId7"/>
    <p:sldId id="266" r:id="rId8"/>
    <p:sldId id="262" r:id="rId9"/>
    <p:sldId id="267" r:id="rId10"/>
    <p:sldId id="268" r:id="rId11"/>
    <p:sldId id="269" r:id="rId12"/>
    <p:sldId id="270" r:id="rId13"/>
    <p:sldId id="271" r:id="rId14"/>
    <p:sldId id="272" r:id="rId15"/>
    <p:sldId id="263" r:id="rId16"/>
    <p:sldId id="273" r:id="rId17"/>
    <p:sldId id="274" r:id="rId18"/>
    <p:sldId id="264" r:id="rId19"/>
    <p:sldId id="265" r:id="rId20"/>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54"/>
  </p:normalViewPr>
  <p:slideViewPr>
    <p:cSldViewPr snapToGrid="0" snapToObjects="1">
      <p:cViewPr varScale="1">
        <p:scale>
          <a:sx n="110" d="100"/>
          <a:sy n="110" d="100"/>
        </p:scale>
        <p:origin x="3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9.svg"/><Relationship Id="rId1" Type="http://schemas.openxmlformats.org/officeDocument/2006/relationships/image" Target="../media/image6.png"/><Relationship Id="rId6" Type="http://schemas.openxmlformats.org/officeDocument/2006/relationships/image" Target="../media/image13.svg"/><Relationship Id="rId5" Type="http://schemas.openxmlformats.org/officeDocument/2006/relationships/image" Target="../media/image8.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AAE0C0-EE2C-40AE-BE96-249971F98D8D}"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9EFCD3A4-957A-4E8D-8DE1-8B3DA6F73EAE}">
      <dgm:prSet custT="1"/>
      <dgm:spPr/>
      <dgm:t>
        <a:bodyPr/>
        <a:lstStyle/>
        <a:p>
          <a:r>
            <a:rPr lang="en-US" sz="2000" dirty="0"/>
            <a:t>Patients are often called for screening by letter or text/email from the general practice.</a:t>
          </a:r>
        </a:p>
      </dgm:t>
    </dgm:pt>
    <dgm:pt modelId="{C2529661-690C-482F-8C58-B61D4A0AF4F5}" type="parTrans" cxnId="{9AFE2749-D8EE-4782-911E-C657B2744D79}">
      <dgm:prSet/>
      <dgm:spPr/>
      <dgm:t>
        <a:bodyPr/>
        <a:lstStyle/>
        <a:p>
          <a:endParaRPr lang="en-US"/>
        </a:p>
      </dgm:t>
    </dgm:pt>
    <dgm:pt modelId="{130ED85D-E795-47FE-8FEC-A73BB913D65E}" type="sibTrans" cxnId="{9AFE2749-D8EE-4782-911E-C657B2744D79}">
      <dgm:prSet/>
      <dgm:spPr/>
      <dgm:t>
        <a:bodyPr/>
        <a:lstStyle/>
        <a:p>
          <a:endParaRPr lang="en-US"/>
        </a:p>
      </dgm:t>
    </dgm:pt>
    <dgm:pt modelId="{E58C42D0-E58E-41A2-A53B-2F1C2A488E9F}">
      <dgm:prSet custT="1"/>
      <dgm:spPr/>
      <dgm:t>
        <a:bodyPr/>
        <a:lstStyle/>
        <a:p>
          <a:r>
            <a:rPr lang="en-US" sz="2000" dirty="0"/>
            <a:t>It is the patients’ choice if they attend for screening. </a:t>
          </a:r>
        </a:p>
      </dgm:t>
    </dgm:pt>
    <dgm:pt modelId="{4FB2B99C-83D7-4F87-91DF-DBBAF5A2F57F}" type="parTrans" cxnId="{738DB092-A41E-422E-986C-31ADC304E911}">
      <dgm:prSet/>
      <dgm:spPr/>
      <dgm:t>
        <a:bodyPr/>
        <a:lstStyle/>
        <a:p>
          <a:endParaRPr lang="en-US"/>
        </a:p>
      </dgm:t>
    </dgm:pt>
    <dgm:pt modelId="{495F0B51-D2B8-4207-8787-0D8DCBFCEB2D}" type="sibTrans" cxnId="{738DB092-A41E-422E-986C-31ADC304E911}">
      <dgm:prSet/>
      <dgm:spPr/>
      <dgm:t>
        <a:bodyPr/>
        <a:lstStyle/>
        <a:p>
          <a:endParaRPr lang="en-US"/>
        </a:p>
      </dgm:t>
    </dgm:pt>
    <dgm:pt modelId="{D9539F29-DC1F-4630-A7E0-A40A3C5F3F9F}">
      <dgm:prSet custT="1"/>
      <dgm:spPr/>
      <dgm:t>
        <a:bodyPr/>
        <a:lstStyle/>
        <a:p>
          <a:r>
            <a:rPr lang="en-US" sz="1800" dirty="0"/>
            <a:t>Invited for screening must provide information about the test procedure, the results and possible follow up care the patient may need. </a:t>
          </a:r>
        </a:p>
      </dgm:t>
    </dgm:pt>
    <dgm:pt modelId="{D93A3857-FCBD-4E59-A2EE-2E9DD60F799D}" type="parTrans" cxnId="{12D0C194-AA60-48B7-A367-0112DD7D0F41}">
      <dgm:prSet/>
      <dgm:spPr/>
      <dgm:t>
        <a:bodyPr/>
        <a:lstStyle/>
        <a:p>
          <a:endParaRPr lang="en-US"/>
        </a:p>
      </dgm:t>
    </dgm:pt>
    <dgm:pt modelId="{D3C77170-E487-4798-A675-55B8D1DA7437}" type="sibTrans" cxnId="{12D0C194-AA60-48B7-A367-0112DD7D0F41}">
      <dgm:prSet/>
      <dgm:spPr/>
      <dgm:t>
        <a:bodyPr/>
        <a:lstStyle/>
        <a:p>
          <a:endParaRPr lang="en-US"/>
        </a:p>
      </dgm:t>
    </dgm:pt>
    <dgm:pt modelId="{A5394107-327D-45CC-96DD-26BA3F66DB69}">
      <dgm:prSet custT="1"/>
      <dgm:spPr/>
      <dgm:t>
        <a:bodyPr/>
        <a:lstStyle/>
        <a:p>
          <a:r>
            <a:rPr lang="en-US" sz="2000" dirty="0"/>
            <a:t>This is so the patient can make an informed decision on whether they want the screening or not.</a:t>
          </a:r>
        </a:p>
      </dgm:t>
    </dgm:pt>
    <dgm:pt modelId="{F19400D1-46B7-4B36-80B9-082CDBC08E59}" type="parTrans" cxnId="{D669F9AF-2A2F-4E70-8413-B661445F0848}">
      <dgm:prSet/>
      <dgm:spPr/>
      <dgm:t>
        <a:bodyPr/>
        <a:lstStyle/>
        <a:p>
          <a:endParaRPr lang="en-US"/>
        </a:p>
      </dgm:t>
    </dgm:pt>
    <dgm:pt modelId="{523B3EB3-6EF7-438D-A7AE-F395A2D879E0}" type="sibTrans" cxnId="{D669F9AF-2A2F-4E70-8413-B661445F0848}">
      <dgm:prSet/>
      <dgm:spPr/>
      <dgm:t>
        <a:bodyPr/>
        <a:lstStyle/>
        <a:p>
          <a:endParaRPr lang="en-US"/>
        </a:p>
      </dgm:t>
    </dgm:pt>
    <dgm:pt modelId="{3F65F9BF-DA91-4859-865F-441738E21879}">
      <dgm:prSet custT="1"/>
      <dgm:spPr/>
      <dgm:t>
        <a:bodyPr/>
        <a:lstStyle/>
        <a:p>
          <a:r>
            <a:rPr lang="en-US" sz="1800" dirty="0"/>
            <a:t>Patients are not forced to have screening and can opt out. </a:t>
          </a:r>
        </a:p>
      </dgm:t>
    </dgm:pt>
    <dgm:pt modelId="{C083BFA7-8F27-4470-97E5-099D16056838}" type="parTrans" cxnId="{161C6636-B68C-493C-8F21-E4B3D94FC0FE}">
      <dgm:prSet/>
      <dgm:spPr/>
      <dgm:t>
        <a:bodyPr/>
        <a:lstStyle/>
        <a:p>
          <a:endParaRPr lang="en-US"/>
        </a:p>
      </dgm:t>
    </dgm:pt>
    <dgm:pt modelId="{6E54C29F-755B-4888-9018-0ADFACB2DEEC}" type="sibTrans" cxnId="{161C6636-B68C-493C-8F21-E4B3D94FC0FE}">
      <dgm:prSet/>
      <dgm:spPr/>
      <dgm:t>
        <a:bodyPr/>
        <a:lstStyle/>
        <a:p>
          <a:endParaRPr lang="en-US"/>
        </a:p>
      </dgm:t>
    </dgm:pt>
    <dgm:pt modelId="{1EA12A77-4E5F-4A80-BBCA-26B4A07D62AF}" type="pres">
      <dgm:prSet presAssocID="{2AAAE0C0-EE2C-40AE-BE96-249971F98D8D}" presName="root" presStyleCnt="0">
        <dgm:presLayoutVars>
          <dgm:dir/>
          <dgm:resizeHandles val="exact"/>
        </dgm:presLayoutVars>
      </dgm:prSet>
      <dgm:spPr/>
      <dgm:t>
        <a:bodyPr/>
        <a:lstStyle/>
        <a:p>
          <a:endParaRPr lang="en-GB"/>
        </a:p>
      </dgm:t>
    </dgm:pt>
    <dgm:pt modelId="{E3C63012-3468-4A8F-9A93-68F449783D59}" type="pres">
      <dgm:prSet presAssocID="{2AAAE0C0-EE2C-40AE-BE96-249971F98D8D}" presName="container" presStyleCnt="0">
        <dgm:presLayoutVars>
          <dgm:dir/>
          <dgm:resizeHandles val="exact"/>
        </dgm:presLayoutVars>
      </dgm:prSet>
      <dgm:spPr/>
    </dgm:pt>
    <dgm:pt modelId="{6A12B660-F656-433E-9655-F3F36B988CC0}" type="pres">
      <dgm:prSet presAssocID="{9EFCD3A4-957A-4E8D-8DE1-8B3DA6F73EAE}" presName="compNode" presStyleCnt="0"/>
      <dgm:spPr/>
    </dgm:pt>
    <dgm:pt modelId="{1605AB5D-E47D-4436-980F-6C505B93617B}" type="pres">
      <dgm:prSet presAssocID="{9EFCD3A4-957A-4E8D-8DE1-8B3DA6F73EAE}" presName="iconBgRect" presStyleLbl="bgShp" presStyleIdx="0" presStyleCnt="5"/>
      <dgm:spPr/>
    </dgm:pt>
    <dgm:pt modelId="{69BB3706-7E0E-4588-920E-F9EF6E882B61}" type="pres">
      <dgm:prSet presAssocID="{9EFCD3A4-957A-4E8D-8DE1-8B3DA6F73EA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Envelope"/>
        </a:ext>
      </dgm:extLst>
    </dgm:pt>
    <dgm:pt modelId="{1141B20D-4612-4D2B-807C-FA637770D322}" type="pres">
      <dgm:prSet presAssocID="{9EFCD3A4-957A-4E8D-8DE1-8B3DA6F73EAE}" presName="spaceRect" presStyleCnt="0"/>
      <dgm:spPr/>
    </dgm:pt>
    <dgm:pt modelId="{98668372-287A-4979-8EE6-87923FF582D6}" type="pres">
      <dgm:prSet presAssocID="{9EFCD3A4-957A-4E8D-8DE1-8B3DA6F73EAE}" presName="textRect" presStyleLbl="revTx" presStyleIdx="0" presStyleCnt="5">
        <dgm:presLayoutVars>
          <dgm:chMax val="1"/>
          <dgm:chPref val="1"/>
        </dgm:presLayoutVars>
      </dgm:prSet>
      <dgm:spPr/>
      <dgm:t>
        <a:bodyPr/>
        <a:lstStyle/>
        <a:p>
          <a:endParaRPr lang="en-GB"/>
        </a:p>
      </dgm:t>
    </dgm:pt>
    <dgm:pt modelId="{D22ABF79-36AB-4447-925F-28A7140C1FE1}" type="pres">
      <dgm:prSet presAssocID="{130ED85D-E795-47FE-8FEC-A73BB913D65E}" presName="sibTrans" presStyleLbl="sibTrans2D1" presStyleIdx="0" presStyleCnt="0"/>
      <dgm:spPr/>
      <dgm:t>
        <a:bodyPr/>
        <a:lstStyle/>
        <a:p>
          <a:endParaRPr lang="en-GB"/>
        </a:p>
      </dgm:t>
    </dgm:pt>
    <dgm:pt modelId="{D0991F5A-58DB-417D-A522-37B3F00DA180}" type="pres">
      <dgm:prSet presAssocID="{E58C42D0-E58E-41A2-A53B-2F1C2A488E9F}" presName="compNode" presStyleCnt="0"/>
      <dgm:spPr/>
    </dgm:pt>
    <dgm:pt modelId="{B27346F5-23D0-4F7A-B8B7-81CF8C431C5D}" type="pres">
      <dgm:prSet presAssocID="{E58C42D0-E58E-41A2-A53B-2F1C2A488E9F}" presName="iconBgRect" presStyleLbl="bgShp" presStyleIdx="1" presStyleCnt="5"/>
      <dgm:spPr/>
    </dgm:pt>
    <dgm:pt modelId="{A19EEC6A-BDFE-493D-B138-C9FA71AE948E}" type="pres">
      <dgm:prSet presAssocID="{E58C42D0-E58E-41A2-A53B-2F1C2A488E9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Hospital"/>
        </a:ext>
      </dgm:extLst>
    </dgm:pt>
    <dgm:pt modelId="{5453B62D-701B-4ABD-A101-8EA8F1F10B5D}" type="pres">
      <dgm:prSet presAssocID="{E58C42D0-E58E-41A2-A53B-2F1C2A488E9F}" presName="spaceRect" presStyleCnt="0"/>
      <dgm:spPr/>
    </dgm:pt>
    <dgm:pt modelId="{A416DE0C-43A4-4EF8-A875-D8140E2D951D}" type="pres">
      <dgm:prSet presAssocID="{E58C42D0-E58E-41A2-A53B-2F1C2A488E9F}" presName="textRect" presStyleLbl="revTx" presStyleIdx="1" presStyleCnt="5">
        <dgm:presLayoutVars>
          <dgm:chMax val="1"/>
          <dgm:chPref val="1"/>
        </dgm:presLayoutVars>
      </dgm:prSet>
      <dgm:spPr/>
      <dgm:t>
        <a:bodyPr/>
        <a:lstStyle/>
        <a:p>
          <a:endParaRPr lang="en-GB"/>
        </a:p>
      </dgm:t>
    </dgm:pt>
    <dgm:pt modelId="{B2547087-68A3-4BBB-90ED-967F45F66572}" type="pres">
      <dgm:prSet presAssocID="{495F0B51-D2B8-4207-8787-0D8DCBFCEB2D}" presName="sibTrans" presStyleLbl="sibTrans2D1" presStyleIdx="0" presStyleCnt="0"/>
      <dgm:spPr/>
      <dgm:t>
        <a:bodyPr/>
        <a:lstStyle/>
        <a:p>
          <a:endParaRPr lang="en-GB"/>
        </a:p>
      </dgm:t>
    </dgm:pt>
    <dgm:pt modelId="{BA019831-8D72-4E51-B0B7-A569A3CAB6BC}" type="pres">
      <dgm:prSet presAssocID="{D9539F29-DC1F-4630-A7E0-A40A3C5F3F9F}" presName="compNode" presStyleCnt="0"/>
      <dgm:spPr/>
    </dgm:pt>
    <dgm:pt modelId="{CBD911CE-44E1-4C74-A961-FE004786B6F8}" type="pres">
      <dgm:prSet presAssocID="{D9539F29-DC1F-4630-A7E0-A40A3C5F3F9F}" presName="iconBgRect" presStyleLbl="bgShp" presStyleIdx="2" presStyleCnt="5"/>
      <dgm:spPr/>
    </dgm:pt>
    <dgm:pt modelId="{A39F2C75-5BC0-4F91-833D-FE47EB0FC2E2}" type="pres">
      <dgm:prSet presAssocID="{D9539F29-DC1F-4630-A7E0-A40A3C5F3F9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Doctor"/>
        </a:ext>
      </dgm:extLst>
    </dgm:pt>
    <dgm:pt modelId="{D4338DE5-2A81-425B-872D-EE6E13D4C589}" type="pres">
      <dgm:prSet presAssocID="{D9539F29-DC1F-4630-A7E0-A40A3C5F3F9F}" presName="spaceRect" presStyleCnt="0"/>
      <dgm:spPr/>
    </dgm:pt>
    <dgm:pt modelId="{9FA980D5-83BB-4EED-BB62-B6B68B81AF46}" type="pres">
      <dgm:prSet presAssocID="{D9539F29-DC1F-4630-A7E0-A40A3C5F3F9F}" presName="textRect" presStyleLbl="revTx" presStyleIdx="2" presStyleCnt="5">
        <dgm:presLayoutVars>
          <dgm:chMax val="1"/>
          <dgm:chPref val="1"/>
        </dgm:presLayoutVars>
      </dgm:prSet>
      <dgm:spPr/>
      <dgm:t>
        <a:bodyPr/>
        <a:lstStyle/>
        <a:p>
          <a:endParaRPr lang="en-GB"/>
        </a:p>
      </dgm:t>
    </dgm:pt>
    <dgm:pt modelId="{92CDB1E1-FC3A-46E3-B53F-B6C176C2295B}" type="pres">
      <dgm:prSet presAssocID="{D3C77170-E487-4798-A675-55B8D1DA7437}" presName="sibTrans" presStyleLbl="sibTrans2D1" presStyleIdx="0" presStyleCnt="0"/>
      <dgm:spPr/>
      <dgm:t>
        <a:bodyPr/>
        <a:lstStyle/>
        <a:p>
          <a:endParaRPr lang="en-GB"/>
        </a:p>
      </dgm:t>
    </dgm:pt>
    <dgm:pt modelId="{988CE1FD-78F2-40FA-AADF-6507FA125D5F}" type="pres">
      <dgm:prSet presAssocID="{A5394107-327D-45CC-96DD-26BA3F66DB69}" presName="compNode" presStyleCnt="0"/>
      <dgm:spPr/>
    </dgm:pt>
    <dgm:pt modelId="{C78E7C50-CB9B-4E84-A7D6-CDC68BC70854}" type="pres">
      <dgm:prSet presAssocID="{A5394107-327D-45CC-96DD-26BA3F66DB69}" presName="iconBgRect" presStyleLbl="bgShp" presStyleIdx="3" presStyleCnt="5"/>
      <dgm:spPr/>
    </dgm:pt>
    <dgm:pt modelId="{0D97E751-5809-42BC-AB45-63BF3B075388}" type="pres">
      <dgm:prSet presAssocID="{A5394107-327D-45CC-96DD-26BA3F66DB6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tethoscope"/>
        </a:ext>
      </dgm:extLst>
    </dgm:pt>
    <dgm:pt modelId="{68085FBC-8981-4376-B794-8B3485D57B90}" type="pres">
      <dgm:prSet presAssocID="{A5394107-327D-45CC-96DD-26BA3F66DB69}" presName="spaceRect" presStyleCnt="0"/>
      <dgm:spPr/>
    </dgm:pt>
    <dgm:pt modelId="{133B3D69-2BB9-499C-B60B-511D1CBE9264}" type="pres">
      <dgm:prSet presAssocID="{A5394107-327D-45CC-96DD-26BA3F66DB69}" presName="textRect" presStyleLbl="revTx" presStyleIdx="3" presStyleCnt="5">
        <dgm:presLayoutVars>
          <dgm:chMax val="1"/>
          <dgm:chPref val="1"/>
        </dgm:presLayoutVars>
      </dgm:prSet>
      <dgm:spPr/>
      <dgm:t>
        <a:bodyPr/>
        <a:lstStyle/>
        <a:p>
          <a:endParaRPr lang="en-GB"/>
        </a:p>
      </dgm:t>
    </dgm:pt>
    <dgm:pt modelId="{924E2BEF-5160-4F07-931A-04DC134A1150}" type="pres">
      <dgm:prSet presAssocID="{523B3EB3-6EF7-438D-A7AE-F395A2D879E0}" presName="sibTrans" presStyleLbl="sibTrans2D1" presStyleIdx="0" presStyleCnt="0"/>
      <dgm:spPr/>
      <dgm:t>
        <a:bodyPr/>
        <a:lstStyle/>
        <a:p>
          <a:endParaRPr lang="en-GB"/>
        </a:p>
      </dgm:t>
    </dgm:pt>
    <dgm:pt modelId="{43569B1A-EE8C-4508-AAB4-D0CB0C428BC4}" type="pres">
      <dgm:prSet presAssocID="{3F65F9BF-DA91-4859-865F-441738E21879}" presName="compNode" presStyleCnt="0"/>
      <dgm:spPr/>
    </dgm:pt>
    <dgm:pt modelId="{E762BC5F-1D30-42D3-B7FD-36057EE9D9FA}" type="pres">
      <dgm:prSet presAssocID="{3F65F9BF-DA91-4859-865F-441738E21879}" presName="iconBgRect" presStyleLbl="bgShp" presStyleIdx="4" presStyleCnt="5" custLinFactX="100000" custLinFactNeighborX="157218" custLinFactNeighborY="1275"/>
      <dgm:spPr/>
    </dgm:pt>
    <dgm:pt modelId="{B14ABDD3-824E-4635-8241-4295663591FB}" type="pres">
      <dgm:prSet presAssocID="{3F65F9BF-DA91-4859-865F-441738E21879}" presName="iconRect" presStyleLbl="node1" presStyleIdx="4" presStyleCnt="5" custLinFactX="200000" custLinFactNeighborX="245687" custLinFactNeighborY="220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Kidneys"/>
        </a:ext>
      </dgm:extLst>
    </dgm:pt>
    <dgm:pt modelId="{79662C96-3E63-4F87-A332-C3DEB46B5255}" type="pres">
      <dgm:prSet presAssocID="{3F65F9BF-DA91-4859-865F-441738E21879}" presName="spaceRect" presStyleCnt="0"/>
      <dgm:spPr/>
    </dgm:pt>
    <dgm:pt modelId="{E4DD1595-3AF9-4FE4-BD9F-8630E596CA26}" type="pres">
      <dgm:prSet presAssocID="{3F65F9BF-DA91-4859-865F-441738E21879}" presName="textRect" presStyleLbl="revTx" presStyleIdx="4" presStyleCnt="5" custLinFactX="8712" custLinFactNeighborX="100000" custLinFactNeighborY="1275">
        <dgm:presLayoutVars>
          <dgm:chMax val="1"/>
          <dgm:chPref val="1"/>
        </dgm:presLayoutVars>
      </dgm:prSet>
      <dgm:spPr/>
      <dgm:t>
        <a:bodyPr/>
        <a:lstStyle/>
        <a:p>
          <a:endParaRPr lang="en-GB"/>
        </a:p>
      </dgm:t>
    </dgm:pt>
  </dgm:ptLst>
  <dgm:cxnLst>
    <dgm:cxn modelId="{738DB092-A41E-422E-986C-31ADC304E911}" srcId="{2AAAE0C0-EE2C-40AE-BE96-249971F98D8D}" destId="{E58C42D0-E58E-41A2-A53B-2F1C2A488E9F}" srcOrd="1" destOrd="0" parTransId="{4FB2B99C-83D7-4F87-91DF-DBBAF5A2F57F}" sibTransId="{495F0B51-D2B8-4207-8787-0D8DCBFCEB2D}"/>
    <dgm:cxn modelId="{26D086AA-8C5E-4192-A7FC-71FD5AD92F9A}" type="presOf" srcId="{495F0B51-D2B8-4207-8787-0D8DCBFCEB2D}" destId="{B2547087-68A3-4BBB-90ED-967F45F66572}" srcOrd="0" destOrd="0" presId="urn:microsoft.com/office/officeart/2018/2/layout/IconCircleList"/>
    <dgm:cxn modelId="{3FDDCB84-A139-4F81-8226-0DD4D236DEB3}" type="presOf" srcId="{3F65F9BF-DA91-4859-865F-441738E21879}" destId="{E4DD1595-3AF9-4FE4-BD9F-8630E596CA26}" srcOrd="0" destOrd="0" presId="urn:microsoft.com/office/officeart/2018/2/layout/IconCircleList"/>
    <dgm:cxn modelId="{161C6636-B68C-493C-8F21-E4B3D94FC0FE}" srcId="{2AAAE0C0-EE2C-40AE-BE96-249971F98D8D}" destId="{3F65F9BF-DA91-4859-865F-441738E21879}" srcOrd="4" destOrd="0" parTransId="{C083BFA7-8F27-4470-97E5-099D16056838}" sibTransId="{6E54C29F-755B-4888-9018-0ADFACB2DEEC}"/>
    <dgm:cxn modelId="{01EAF73E-7421-4A26-89E6-12CC8A4CE828}" type="presOf" srcId="{523B3EB3-6EF7-438D-A7AE-F395A2D879E0}" destId="{924E2BEF-5160-4F07-931A-04DC134A1150}" srcOrd="0" destOrd="0" presId="urn:microsoft.com/office/officeart/2018/2/layout/IconCircleList"/>
    <dgm:cxn modelId="{3A2E1656-89E6-497E-B064-93397DC60006}" type="presOf" srcId="{E58C42D0-E58E-41A2-A53B-2F1C2A488E9F}" destId="{A416DE0C-43A4-4EF8-A875-D8140E2D951D}" srcOrd="0" destOrd="0" presId="urn:microsoft.com/office/officeart/2018/2/layout/IconCircleList"/>
    <dgm:cxn modelId="{293EA3AB-97E3-454F-8D39-F546D1C0CBB5}" type="presOf" srcId="{9EFCD3A4-957A-4E8D-8DE1-8B3DA6F73EAE}" destId="{98668372-287A-4979-8EE6-87923FF582D6}" srcOrd="0" destOrd="0" presId="urn:microsoft.com/office/officeart/2018/2/layout/IconCircleList"/>
    <dgm:cxn modelId="{CE1CD53D-E7BD-42B7-9A0A-DD9435C40780}" type="presOf" srcId="{D9539F29-DC1F-4630-A7E0-A40A3C5F3F9F}" destId="{9FA980D5-83BB-4EED-BB62-B6B68B81AF46}" srcOrd="0" destOrd="0" presId="urn:microsoft.com/office/officeart/2018/2/layout/IconCircleList"/>
    <dgm:cxn modelId="{CFA362DE-57BB-424A-8A4D-75235341A7FF}" type="presOf" srcId="{130ED85D-E795-47FE-8FEC-A73BB913D65E}" destId="{D22ABF79-36AB-4447-925F-28A7140C1FE1}" srcOrd="0" destOrd="0" presId="urn:microsoft.com/office/officeart/2018/2/layout/IconCircleList"/>
    <dgm:cxn modelId="{12D0C194-AA60-48B7-A367-0112DD7D0F41}" srcId="{2AAAE0C0-EE2C-40AE-BE96-249971F98D8D}" destId="{D9539F29-DC1F-4630-A7E0-A40A3C5F3F9F}" srcOrd="2" destOrd="0" parTransId="{D93A3857-FCBD-4E59-A2EE-2E9DD60F799D}" sibTransId="{D3C77170-E487-4798-A675-55B8D1DA7437}"/>
    <dgm:cxn modelId="{F4F4BEAD-7A76-44C7-A64F-21263073225C}" type="presOf" srcId="{A5394107-327D-45CC-96DD-26BA3F66DB69}" destId="{133B3D69-2BB9-499C-B60B-511D1CBE9264}" srcOrd="0" destOrd="0" presId="urn:microsoft.com/office/officeart/2018/2/layout/IconCircleList"/>
    <dgm:cxn modelId="{9AFE2749-D8EE-4782-911E-C657B2744D79}" srcId="{2AAAE0C0-EE2C-40AE-BE96-249971F98D8D}" destId="{9EFCD3A4-957A-4E8D-8DE1-8B3DA6F73EAE}" srcOrd="0" destOrd="0" parTransId="{C2529661-690C-482F-8C58-B61D4A0AF4F5}" sibTransId="{130ED85D-E795-47FE-8FEC-A73BB913D65E}"/>
    <dgm:cxn modelId="{0274C75E-77D8-4D6F-A8D2-71FE9F2999AF}" type="presOf" srcId="{2AAAE0C0-EE2C-40AE-BE96-249971F98D8D}" destId="{1EA12A77-4E5F-4A80-BBCA-26B4A07D62AF}" srcOrd="0" destOrd="0" presId="urn:microsoft.com/office/officeart/2018/2/layout/IconCircleList"/>
    <dgm:cxn modelId="{F8A87F36-2C11-45E5-AC20-33DDDEF44BF6}" type="presOf" srcId="{D3C77170-E487-4798-A675-55B8D1DA7437}" destId="{92CDB1E1-FC3A-46E3-B53F-B6C176C2295B}" srcOrd="0" destOrd="0" presId="urn:microsoft.com/office/officeart/2018/2/layout/IconCircleList"/>
    <dgm:cxn modelId="{D669F9AF-2A2F-4E70-8413-B661445F0848}" srcId="{2AAAE0C0-EE2C-40AE-BE96-249971F98D8D}" destId="{A5394107-327D-45CC-96DD-26BA3F66DB69}" srcOrd="3" destOrd="0" parTransId="{F19400D1-46B7-4B36-80B9-082CDBC08E59}" sibTransId="{523B3EB3-6EF7-438D-A7AE-F395A2D879E0}"/>
    <dgm:cxn modelId="{E935D1CB-2153-400E-9435-336807B9E257}" type="presParOf" srcId="{1EA12A77-4E5F-4A80-BBCA-26B4A07D62AF}" destId="{E3C63012-3468-4A8F-9A93-68F449783D59}" srcOrd="0" destOrd="0" presId="urn:microsoft.com/office/officeart/2018/2/layout/IconCircleList"/>
    <dgm:cxn modelId="{BF6EA6A4-F146-43C2-9CFD-E9A4A3C8EA85}" type="presParOf" srcId="{E3C63012-3468-4A8F-9A93-68F449783D59}" destId="{6A12B660-F656-433E-9655-F3F36B988CC0}" srcOrd="0" destOrd="0" presId="urn:microsoft.com/office/officeart/2018/2/layout/IconCircleList"/>
    <dgm:cxn modelId="{12AE2048-9746-4501-B478-666B08AD6D25}" type="presParOf" srcId="{6A12B660-F656-433E-9655-F3F36B988CC0}" destId="{1605AB5D-E47D-4436-980F-6C505B93617B}" srcOrd="0" destOrd="0" presId="urn:microsoft.com/office/officeart/2018/2/layout/IconCircleList"/>
    <dgm:cxn modelId="{1CB726CA-0867-4260-89AB-08A043E80267}" type="presParOf" srcId="{6A12B660-F656-433E-9655-F3F36B988CC0}" destId="{69BB3706-7E0E-4588-920E-F9EF6E882B61}" srcOrd="1" destOrd="0" presId="urn:microsoft.com/office/officeart/2018/2/layout/IconCircleList"/>
    <dgm:cxn modelId="{BA2C6A03-BB6F-4DFA-854B-9D12EF60B60F}" type="presParOf" srcId="{6A12B660-F656-433E-9655-F3F36B988CC0}" destId="{1141B20D-4612-4D2B-807C-FA637770D322}" srcOrd="2" destOrd="0" presId="urn:microsoft.com/office/officeart/2018/2/layout/IconCircleList"/>
    <dgm:cxn modelId="{E0A88C02-7F6E-4CD5-9498-2630E4B82653}" type="presParOf" srcId="{6A12B660-F656-433E-9655-F3F36B988CC0}" destId="{98668372-287A-4979-8EE6-87923FF582D6}" srcOrd="3" destOrd="0" presId="urn:microsoft.com/office/officeart/2018/2/layout/IconCircleList"/>
    <dgm:cxn modelId="{2620F457-5C18-40CF-B537-2D2270411846}" type="presParOf" srcId="{E3C63012-3468-4A8F-9A93-68F449783D59}" destId="{D22ABF79-36AB-4447-925F-28A7140C1FE1}" srcOrd="1" destOrd="0" presId="urn:microsoft.com/office/officeart/2018/2/layout/IconCircleList"/>
    <dgm:cxn modelId="{D135AEB4-8DA1-47FF-9CCA-E0C6638D37C6}" type="presParOf" srcId="{E3C63012-3468-4A8F-9A93-68F449783D59}" destId="{D0991F5A-58DB-417D-A522-37B3F00DA180}" srcOrd="2" destOrd="0" presId="urn:microsoft.com/office/officeart/2018/2/layout/IconCircleList"/>
    <dgm:cxn modelId="{9167F481-ECD6-4A64-9E3A-6B478B1EC8A8}" type="presParOf" srcId="{D0991F5A-58DB-417D-A522-37B3F00DA180}" destId="{B27346F5-23D0-4F7A-B8B7-81CF8C431C5D}" srcOrd="0" destOrd="0" presId="urn:microsoft.com/office/officeart/2018/2/layout/IconCircleList"/>
    <dgm:cxn modelId="{7108D723-1B0C-497F-A87C-F9D383BA6CFC}" type="presParOf" srcId="{D0991F5A-58DB-417D-A522-37B3F00DA180}" destId="{A19EEC6A-BDFE-493D-B138-C9FA71AE948E}" srcOrd="1" destOrd="0" presId="urn:microsoft.com/office/officeart/2018/2/layout/IconCircleList"/>
    <dgm:cxn modelId="{189AA40B-E2E8-498A-86CA-C1FEEE8C18D9}" type="presParOf" srcId="{D0991F5A-58DB-417D-A522-37B3F00DA180}" destId="{5453B62D-701B-4ABD-A101-8EA8F1F10B5D}" srcOrd="2" destOrd="0" presId="urn:microsoft.com/office/officeart/2018/2/layout/IconCircleList"/>
    <dgm:cxn modelId="{10ED43C8-18B1-43F7-84C6-FD3725E963AC}" type="presParOf" srcId="{D0991F5A-58DB-417D-A522-37B3F00DA180}" destId="{A416DE0C-43A4-4EF8-A875-D8140E2D951D}" srcOrd="3" destOrd="0" presId="urn:microsoft.com/office/officeart/2018/2/layout/IconCircleList"/>
    <dgm:cxn modelId="{C5B38C26-7900-47ED-8736-D082627F12E3}" type="presParOf" srcId="{E3C63012-3468-4A8F-9A93-68F449783D59}" destId="{B2547087-68A3-4BBB-90ED-967F45F66572}" srcOrd="3" destOrd="0" presId="urn:microsoft.com/office/officeart/2018/2/layout/IconCircleList"/>
    <dgm:cxn modelId="{67BC9122-E477-463C-B8FD-E7DC368FCDE9}" type="presParOf" srcId="{E3C63012-3468-4A8F-9A93-68F449783D59}" destId="{BA019831-8D72-4E51-B0B7-A569A3CAB6BC}" srcOrd="4" destOrd="0" presId="urn:microsoft.com/office/officeart/2018/2/layout/IconCircleList"/>
    <dgm:cxn modelId="{AC7C0F8E-016C-45F4-A4AD-C5B5EF34A13E}" type="presParOf" srcId="{BA019831-8D72-4E51-B0B7-A569A3CAB6BC}" destId="{CBD911CE-44E1-4C74-A961-FE004786B6F8}" srcOrd="0" destOrd="0" presId="urn:microsoft.com/office/officeart/2018/2/layout/IconCircleList"/>
    <dgm:cxn modelId="{E9B100FA-933A-4FDA-A75E-195AFA3E81C6}" type="presParOf" srcId="{BA019831-8D72-4E51-B0B7-A569A3CAB6BC}" destId="{A39F2C75-5BC0-4F91-833D-FE47EB0FC2E2}" srcOrd="1" destOrd="0" presId="urn:microsoft.com/office/officeart/2018/2/layout/IconCircleList"/>
    <dgm:cxn modelId="{1E742787-4E2F-4422-969C-9895303DB42B}" type="presParOf" srcId="{BA019831-8D72-4E51-B0B7-A569A3CAB6BC}" destId="{D4338DE5-2A81-425B-872D-EE6E13D4C589}" srcOrd="2" destOrd="0" presId="urn:microsoft.com/office/officeart/2018/2/layout/IconCircleList"/>
    <dgm:cxn modelId="{C7189DF2-DC7E-40C5-94DA-CC11BA441CA0}" type="presParOf" srcId="{BA019831-8D72-4E51-B0B7-A569A3CAB6BC}" destId="{9FA980D5-83BB-4EED-BB62-B6B68B81AF46}" srcOrd="3" destOrd="0" presId="urn:microsoft.com/office/officeart/2018/2/layout/IconCircleList"/>
    <dgm:cxn modelId="{28429011-53A4-4BE7-A8FE-B1F4CE78705B}" type="presParOf" srcId="{E3C63012-3468-4A8F-9A93-68F449783D59}" destId="{92CDB1E1-FC3A-46E3-B53F-B6C176C2295B}" srcOrd="5" destOrd="0" presId="urn:microsoft.com/office/officeart/2018/2/layout/IconCircleList"/>
    <dgm:cxn modelId="{C6079479-A14E-443C-8831-670BCD0CD7B6}" type="presParOf" srcId="{E3C63012-3468-4A8F-9A93-68F449783D59}" destId="{988CE1FD-78F2-40FA-AADF-6507FA125D5F}" srcOrd="6" destOrd="0" presId="urn:microsoft.com/office/officeart/2018/2/layout/IconCircleList"/>
    <dgm:cxn modelId="{F8B7C45D-9AB9-4D58-AFDD-9CDE600182D5}" type="presParOf" srcId="{988CE1FD-78F2-40FA-AADF-6507FA125D5F}" destId="{C78E7C50-CB9B-4E84-A7D6-CDC68BC70854}" srcOrd="0" destOrd="0" presId="urn:microsoft.com/office/officeart/2018/2/layout/IconCircleList"/>
    <dgm:cxn modelId="{D0BA3957-D250-4D7E-BAB4-C650F578DE66}" type="presParOf" srcId="{988CE1FD-78F2-40FA-AADF-6507FA125D5F}" destId="{0D97E751-5809-42BC-AB45-63BF3B075388}" srcOrd="1" destOrd="0" presId="urn:microsoft.com/office/officeart/2018/2/layout/IconCircleList"/>
    <dgm:cxn modelId="{3F2D277C-0E95-4AF1-ACA7-600AC1BB83F0}" type="presParOf" srcId="{988CE1FD-78F2-40FA-AADF-6507FA125D5F}" destId="{68085FBC-8981-4376-B794-8B3485D57B90}" srcOrd="2" destOrd="0" presId="urn:microsoft.com/office/officeart/2018/2/layout/IconCircleList"/>
    <dgm:cxn modelId="{9325C0D6-20F2-4436-9D05-2C6A29598B2F}" type="presParOf" srcId="{988CE1FD-78F2-40FA-AADF-6507FA125D5F}" destId="{133B3D69-2BB9-499C-B60B-511D1CBE9264}" srcOrd="3" destOrd="0" presId="urn:microsoft.com/office/officeart/2018/2/layout/IconCircleList"/>
    <dgm:cxn modelId="{A89CC110-BF65-4F29-9241-C20CD538BB05}" type="presParOf" srcId="{E3C63012-3468-4A8F-9A93-68F449783D59}" destId="{924E2BEF-5160-4F07-931A-04DC134A1150}" srcOrd="7" destOrd="0" presId="urn:microsoft.com/office/officeart/2018/2/layout/IconCircleList"/>
    <dgm:cxn modelId="{4BF9B37C-7827-4FFA-9E07-06C0DC513FEC}" type="presParOf" srcId="{E3C63012-3468-4A8F-9A93-68F449783D59}" destId="{43569B1A-EE8C-4508-AAB4-D0CB0C428BC4}" srcOrd="8" destOrd="0" presId="urn:microsoft.com/office/officeart/2018/2/layout/IconCircleList"/>
    <dgm:cxn modelId="{08041A51-3819-4F81-8A3C-40B299CE57CF}" type="presParOf" srcId="{43569B1A-EE8C-4508-AAB4-D0CB0C428BC4}" destId="{E762BC5F-1D30-42D3-B7FD-36057EE9D9FA}" srcOrd="0" destOrd="0" presId="urn:microsoft.com/office/officeart/2018/2/layout/IconCircleList"/>
    <dgm:cxn modelId="{71E3E06F-8F3D-4942-BA26-9B6D6CCA2E20}" type="presParOf" srcId="{43569B1A-EE8C-4508-AAB4-D0CB0C428BC4}" destId="{B14ABDD3-824E-4635-8241-4295663591FB}" srcOrd="1" destOrd="0" presId="urn:microsoft.com/office/officeart/2018/2/layout/IconCircleList"/>
    <dgm:cxn modelId="{19D10365-244D-4803-A962-FA077EC6E8F1}" type="presParOf" srcId="{43569B1A-EE8C-4508-AAB4-D0CB0C428BC4}" destId="{79662C96-3E63-4F87-A332-C3DEB46B5255}" srcOrd="2" destOrd="0" presId="urn:microsoft.com/office/officeart/2018/2/layout/IconCircleList"/>
    <dgm:cxn modelId="{B122AAC8-8D37-4ED8-A86D-FF7360A0FB8E}" type="presParOf" srcId="{43569B1A-EE8C-4508-AAB4-D0CB0C428BC4}" destId="{E4DD1595-3AF9-4FE4-BD9F-8630E596CA2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a:extLst>
              <a:ext uri="{FF2B5EF4-FFF2-40B4-BE49-F238E27FC236}">
                <a16:creationId xmlns:a16="http://schemas.microsoft.com/office/drawing/2014/main" xmlns="" id="{B2914FFD-E87E-1A40-9A46-C7DC266A53C8}"/>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5" name="Footer Placeholder 4">
            <a:extLst>
              <a:ext uri="{FF2B5EF4-FFF2-40B4-BE49-F238E27FC236}">
                <a16:creationId xmlns:a16="http://schemas.microsoft.com/office/drawing/2014/main" xmlns="" id="{650457C4-DAEC-7F4A-8A7E-8A2DACBB23AE}"/>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xmlns="" id="{DD5824BB-BBED-F241-9EDF-A191D635A1F0}"/>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1379409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xmlns="" id="{98CD3594-6815-C443-92CC-4DFFED818FAE}"/>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5" name="Footer Placeholder 4">
            <a:extLst>
              <a:ext uri="{FF2B5EF4-FFF2-40B4-BE49-F238E27FC236}">
                <a16:creationId xmlns:a16="http://schemas.microsoft.com/office/drawing/2014/main" xmlns="" id="{9FFC2BA8-0C31-EE4B-809C-528621A5E56C}"/>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xmlns="" id="{1B45C5B5-9469-E94B-994B-3C96BC58BDB5}"/>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100911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xmlns="" id="{295E01FD-26FA-0C47-B86E-8108D778D627}"/>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5" name="Footer Placeholder 4">
            <a:extLst>
              <a:ext uri="{FF2B5EF4-FFF2-40B4-BE49-F238E27FC236}">
                <a16:creationId xmlns:a16="http://schemas.microsoft.com/office/drawing/2014/main" xmlns="" id="{FA1F7CDF-88B0-2840-B888-200A7BC881B2}"/>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xmlns="" id="{54EC273C-1833-7342-A9AC-9F6BC8BD8BF7}"/>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3569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xmlns="" id="{FDD22FAE-FA75-F74B-88DF-ABF2BC8A1018}"/>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5" name="Footer Placeholder 4">
            <a:extLst>
              <a:ext uri="{FF2B5EF4-FFF2-40B4-BE49-F238E27FC236}">
                <a16:creationId xmlns:a16="http://schemas.microsoft.com/office/drawing/2014/main" xmlns="" id="{E484F9C6-D128-5848-B2AE-BF7AD26D16F8}"/>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xmlns="" id="{3CBE3B92-0A6A-8B42-8C0C-35973F31E3AA}"/>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196904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23BF312C-1D19-C245-81C0-7921A3FB2680}"/>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5" name="Footer Placeholder 4">
            <a:extLst>
              <a:ext uri="{FF2B5EF4-FFF2-40B4-BE49-F238E27FC236}">
                <a16:creationId xmlns:a16="http://schemas.microsoft.com/office/drawing/2014/main" xmlns="" id="{5A68952E-D6EC-8F47-B722-FED5C48ACF3A}"/>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xmlns="" id="{A2CDE64F-9444-F74B-B8C1-68BB99B44791}"/>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99450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3">
            <a:extLst>
              <a:ext uri="{FF2B5EF4-FFF2-40B4-BE49-F238E27FC236}">
                <a16:creationId xmlns:a16="http://schemas.microsoft.com/office/drawing/2014/main" xmlns="" id="{B0B85535-3C89-804D-A58E-1815DF6A586C}"/>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6" name="Footer Placeholder 4">
            <a:extLst>
              <a:ext uri="{FF2B5EF4-FFF2-40B4-BE49-F238E27FC236}">
                <a16:creationId xmlns:a16="http://schemas.microsoft.com/office/drawing/2014/main" xmlns="" id="{EBBD2634-E882-D441-A466-C6EC01A02450}"/>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xmlns="" id="{F9A026BC-BD1B-2D4C-BC33-CC9D479E8AE9}"/>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194446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3">
            <a:extLst>
              <a:ext uri="{FF2B5EF4-FFF2-40B4-BE49-F238E27FC236}">
                <a16:creationId xmlns:a16="http://schemas.microsoft.com/office/drawing/2014/main" xmlns="" id="{AB5659C0-A770-CF46-BA4D-1FFFDB4D65C7}"/>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8" name="Footer Placeholder 4">
            <a:extLst>
              <a:ext uri="{FF2B5EF4-FFF2-40B4-BE49-F238E27FC236}">
                <a16:creationId xmlns:a16="http://schemas.microsoft.com/office/drawing/2014/main" xmlns="" id="{F131E381-1579-C449-A0AD-58CDA766126A}"/>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xmlns="" id="{50FC542B-C27C-1B44-9D84-5FBFFF83B998}"/>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239309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3">
            <a:extLst>
              <a:ext uri="{FF2B5EF4-FFF2-40B4-BE49-F238E27FC236}">
                <a16:creationId xmlns:a16="http://schemas.microsoft.com/office/drawing/2014/main" xmlns="" id="{B0D2B4F8-DE8E-364B-850D-43BFCB489C31}"/>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4" name="Footer Placeholder 4">
            <a:extLst>
              <a:ext uri="{FF2B5EF4-FFF2-40B4-BE49-F238E27FC236}">
                <a16:creationId xmlns:a16="http://schemas.microsoft.com/office/drawing/2014/main" xmlns="" id="{B6C95305-9495-B84C-874F-9234E4CE9387}"/>
              </a:ext>
            </a:extLst>
          </p:cNvPr>
          <p:cNvSpPr>
            <a:spLocks noGrp="1"/>
          </p:cNvSpPr>
          <p:nvPr>
            <p:ph type="ftr" sz="quarter" idx="11"/>
          </p:nvPr>
        </p:nvSpPr>
        <p:spPr/>
        <p:txBody>
          <a:bodyPr/>
          <a:lstStyle>
            <a:lvl1pPr>
              <a:defRPr/>
            </a:lvl1pPr>
          </a:lstStyle>
          <a:p>
            <a:endParaRPr lang="en-US"/>
          </a:p>
        </p:txBody>
      </p:sp>
      <p:sp>
        <p:nvSpPr>
          <p:cNvPr id="5" name="Slide Number Placeholder 5">
            <a:extLst>
              <a:ext uri="{FF2B5EF4-FFF2-40B4-BE49-F238E27FC236}">
                <a16:creationId xmlns:a16="http://schemas.microsoft.com/office/drawing/2014/main" xmlns="" id="{A3398713-B6F7-524D-977D-2C999DC2D1A6}"/>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342632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BCC92D21-8045-5942-8E8B-733B7B9DF30C}"/>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3" name="Footer Placeholder 4">
            <a:extLst>
              <a:ext uri="{FF2B5EF4-FFF2-40B4-BE49-F238E27FC236}">
                <a16:creationId xmlns:a16="http://schemas.microsoft.com/office/drawing/2014/main" xmlns="" id="{EA3F54C7-7D8C-4D4C-AFB8-B12DAE8BB19F}"/>
              </a:ext>
            </a:extLst>
          </p:cNvPr>
          <p:cNvSpPr>
            <a:spLocks noGrp="1"/>
          </p:cNvSpPr>
          <p:nvPr>
            <p:ph type="ftr" sz="quarter" idx="11"/>
          </p:nvPr>
        </p:nvSpPr>
        <p:spPr/>
        <p:txBody>
          <a:bodyPr/>
          <a:lstStyle>
            <a:lvl1pPr>
              <a:defRPr/>
            </a:lvl1pPr>
          </a:lstStyle>
          <a:p>
            <a:endParaRPr lang="en-US"/>
          </a:p>
        </p:txBody>
      </p:sp>
      <p:sp>
        <p:nvSpPr>
          <p:cNvPr id="4" name="Slide Number Placeholder 5">
            <a:extLst>
              <a:ext uri="{FF2B5EF4-FFF2-40B4-BE49-F238E27FC236}">
                <a16:creationId xmlns:a16="http://schemas.microsoft.com/office/drawing/2014/main" xmlns="" id="{E4C2DF97-F01F-5041-B238-3CC9B91D3F9A}"/>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139863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xmlns="" id="{D2AE1E07-45EF-DB4C-8D53-90B99E4C043D}"/>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6" name="Footer Placeholder 4">
            <a:extLst>
              <a:ext uri="{FF2B5EF4-FFF2-40B4-BE49-F238E27FC236}">
                <a16:creationId xmlns:a16="http://schemas.microsoft.com/office/drawing/2014/main" xmlns="" id="{8675DAA6-DC82-9744-88E8-75522354A0F5}"/>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xmlns="" id="{E7C88D10-429B-C444-8D97-F9F201ECB8D2}"/>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66331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xmlns="" id="{364AFED4-E14D-954D-A28D-C07A78F4985B}"/>
              </a:ext>
            </a:extLst>
          </p:cNvPr>
          <p:cNvSpPr>
            <a:spLocks noGrp="1"/>
          </p:cNvSpPr>
          <p:nvPr>
            <p:ph type="dt" sz="half" idx="10"/>
          </p:nvPr>
        </p:nvSpPr>
        <p:spPr/>
        <p:txBody>
          <a:bodyPr/>
          <a:lstStyle>
            <a:lvl1pPr>
              <a:defRPr/>
            </a:lvl1pPr>
          </a:lstStyle>
          <a:p>
            <a:fld id="{E4D104AC-64BF-6C4D-967F-53D3754F345B}" type="datetimeFigureOut">
              <a:rPr lang="en-US" smtClean="0"/>
              <a:t>3/22/2021</a:t>
            </a:fld>
            <a:endParaRPr lang="en-US"/>
          </a:p>
        </p:txBody>
      </p:sp>
      <p:sp>
        <p:nvSpPr>
          <p:cNvPr id="6" name="Footer Placeholder 4">
            <a:extLst>
              <a:ext uri="{FF2B5EF4-FFF2-40B4-BE49-F238E27FC236}">
                <a16:creationId xmlns:a16="http://schemas.microsoft.com/office/drawing/2014/main" xmlns="" id="{010108D7-8953-1549-872D-F0015F9C9394}"/>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xmlns="" id="{5D8FEA1F-9DB2-C240-BC30-8DC40D789916}"/>
              </a:ext>
            </a:extLst>
          </p:cNvPr>
          <p:cNvSpPr>
            <a:spLocks noGrp="1"/>
          </p:cNvSpPr>
          <p:nvPr>
            <p:ph type="sldNum" sz="quarter" idx="12"/>
          </p:nvPr>
        </p:nvSpPr>
        <p:spPr/>
        <p:txBody>
          <a:bodyPr/>
          <a:lstStyle>
            <a:lvl1pPr>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347686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B3D7"/>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C1B9BCC1-4C61-DE45-979C-EBE739D021B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Text Placeholder 2">
            <a:extLst>
              <a:ext uri="{FF2B5EF4-FFF2-40B4-BE49-F238E27FC236}">
                <a16:creationId xmlns:a16="http://schemas.microsoft.com/office/drawing/2014/main" xmlns="" id="{0D201022-1EA7-4E4C-9845-057055572542}"/>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xmlns="" id="{199A3F65-553A-564D-BEAF-C3295FA0062C}"/>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fld id="{E4D104AC-64BF-6C4D-967F-53D3754F345B}" type="datetimeFigureOut">
              <a:rPr lang="en-US" smtClean="0"/>
              <a:t>3/22/2021</a:t>
            </a:fld>
            <a:endParaRPr lang="en-US"/>
          </a:p>
        </p:txBody>
      </p:sp>
      <p:sp>
        <p:nvSpPr>
          <p:cNvPr id="5" name="Footer Placeholder 4">
            <a:extLst>
              <a:ext uri="{FF2B5EF4-FFF2-40B4-BE49-F238E27FC236}">
                <a16:creationId xmlns:a16="http://schemas.microsoft.com/office/drawing/2014/main" xmlns="" id="{06478AF1-8EE0-CA44-98B5-4A6CCEBEA39F}"/>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endParaRPr lang="en-US"/>
          </a:p>
        </p:txBody>
      </p:sp>
      <p:sp>
        <p:nvSpPr>
          <p:cNvPr id="6" name="Slide Number Placeholder 5">
            <a:extLst>
              <a:ext uri="{FF2B5EF4-FFF2-40B4-BE49-F238E27FC236}">
                <a16:creationId xmlns:a16="http://schemas.microsoft.com/office/drawing/2014/main" xmlns="" id="{B02A4B6F-A2AB-0F4B-987D-A8914754D2FE}"/>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fld id="{DF2D93CB-4F94-8A44-BAC2-9F06ED798BB5}" type="slidenum">
              <a:rPr lang="en-US" smtClean="0"/>
              <a:t>‹#›</a:t>
            </a:fld>
            <a:endParaRPr lang="en-US"/>
          </a:p>
        </p:txBody>
      </p:sp>
    </p:spTree>
    <p:extLst>
      <p:ext uri="{BB962C8B-B14F-4D97-AF65-F5344CB8AC3E}">
        <p14:creationId xmlns:p14="http://schemas.microsoft.com/office/powerpoint/2010/main" val="407962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ncerresearchuk.org/health-professional/cancer-statistics/statistics-by-cancer-type/cervical-cancer#heading-Fiv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963775-0BF0-7141-986A-5B00A4FC8440}"/>
              </a:ext>
            </a:extLst>
          </p:cNvPr>
          <p:cNvSpPr>
            <a:spLocks noGrp="1"/>
          </p:cNvSpPr>
          <p:nvPr>
            <p:ph type="ctrTitle"/>
          </p:nvPr>
        </p:nvSpPr>
        <p:spPr/>
        <p:txBody>
          <a:bodyPr/>
          <a:lstStyle/>
          <a:p>
            <a:r>
              <a:rPr lang="en-US" dirty="0"/>
              <a:t>Adult Health Screening in general practice</a:t>
            </a:r>
          </a:p>
        </p:txBody>
      </p:sp>
      <p:sp>
        <p:nvSpPr>
          <p:cNvPr id="3" name="Subtitle 2">
            <a:extLst>
              <a:ext uri="{FF2B5EF4-FFF2-40B4-BE49-F238E27FC236}">
                <a16:creationId xmlns:a16="http://schemas.microsoft.com/office/drawing/2014/main" xmlns="" id="{993AC691-6669-5241-A9CF-B161D9AA70ED}"/>
              </a:ext>
            </a:extLst>
          </p:cNvPr>
          <p:cNvSpPr>
            <a:spLocks noGrp="1"/>
          </p:cNvSpPr>
          <p:nvPr>
            <p:ph type="subTitle" idx="1"/>
          </p:nvPr>
        </p:nvSpPr>
        <p:spPr/>
        <p:txBody>
          <a:bodyPr/>
          <a:lstStyle/>
          <a:p>
            <a:r>
              <a:rPr lang="en-GB" dirty="0"/>
              <a:t>Provision for adult health in PHC . </a:t>
            </a:r>
            <a:br>
              <a:rPr lang="en-GB" dirty="0"/>
            </a:br>
            <a:r>
              <a:rPr lang="en-GB" dirty="0"/>
              <a:t>Suzie Martin</a:t>
            </a:r>
            <a:endParaRPr lang="en-US" dirty="0"/>
          </a:p>
        </p:txBody>
      </p:sp>
      <p:pic>
        <p:nvPicPr>
          <p:cNvPr id="4" name="Picture 4">
            <a:extLst>
              <a:ext uri="{FF2B5EF4-FFF2-40B4-BE49-F238E27FC236}">
                <a16:creationId xmlns:a16="http://schemas.microsoft.com/office/drawing/2014/main" xmlns="" id="{585AECE7-2A67-F645-8C9A-1441D9E9B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438" y="6278563"/>
            <a:ext cx="17145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xmlns="" id="{41881C9B-2224-8F44-AE45-2C33F6611759}"/>
              </a:ext>
            </a:extLst>
          </p:cNvPr>
          <p:cNvSpPr txBox="1"/>
          <p:nvPr/>
        </p:nvSpPr>
        <p:spPr>
          <a:xfrm>
            <a:off x="2301938" y="6397625"/>
            <a:ext cx="7865268" cy="323850"/>
          </a:xfrm>
          <a:prstGeom prst="rect">
            <a:avLst/>
          </a:prstGeom>
          <a:solidFill>
            <a:schemeClr val="accent1">
              <a:lumMod val="75000"/>
            </a:schemeClr>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500" dirty="0">
                <a:solidFill>
                  <a:schemeClr val="bg1"/>
                </a:solidFill>
              </a:rPr>
              <a:t>21/01/2021</a:t>
            </a:r>
          </a:p>
        </p:txBody>
      </p:sp>
      <p:pic>
        <p:nvPicPr>
          <p:cNvPr id="6" name="Picture 3">
            <a:extLst>
              <a:ext uri="{FF2B5EF4-FFF2-40B4-BE49-F238E27FC236}">
                <a16:creationId xmlns:a16="http://schemas.microsoft.com/office/drawing/2014/main" xmlns="" id="{08AA3CDB-B8F7-5B4D-A009-2162C0FC4F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7206" y="6218362"/>
            <a:ext cx="1647825"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745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8A77E-0FD0-6940-8B26-1F861A0CF666}"/>
              </a:ext>
            </a:extLst>
          </p:cNvPr>
          <p:cNvSpPr>
            <a:spLocks noGrp="1"/>
          </p:cNvSpPr>
          <p:nvPr>
            <p:ph type="title"/>
          </p:nvPr>
        </p:nvSpPr>
        <p:spPr/>
        <p:txBody>
          <a:bodyPr/>
          <a:lstStyle/>
          <a:p>
            <a:r>
              <a:rPr lang="en-US" dirty="0"/>
              <a:t>What does the NHS health check screen for?</a:t>
            </a:r>
          </a:p>
        </p:txBody>
      </p:sp>
      <p:sp>
        <p:nvSpPr>
          <p:cNvPr id="3" name="Content Placeholder 2">
            <a:extLst>
              <a:ext uri="{FF2B5EF4-FFF2-40B4-BE49-F238E27FC236}">
                <a16:creationId xmlns:a16="http://schemas.microsoft.com/office/drawing/2014/main" xmlns="" id="{BB04DFA5-895B-C04F-A902-17DBCD2B5E51}"/>
              </a:ext>
            </a:extLst>
          </p:cNvPr>
          <p:cNvSpPr>
            <a:spLocks noGrp="1"/>
          </p:cNvSpPr>
          <p:nvPr>
            <p:ph idx="1"/>
          </p:nvPr>
        </p:nvSpPr>
        <p:spPr/>
        <p:txBody>
          <a:bodyPr/>
          <a:lstStyle/>
          <a:p>
            <a:r>
              <a:rPr lang="en-US" dirty="0"/>
              <a:t>Heart disease</a:t>
            </a:r>
          </a:p>
          <a:p>
            <a:r>
              <a:rPr lang="en-US" dirty="0"/>
              <a:t>Diabetes</a:t>
            </a:r>
          </a:p>
          <a:p>
            <a:r>
              <a:rPr lang="en-US" dirty="0"/>
              <a:t>Kidney disease </a:t>
            </a:r>
          </a:p>
          <a:p>
            <a:r>
              <a:rPr lang="en-US" dirty="0"/>
              <a:t>Stroke risk</a:t>
            </a:r>
          </a:p>
          <a:p>
            <a:r>
              <a:rPr lang="en-US" dirty="0"/>
              <a:t>Dementia</a:t>
            </a:r>
          </a:p>
        </p:txBody>
      </p:sp>
    </p:spTree>
    <p:extLst>
      <p:ext uri="{BB962C8B-B14F-4D97-AF65-F5344CB8AC3E}">
        <p14:creationId xmlns:p14="http://schemas.microsoft.com/office/powerpoint/2010/main" val="412671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3D492-B4C1-9549-928F-BBDE0C952304}"/>
              </a:ext>
            </a:extLst>
          </p:cNvPr>
          <p:cNvSpPr>
            <a:spLocks noGrp="1"/>
          </p:cNvSpPr>
          <p:nvPr>
            <p:ph type="title"/>
          </p:nvPr>
        </p:nvSpPr>
        <p:spPr/>
        <p:txBody>
          <a:bodyPr/>
          <a:lstStyle/>
          <a:p>
            <a:r>
              <a:rPr lang="en-US" dirty="0"/>
              <a:t>What happens in an NHS health check?</a:t>
            </a:r>
          </a:p>
        </p:txBody>
      </p:sp>
      <p:sp>
        <p:nvSpPr>
          <p:cNvPr id="3" name="Content Placeholder 2">
            <a:extLst>
              <a:ext uri="{FF2B5EF4-FFF2-40B4-BE49-F238E27FC236}">
                <a16:creationId xmlns:a16="http://schemas.microsoft.com/office/drawing/2014/main" xmlns="" id="{83A52503-5CB3-6B42-9486-5A2E0B8C0A18}"/>
              </a:ext>
            </a:extLst>
          </p:cNvPr>
          <p:cNvSpPr>
            <a:spLocks noGrp="1"/>
          </p:cNvSpPr>
          <p:nvPr>
            <p:ph idx="1"/>
          </p:nvPr>
        </p:nvSpPr>
        <p:spPr/>
        <p:txBody>
          <a:bodyPr/>
          <a:lstStyle/>
          <a:p>
            <a:r>
              <a:rPr lang="en-US" dirty="0"/>
              <a:t>The patient attends a week prior to the health check for blood tests- the results of these will aid the health check- </a:t>
            </a:r>
          </a:p>
          <a:p>
            <a:pPr marL="0" indent="0">
              <a:buNone/>
            </a:pPr>
            <a:r>
              <a:rPr lang="en-US" dirty="0"/>
              <a:t>Bloods taken are – </a:t>
            </a:r>
          </a:p>
          <a:p>
            <a:pPr marL="0" indent="0">
              <a:buNone/>
            </a:pPr>
            <a:r>
              <a:rPr lang="en-US" dirty="0"/>
              <a:t>Cholesterol </a:t>
            </a:r>
          </a:p>
          <a:p>
            <a:pPr marL="0" indent="0">
              <a:buNone/>
            </a:pPr>
            <a:r>
              <a:rPr lang="en-US" dirty="0"/>
              <a:t>Blood glucose level </a:t>
            </a:r>
          </a:p>
          <a:p>
            <a:pPr marL="0" indent="0">
              <a:buNone/>
            </a:pPr>
            <a:endParaRPr lang="en-US" dirty="0"/>
          </a:p>
          <a:p>
            <a:pPr marL="0" indent="0">
              <a:buNone/>
            </a:pPr>
            <a:r>
              <a:rPr lang="en-US" dirty="0"/>
              <a:t>Patients with a BMI over 30 or blood pressure over 140/90 also have a blood test for diabetes (HbA1c).</a:t>
            </a:r>
          </a:p>
        </p:txBody>
      </p:sp>
    </p:spTree>
    <p:extLst>
      <p:ext uri="{BB962C8B-B14F-4D97-AF65-F5344CB8AC3E}">
        <p14:creationId xmlns:p14="http://schemas.microsoft.com/office/powerpoint/2010/main" val="193282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BFA170-EDB4-8844-9910-2BBAAB6E5E27}"/>
              </a:ext>
            </a:extLst>
          </p:cNvPr>
          <p:cNvSpPr>
            <a:spLocks noGrp="1"/>
          </p:cNvSpPr>
          <p:nvPr>
            <p:ph type="title"/>
          </p:nvPr>
        </p:nvSpPr>
        <p:spPr>
          <a:xfrm>
            <a:off x="609600" y="274638"/>
            <a:ext cx="10972800" cy="1143000"/>
          </a:xfrm>
        </p:spPr>
        <p:txBody>
          <a:bodyPr wrap="square" anchor="ctr">
            <a:normAutofit/>
          </a:bodyPr>
          <a:lstStyle/>
          <a:p>
            <a:r>
              <a:rPr lang="en-US" dirty="0"/>
              <a:t>During the health check…</a:t>
            </a:r>
          </a:p>
        </p:txBody>
      </p:sp>
      <p:sp>
        <p:nvSpPr>
          <p:cNvPr id="8" name="Text Placeholder 2">
            <a:extLst>
              <a:ext uri="{FF2B5EF4-FFF2-40B4-BE49-F238E27FC236}">
                <a16:creationId xmlns:a16="http://schemas.microsoft.com/office/drawing/2014/main" xmlns="" id="{F431E5EE-7CB0-4391-B962-02975E9E16D3}"/>
              </a:ext>
            </a:extLst>
          </p:cNvPr>
          <p:cNvSpPr>
            <a:spLocks noGrp="1"/>
          </p:cNvSpPr>
          <p:nvPr>
            <p:ph type="body" idx="1"/>
          </p:nvPr>
        </p:nvSpPr>
        <p:spPr>
          <a:xfrm>
            <a:off x="609600" y="1535113"/>
            <a:ext cx="5386917" cy="639762"/>
          </a:xfrm>
        </p:spPr>
        <p:txBody>
          <a:bodyPr/>
          <a:lstStyle/>
          <a:p>
            <a:r>
              <a:rPr lang="en-US" dirty="0"/>
              <a:t>What we measure </a:t>
            </a:r>
          </a:p>
        </p:txBody>
      </p:sp>
      <p:sp>
        <p:nvSpPr>
          <p:cNvPr id="3" name="Content Placeholder 2">
            <a:extLst>
              <a:ext uri="{FF2B5EF4-FFF2-40B4-BE49-F238E27FC236}">
                <a16:creationId xmlns:a16="http://schemas.microsoft.com/office/drawing/2014/main" xmlns="" id="{23293005-D5BF-FE43-A0C9-D1FAE8C00CF8}"/>
              </a:ext>
            </a:extLst>
          </p:cNvPr>
          <p:cNvSpPr>
            <a:spLocks noGrp="1"/>
          </p:cNvSpPr>
          <p:nvPr>
            <p:ph sz="half" idx="2"/>
          </p:nvPr>
        </p:nvSpPr>
        <p:spPr>
          <a:xfrm>
            <a:off x="609600" y="2174875"/>
            <a:ext cx="5386917" cy="3951288"/>
          </a:xfrm>
        </p:spPr>
        <p:txBody>
          <a:bodyPr wrap="square" anchor="t">
            <a:normAutofit lnSpcReduction="10000"/>
          </a:bodyPr>
          <a:lstStyle/>
          <a:p>
            <a:r>
              <a:rPr lang="en-US" dirty="0"/>
              <a:t>Height </a:t>
            </a:r>
          </a:p>
          <a:p>
            <a:r>
              <a:rPr lang="en-US" dirty="0"/>
              <a:t>Weight </a:t>
            </a:r>
          </a:p>
          <a:p>
            <a:r>
              <a:rPr lang="en-US" dirty="0"/>
              <a:t>Blood pressure </a:t>
            </a:r>
          </a:p>
          <a:p>
            <a:r>
              <a:rPr lang="en-GB" dirty="0"/>
              <a:t>family history </a:t>
            </a:r>
          </a:p>
          <a:p>
            <a:r>
              <a:rPr lang="en-GB" dirty="0"/>
              <a:t>Medications</a:t>
            </a:r>
          </a:p>
          <a:p>
            <a:r>
              <a:rPr lang="en-GB" dirty="0"/>
              <a:t>Age</a:t>
            </a:r>
          </a:p>
          <a:p>
            <a:r>
              <a:rPr lang="en-GB" dirty="0"/>
              <a:t>Sex </a:t>
            </a:r>
          </a:p>
          <a:p>
            <a:r>
              <a:rPr lang="en-GB" dirty="0"/>
              <a:t>Ethnicity</a:t>
            </a:r>
          </a:p>
          <a:p>
            <a:r>
              <a:rPr lang="en-GB" dirty="0"/>
              <a:t>Smoking status</a:t>
            </a:r>
          </a:p>
          <a:p>
            <a:pPr marL="0" indent="0">
              <a:buNone/>
            </a:pPr>
            <a:endParaRPr lang="en-US" dirty="0"/>
          </a:p>
        </p:txBody>
      </p:sp>
      <p:sp>
        <p:nvSpPr>
          <p:cNvPr id="10" name="Text Placeholder 4">
            <a:extLst>
              <a:ext uri="{FF2B5EF4-FFF2-40B4-BE49-F238E27FC236}">
                <a16:creationId xmlns:a16="http://schemas.microsoft.com/office/drawing/2014/main" xmlns="" id="{4CF0DBB5-4302-4470-A422-D9C906FC47F4}"/>
              </a:ext>
            </a:extLst>
          </p:cNvPr>
          <p:cNvSpPr>
            <a:spLocks noGrp="1"/>
          </p:cNvSpPr>
          <p:nvPr>
            <p:ph type="body" sz="quarter" idx="3"/>
          </p:nvPr>
        </p:nvSpPr>
        <p:spPr>
          <a:xfrm>
            <a:off x="6193368" y="1535113"/>
            <a:ext cx="5389033" cy="639762"/>
          </a:xfrm>
        </p:spPr>
        <p:txBody>
          <a:bodyPr/>
          <a:lstStyle/>
          <a:p>
            <a:r>
              <a:rPr lang="en-US" dirty="0"/>
              <a:t>The outcome</a:t>
            </a:r>
          </a:p>
        </p:txBody>
      </p:sp>
      <p:sp>
        <p:nvSpPr>
          <p:cNvPr id="12" name="Content Placeholder 5">
            <a:extLst>
              <a:ext uri="{FF2B5EF4-FFF2-40B4-BE49-F238E27FC236}">
                <a16:creationId xmlns:a16="http://schemas.microsoft.com/office/drawing/2014/main" xmlns="" id="{E222BD1C-01F7-4E8A-ACBC-1D215076ECB9}"/>
              </a:ext>
            </a:extLst>
          </p:cNvPr>
          <p:cNvSpPr>
            <a:spLocks noGrp="1"/>
          </p:cNvSpPr>
          <p:nvPr>
            <p:ph sz="quarter" idx="4"/>
          </p:nvPr>
        </p:nvSpPr>
        <p:spPr>
          <a:xfrm>
            <a:off x="6193368" y="2174875"/>
            <a:ext cx="5389033" cy="3951288"/>
          </a:xfrm>
        </p:spPr>
        <p:txBody>
          <a:bodyPr/>
          <a:lstStyle/>
          <a:p>
            <a:r>
              <a:rPr lang="en-US" dirty="0"/>
              <a:t>Cardiovascular risk scores are then calculated. </a:t>
            </a:r>
          </a:p>
          <a:p>
            <a:r>
              <a:rPr lang="en-US" dirty="0"/>
              <a:t>This is a percentage and we can tell the patient how likely they are to suffer from cardiovascular complications. </a:t>
            </a:r>
          </a:p>
          <a:p>
            <a:r>
              <a:rPr lang="en-US" dirty="0"/>
              <a:t>THEN WE PREVENT!</a:t>
            </a:r>
          </a:p>
        </p:txBody>
      </p:sp>
    </p:spTree>
    <p:extLst>
      <p:ext uri="{BB962C8B-B14F-4D97-AF65-F5344CB8AC3E}">
        <p14:creationId xmlns:p14="http://schemas.microsoft.com/office/powerpoint/2010/main" val="943666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436715-12B6-AD4A-ACD4-E3C2ED1AB036}"/>
              </a:ext>
            </a:extLst>
          </p:cNvPr>
          <p:cNvSpPr>
            <a:spLocks noGrp="1"/>
          </p:cNvSpPr>
          <p:nvPr>
            <p:ph type="title"/>
          </p:nvPr>
        </p:nvSpPr>
        <p:spPr>
          <a:xfrm>
            <a:off x="609600" y="274638"/>
            <a:ext cx="10972800" cy="1143000"/>
          </a:xfrm>
        </p:spPr>
        <p:txBody>
          <a:bodyPr wrap="square" anchor="ctr">
            <a:normAutofit/>
          </a:bodyPr>
          <a:lstStyle/>
          <a:p>
            <a:r>
              <a:rPr lang="en-US" dirty="0"/>
              <a:t>Preventative measures</a:t>
            </a:r>
          </a:p>
        </p:txBody>
      </p:sp>
      <p:sp>
        <p:nvSpPr>
          <p:cNvPr id="4" name="Content Placeholder 3">
            <a:extLst>
              <a:ext uri="{FF2B5EF4-FFF2-40B4-BE49-F238E27FC236}">
                <a16:creationId xmlns:a16="http://schemas.microsoft.com/office/drawing/2014/main" xmlns="" id="{D9D0DD12-23F2-494C-993D-09E03915CEAE}"/>
              </a:ext>
            </a:extLst>
          </p:cNvPr>
          <p:cNvSpPr>
            <a:spLocks noGrp="1"/>
          </p:cNvSpPr>
          <p:nvPr>
            <p:ph sz="half" idx="1"/>
          </p:nvPr>
        </p:nvSpPr>
        <p:spPr>
          <a:xfrm>
            <a:off x="609600" y="1600201"/>
            <a:ext cx="5384800" cy="4525963"/>
          </a:xfrm>
        </p:spPr>
        <p:txBody>
          <a:bodyPr wrap="square" anchor="t">
            <a:normAutofit/>
          </a:bodyPr>
          <a:lstStyle/>
          <a:p>
            <a:r>
              <a:rPr lang="en-US" dirty="0"/>
              <a:t>Diet advice, </a:t>
            </a:r>
          </a:p>
          <a:p>
            <a:r>
              <a:rPr lang="en-US" dirty="0"/>
              <a:t>Smoking advice, </a:t>
            </a:r>
          </a:p>
          <a:p>
            <a:r>
              <a:rPr lang="en-US" dirty="0"/>
              <a:t>Alcohol intake advice,</a:t>
            </a:r>
          </a:p>
          <a:p>
            <a:r>
              <a:rPr lang="en-US" dirty="0"/>
              <a:t>How can we lower cholesterol?</a:t>
            </a:r>
          </a:p>
          <a:p>
            <a:r>
              <a:rPr lang="en-US" dirty="0"/>
              <a:t>Do they need to follow up with the GP- diabetes risk is high?</a:t>
            </a:r>
          </a:p>
          <a:p>
            <a:r>
              <a:rPr lang="en-US" dirty="0"/>
              <a:t>Further investigations</a:t>
            </a:r>
          </a:p>
          <a:p>
            <a:endParaRPr lang="en-US" dirty="0"/>
          </a:p>
        </p:txBody>
      </p:sp>
      <p:pic>
        <p:nvPicPr>
          <p:cNvPr id="8" name="Graphic 7" descr="Stop outline">
            <a:extLst>
              <a:ext uri="{FF2B5EF4-FFF2-40B4-BE49-F238E27FC236}">
                <a16:creationId xmlns:a16="http://schemas.microsoft.com/office/drawing/2014/main" xmlns="" id="{22B7D67B-8062-684E-819C-1C07C13A7C4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627018" y="1600201"/>
            <a:ext cx="4525963" cy="4525963"/>
          </a:xfrm>
          <a:prstGeom prst="rect">
            <a:avLst/>
          </a:prstGeom>
        </p:spPr>
      </p:pic>
    </p:spTree>
    <p:extLst>
      <p:ext uri="{BB962C8B-B14F-4D97-AF65-F5344CB8AC3E}">
        <p14:creationId xmlns:p14="http://schemas.microsoft.com/office/powerpoint/2010/main" val="345216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E0648A-AD09-9445-9E7B-83089DA46C25}"/>
              </a:ext>
            </a:extLst>
          </p:cNvPr>
          <p:cNvSpPr>
            <a:spLocks noGrp="1"/>
          </p:cNvSpPr>
          <p:nvPr>
            <p:ph type="title"/>
          </p:nvPr>
        </p:nvSpPr>
        <p:spPr>
          <a:xfrm>
            <a:off x="609600" y="274638"/>
            <a:ext cx="10972800" cy="1143000"/>
          </a:xfrm>
        </p:spPr>
        <p:txBody>
          <a:bodyPr wrap="square" anchor="ctr">
            <a:normAutofit/>
          </a:bodyPr>
          <a:lstStyle/>
          <a:p>
            <a:r>
              <a:rPr lang="en-US" dirty="0"/>
              <a:t>STATS</a:t>
            </a:r>
          </a:p>
        </p:txBody>
      </p:sp>
      <p:sp>
        <p:nvSpPr>
          <p:cNvPr id="3" name="Content Placeholder 2">
            <a:extLst>
              <a:ext uri="{FF2B5EF4-FFF2-40B4-BE49-F238E27FC236}">
                <a16:creationId xmlns:a16="http://schemas.microsoft.com/office/drawing/2014/main" xmlns="" id="{AD4F17FE-F19F-D844-9D76-459C920DFD48}"/>
              </a:ext>
            </a:extLst>
          </p:cNvPr>
          <p:cNvSpPr>
            <a:spLocks noGrp="1"/>
          </p:cNvSpPr>
          <p:nvPr>
            <p:ph sz="half" idx="1"/>
          </p:nvPr>
        </p:nvSpPr>
        <p:spPr>
          <a:xfrm>
            <a:off x="609600" y="1600201"/>
            <a:ext cx="5384800" cy="4525963"/>
          </a:xfrm>
        </p:spPr>
        <p:txBody>
          <a:bodyPr wrap="square" anchor="t">
            <a:normAutofit/>
          </a:bodyPr>
          <a:lstStyle/>
          <a:p>
            <a:r>
              <a:rPr lang="en-GB" dirty="0"/>
              <a:t>Cardiovascular disease (CVD) is the </a:t>
            </a:r>
            <a:r>
              <a:rPr lang="en-GB" b="1" dirty="0"/>
              <a:t>number one </a:t>
            </a:r>
            <a:r>
              <a:rPr lang="en-GB" dirty="0"/>
              <a:t>cause of death </a:t>
            </a:r>
            <a:r>
              <a:rPr lang="en-GB" b="1" dirty="0"/>
              <a:t>globally</a:t>
            </a:r>
            <a:r>
              <a:rPr lang="en-GB" dirty="0"/>
              <a:t>, with an estimated 17.7 million people having died from CVD conditions in 2015, representing 31% of all global deaths. It is also a leading cause of disability and death in the UK</a:t>
            </a:r>
            <a:endParaRPr lang="en-US" dirty="0"/>
          </a:p>
        </p:txBody>
      </p:sp>
      <p:pic>
        <p:nvPicPr>
          <p:cNvPr id="6" name="Graphic 5" descr="Statistics outline">
            <a:extLst>
              <a:ext uri="{FF2B5EF4-FFF2-40B4-BE49-F238E27FC236}">
                <a16:creationId xmlns:a16="http://schemas.microsoft.com/office/drawing/2014/main" xmlns="" id="{B5DF7E10-8F35-A242-A80E-9ECF4B909C1E}"/>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627018" y="1600201"/>
            <a:ext cx="4525963" cy="4525963"/>
          </a:xfrm>
          <a:prstGeom prst="rect">
            <a:avLst/>
          </a:prstGeom>
        </p:spPr>
      </p:pic>
      <p:sp>
        <p:nvSpPr>
          <p:cNvPr id="7" name="Rectangle 6">
            <a:extLst>
              <a:ext uri="{FF2B5EF4-FFF2-40B4-BE49-F238E27FC236}">
                <a16:creationId xmlns:a16="http://schemas.microsoft.com/office/drawing/2014/main" xmlns="" id="{D76BF430-A871-1243-A234-7227575D7090}"/>
              </a:ext>
            </a:extLst>
          </p:cNvPr>
          <p:cNvSpPr/>
          <p:nvPr/>
        </p:nvSpPr>
        <p:spPr>
          <a:xfrm>
            <a:off x="259159" y="6022668"/>
            <a:ext cx="11470482" cy="646331"/>
          </a:xfrm>
          <a:prstGeom prst="rect">
            <a:avLst/>
          </a:prstGeom>
        </p:spPr>
        <p:txBody>
          <a:bodyPr wrap="square">
            <a:spAutoFit/>
          </a:bodyPr>
          <a:lstStyle/>
          <a:p>
            <a:r>
              <a:rPr lang="en-GB" sz="1200" dirty="0" err="1">
                <a:solidFill>
                  <a:srgbClr val="000000"/>
                </a:solidFill>
                <a:latin typeface="Open Sans"/>
              </a:rPr>
              <a:t>Waterall</a:t>
            </a:r>
            <a:r>
              <a:rPr lang="en-GB" sz="1200" dirty="0">
                <a:solidFill>
                  <a:srgbClr val="000000"/>
                </a:solidFill>
                <a:latin typeface="Open Sans"/>
              </a:rPr>
              <a:t>, J., 2021. </a:t>
            </a:r>
            <a:r>
              <a:rPr lang="en-GB" sz="1200" i="1" dirty="0">
                <a:solidFill>
                  <a:srgbClr val="000000"/>
                </a:solidFill>
                <a:latin typeface="Open Sans"/>
              </a:rPr>
              <a:t>Health Matters: NHS Health Check - A World Leading CVD Prevention Programme - Public Health Matters</a:t>
            </a:r>
            <a:r>
              <a:rPr lang="en-GB" sz="1200" dirty="0">
                <a:solidFill>
                  <a:srgbClr val="000000"/>
                </a:solidFill>
                <a:latin typeface="Open Sans"/>
              </a:rPr>
              <a:t>. [online] </a:t>
            </a:r>
            <a:r>
              <a:rPr lang="en-GB" sz="1200" dirty="0" err="1">
                <a:solidFill>
                  <a:srgbClr val="000000"/>
                </a:solidFill>
                <a:latin typeface="Open Sans"/>
              </a:rPr>
              <a:t>Publichealthmatters.blog.gov.uk</a:t>
            </a:r>
            <a:r>
              <a:rPr lang="en-GB" sz="1200" dirty="0">
                <a:solidFill>
                  <a:srgbClr val="000000"/>
                </a:solidFill>
                <a:latin typeface="Open Sans"/>
              </a:rPr>
              <a:t>. Available at: &lt;https://</a:t>
            </a:r>
            <a:r>
              <a:rPr lang="en-GB" sz="1200" dirty="0" err="1">
                <a:solidFill>
                  <a:srgbClr val="000000"/>
                </a:solidFill>
                <a:latin typeface="Open Sans"/>
              </a:rPr>
              <a:t>publichealthmatters.blog.gov.uk</a:t>
            </a:r>
            <a:r>
              <a:rPr lang="en-GB" sz="1200" dirty="0">
                <a:solidFill>
                  <a:srgbClr val="000000"/>
                </a:solidFill>
                <a:latin typeface="Open Sans"/>
              </a:rPr>
              <a:t>/2018/01/24/health-matters-nhs-health-check-a-world-leading-cvd-prevention-programme/&gt; [Accessed 20 January 2021].</a:t>
            </a:r>
            <a:endParaRPr lang="en-US" sz="1200" dirty="0"/>
          </a:p>
        </p:txBody>
      </p:sp>
    </p:spTree>
    <p:extLst>
      <p:ext uri="{BB962C8B-B14F-4D97-AF65-F5344CB8AC3E}">
        <p14:creationId xmlns:p14="http://schemas.microsoft.com/office/powerpoint/2010/main" val="754268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486DA5-184E-3E4A-8EC2-D9CB47C6A573}"/>
              </a:ext>
            </a:extLst>
          </p:cNvPr>
          <p:cNvSpPr>
            <a:spLocks noGrp="1"/>
          </p:cNvSpPr>
          <p:nvPr>
            <p:ph type="title"/>
          </p:nvPr>
        </p:nvSpPr>
        <p:spPr/>
        <p:txBody>
          <a:bodyPr/>
          <a:lstStyle/>
          <a:p>
            <a:r>
              <a:rPr lang="en-US" dirty="0"/>
              <a:t>Cervical Screening (smear)</a:t>
            </a:r>
          </a:p>
        </p:txBody>
      </p:sp>
      <p:sp>
        <p:nvSpPr>
          <p:cNvPr id="4" name="Content Placeholder 3">
            <a:extLst>
              <a:ext uri="{FF2B5EF4-FFF2-40B4-BE49-F238E27FC236}">
                <a16:creationId xmlns:a16="http://schemas.microsoft.com/office/drawing/2014/main" xmlns="" id="{426BB83D-49A7-DA43-8AF3-34697DBEB035}"/>
              </a:ext>
            </a:extLst>
          </p:cNvPr>
          <p:cNvSpPr>
            <a:spLocks noGrp="1"/>
          </p:cNvSpPr>
          <p:nvPr>
            <p:ph sz="half" idx="2"/>
          </p:nvPr>
        </p:nvSpPr>
        <p:spPr>
          <a:xfrm>
            <a:off x="785813" y="1600201"/>
            <a:ext cx="10796587" cy="4525963"/>
          </a:xfrm>
        </p:spPr>
        <p:txBody>
          <a:bodyPr/>
          <a:lstStyle/>
          <a:p>
            <a:r>
              <a:rPr lang="en-US" dirty="0"/>
              <a:t>A smear will check the health of the cervix- this is the opening of the womb. </a:t>
            </a:r>
          </a:p>
          <a:p>
            <a:r>
              <a:rPr lang="en-US" dirty="0"/>
              <a:t>The purpose of the test is to prevent cervical cancer. </a:t>
            </a:r>
          </a:p>
          <a:p>
            <a:r>
              <a:rPr lang="en-US" dirty="0"/>
              <a:t>This test is for all people with a cervix the age of 25-64. </a:t>
            </a:r>
          </a:p>
          <a:p>
            <a:r>
              <a:rPr lang="en-US" dirty="0"/>
              <a:t>The test occurs every 3 years for women up to the age of 50 where it then changes to every 5 years as their risk of developing cervical cancer is reduced.</a:t>
            </a:r>
          </a:p>
        </p:txBody>
      </p:sp>
    </p:spTree>
    <p:extLst>
      <p:ext uri="{BB962C8B-B14F-4D97-AF65-F5344CB8AC3E}">
        <p14:creationId xmlns:p14="http://schemas.microsoft.com/office/powerpoint/2010/main" val="3353738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428D05-2594-7240-8D41-413A918E56DE}"/>
              </a:ext>
            </a:extLst>
          </p:cNvPr>
          <p:cNvSpPr>
            <a:spLocks noGrp="1"/>
          </p:cNvSpPr>
          <p:nvPr>
            <p:ph type="title"/>
          </p:nvPr>
        </p:nvSpPr>
        <p:spPr>
          <a:xfrm>
            <a:off x="609600" y="274638"/>
            <a:ext cx="10972800" cy="1143000"/>
          </a:xfrm>
        </p:spPr>
        <p:txBody>
          <a:bodyPr wrap="square" anchor="ctr">
            <a:normAutofit/>
          </a:bodyPr>
          <a:lstStyle/>
          <a:p>
            <a:r>
              <a:rPr lang="en-US" dirty="0"/>
              <a:t>What does the test include?</a:t>
            </a:r>
          </a:p>
        </p:txBody>
      </p:sp>
      <p:sp>
        <p:nvSpPr>
          <p:cNvPr id="3" name="Content Placeholder 2">
            <a:extLst>
              <a:ext uri="{FF2B5EF4-FFF2-40B4-BE49-F238E27FC236}">
                <a16:creationId xmlns:a16="http://schemas.microsoft.com/office/drawing/2014/main" xmlns="" id="{59C46492-4C97-2B44-B355-1AB0FF2899D3}"/>
              </a:ext>
            </a:extLst>
          </p:cNvPr>
          <p:cNvSpPr>
            <a:spLocks noGrp="1"/>
          </p:cNvSpPr>
          <p:nvPr>
            <p:ph sz="half" idx="1"/>
          </p:nvPr>
        </p:nvSpPr>
        <p:spPr>
          <a:xfrm>
            <a:off x="609600" y="1385885"/>
            <a:ext cx="5384800" cy="4525963"/>
          </a:xfrm>
        </p:spPr>
        <p:txBody>
          <a:bodyPr wrap="square" anchor="t">
            <a:noAutofit/>
          </a:bodyPr>
          <a:lstStyle/>
          <a:p>
            <a:pPr>
              <a:lnSpc>
                <a:spcPct val="90000"/>
              </a:lnSpc>
            </a:pPr>
            <a:r>
              <a:rPr lang="en-US" dirty="0"/>
              <a:t>A small sample of cells is taken from the cervix using a soft brush and sent to the lab. </a:t>
            </a:r>
          </a:p>
          <a:p>
            <a:pPr>
              <a:lnSpc>
                <a:spcPct val="90000"/>
              </a:lnSpc>
            </a:pPr>
            <a:r>
              <a:rPr lang="en-US" dirty="0"/>
              <a:t>The lab tests the sample for the human papilloma virus (HPV)- This virus can cause cervical cancer.</a:t>
            </a:r>
          </a:p>
          <a:p>
            <a:pPr>
              <a:lnSpc>
                <a:spcPct val="90000"/>
              </a:lnSpc>
            </a:pPr>
            <a:r>
              <a:rPr lang="en-US" dirty="0"/>
              <a:t>Therefore if a patient is positive for HPV we can treat the cervix and prevent cell changes that can lead to cervical cancer. </a:t>
            </a:r>
          </a:p>
          <a:p>
            <a:pPr>
              <a:lnSpc>
                <a:spcPct val="90000"/>
              </a:lnSpc>
            </a:pPr>
            <a:r>
              <a:rPr lang="en-US" dirty="0"/>
              <a:t>Results are sent to the patient by post.</a:t>
            </a:r>
          </a:p>
        </p:txBody>
      </p:sp>
      <p:pic>
        <p:nvPicPr>
          <p:cNvPr id="6" name="Graphic 5" descr="Medical outline">
            <a:extLst>
              <a:ext uri="{FF2B5EF4-FFF2-40B4-BE49-F238E27FC236}">
                <a16:creationId xmlns:a16="http://schemas.microsoft.com/office/drawing/2014/main" xmlns="" id="{58D02251-1050-5E40-858F-0F913E00FA4D}"/>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627018" y="1600201"/>
            <a:ext cx="4525963" cy="4525963"/>
          </a:xfrm>
          <a:prstGeom prst="rect">
            <a:avLst/>
          </a:prstGeom>
        </p:spPr>
      </p:pic>
    </p:spTree>
    <p:extLst>
      <p:ext uri="{BB962C8B-B14F-4D97-AF65-F5344CB8AC3E}">
        <p14:creationId xmlns:p14="http://schemas.microsoft.com/office/powerpoint/2010/main" val="1594223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826836-5EDD-A244-B9FB-19983E068D16}"/>
              </a:ext>
            </a:extLst>
          </p:cNvPr>
          <p:cNvSpPr>
            <a:spLocks noGrp="1"/>
          </p:cNvSpPr>
          <p:nvPr>
            <p:ph type="title"/>
          </p:nvPr>
        </p:nvSpPr>
        <p:spPr>
          <a:xfrm>
            <a:off x="609600" y="274638"/>
            <a:ext cx="10972800" cy="1143000"/>
          </a:xfrm>
        </p:spPr>
        <p:txBody>
          <a:bodyPr wrap="square" anchor="ctr">
            <a:normAutofit/>
          </a:bodyPr>
          <a:lstStyle/>
          <a:p>
            <a:pPr>
              <a:lnSpc>
                <a:spcPct val="90000"/>
              </a:lnSpc>
            </a:pPr>
            <a:r>
              <a:rPr lang="en-US" sz="3700"/>
              <a:t>Remember: Cervical screening is the patients choice!</a:t>
            </a:r>
          </a:p>
        </p:txBody>
      </p:sp>
      <p:sp>
        <p:nvSpPr>
          <p:cNvPr id="3" name="Content Placeholder 2">
            <a:extLst>
              <a:ext uri="{FF2B5EF4-FFF2-40B4-BE49-F238E27FC236}">
                <a16:creationId xmlns:a16="http://schemas.microsoft.com/office/drawing/2014/main" xmlns="" id="{E905CDF1-E57C-5A46-BAD4-2073123B5B2C}"/>
              </a:ext>
            </a:extLst>
          </p:cNvPr>
          <p:cNvSpPr>
            <a:spLocks noGrp="1"/>
          </p:cNvSpPr>
          <p:nvPr>
            <p:ph idx="1"/>
          </p:nvPr>
        </p:nvSpPr>
        <p:spPr>
          <a:xfrm>
            <a:off x="609600" y="1757364"/>
            <a:ext cx="10972800" cy="4525963"/>
          </a:xfrm>
        </p:spPr>
        <p:txBody>
          <a:bodyPr wrap="square" anchor="t">
            <a:normAutofit/>
          </a:bodyPr>
          <a:lstStyle/>
          <a:p>
            <a:r>
              <a:rPr lang="en-US" dirty="0"/>
              <a:t>Cancer research UK found that in 2015 99% of cervical cancer cases were preventable. </a:t>
            </a:r>
          </a:p>
          <a:p>
            <a:r>
              <a:rPr lang="en-US" dirty="0"/>
              <a:t>As practice nurses we facilitate informed decision making and will provide up to date accurate information for the patient. </a:t>
            </a:r>
          </a:p>
          <a:p>
            <a:r>
              <a:rPr lang="en-US" dirty="0"/>
              <a:t>However, it is the patients choice to attend for screening. </a:t>
            </a:r>
          </a:p>
        </p:txBody>
      </p:sp>
      <p:sp>
        <p:nvSpPr>
          <p:cNvPr id="5" name="Rectangle 4">
            <a:extLst>
              <a:ext uri="{FF2B5EF4-FFF2-40B4-BE49-F238E27FC236}">
                <a16:creationId xmlns:a16="http://schemas.microsoft.com/office/drawing/2014/main" xmlns="" id="{0EBD2600-B626-B445-BB5A-4E37BC2B4393}"/>
              </a:ext>
            </a:extLst>
          </p:cNvPr>
          <p:cNvSpPr/>
          <p:nvPr/>
        </p:nvSpPr>
        <p:spPr>
          <a:xfrm>
            <a:off x="347661" y="5660032"/>
            <a:ext cx="11625263" cy="923330"/>
          </a:xfrm>
          <a:prstGeom prst="rect">
            <a:avLst/>
          </a:prstGeom>
        </p:spPr>
        <p:txBody>
          <a:bodyPr wrap="square">
            <a:spAutoFit/>
          </a:bodyPr>
          <a:lstStyle/>
          <a:p>
            <a:r>
              <a:rPr lang="en-US" dirty="0">
                <a:hlinkClick r:id="rId2"/>
              </a:rPr>
              <a:t>https://www.cancerresearchuk.org/health-professional/cancer-statistics/statistics-by-cancer-type/cervical-cancer#heading-Five</a:t>
            </a:r>
            <a:endParaRPr lang="en-US" dirty="0"/>
          </a:p>
          <a:p>
            <a:endParaRPr lang="en-US" dirty="0"/>
          </a:p>
        </p:txBody>
      </p:sp>
    </p:spTree>
    <p:extLst>
      <p:ext uri="{BB962C8B-B14F-4D97-AF65-F5344CB8AC3E}">
        <p14:creationId xmlns:p14="http://schemas.microsoft.com/office/powerpoint/2010/main" val="3492893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95AF7F-0DD6-DB41-BEE5-D03C8747CD1B}"/>
              </a:ext>
            </a:extLst>
          </p:cNvPr>
          <p:cNvSpPr>
            <a:spLocks noGrp="1"/>
          </p:cNvSpPr>
          <p:nvPr>
            <p:ph type="title"/>
          </p:nvPr>
        </p:nvSpPr>
        <p:spPr>
          <a:xfrm>
            <a:off x="609600" y="274638"/>
            <a:ext cx="10972800" cy="1143000"/>
          </a:xfrm>
        </p:spPr>
        <p:txBody>
          <a:bodyPr wrap="square" anchor="ctr">
            <a:normAutofit/>
          </a:bodyPr>
          <a:lstStyle/>
          <a:p>
            <a:r>
              <a:rPr lang="en-US" dirty="0"/>
              <a:t>Sexual health screening </a:t>
            </a:r>
          </a:p>
        </p:txBody>
      </p:sp>
      <p:sp>
        <p:nvSpPr>
          <p:cNvPr id="3" name="Content Placeholder 2">
            <a:extLst>
              <a:ext uri="{FF2B5EF4-FFF2-40B4-BE49-F238E27FC236}">
                <a16:creationId xmlns:a16="http://schemas.microsoft.com/office/drawing/2014/main" xmlns="" id="{1F567BF4-DE26-2F4D-9546-AF040AEEE642}"/>
              </a:ext>
            </a:extLst>
          </p:cNvPr>
          <p:cNvSpPr>
            <a:spLocks noGrp="1"/>
          </p:cNvSpPr>
          <p:nvPr>
            <p:ph sz="half" idx="1"/>
          </p:nvPr>
        </p:nvSpPr>
        <p:spPr>
          <a:xfrm>
            <a:off x="609600" y="1600201"/>
            <a:ext cx="5384800" cy="4525963"/>
          </a:xfrm>
        </p:spPr>
        <p:txBody>
          <a:bodyPr wrap="square" anchor="t">
            <a:normAutofit/>
          </a:bodyPr>
          <a:lstStyle/>
          <a:p>
            <a:pPr>
              <a:lnSpc>
                <a:spcPct val="90000"/>
              </a:lnSpc>
            </a:pPr>
            <a:r>
              <a:rPr lang="en-US" sz="2600"/>
              <a:t>Urine, blood, swab sample</a:t>
            </a:r>
          </a:p>
          <a:p>
            <a:pPr marL="0" indent="0">
              <a:lnSpc>
                <a:spcPct val="90000"/>
              </a:lnSpc>
              <a:buNone/>
            </a:pPr>
            <a:r>
              <a:rPr lang="en-GB" sz="2600"/>
              <a:t>What can we test for?</a:t>
            </a:r>
          </a:p>
          <a:p>
            <a:pPr>
              <a:lnSpc>
                <a:spcPct val="90000"/>
              </a:lnSpc>
            </a:pPr>
            <a:r>
              <a:rPr lang="en-GB" sz="2600"/>
              <a:t>Chlamydia</a:t>
            </a:r>
          </a:p>
          <a:p>
            <a:pPr>
              <a:lnSpc>
                <a:spcPct val="90000"/>
              </a:lnSpc>
            </a:pPr>
            <a:r>
              <a:rPr lang="en-GB" sz="2600"/>
              <a:t>Gonorrhoea</a:t>
            </a:r>
          </a:p>
          <a:p>
            <a:pPr>
              <a:lnSpc>
                <a:spcPct val="90000"/>
              </a:lnSpc>
            </a:pPr>
            <a:r>
              <a:rPr lang="en-GB" sz="2600"/>
              <a:t>HIV</a:t>
            </a:r>
          </a:p>
          <a:p>
            <a:pPr>
              <a:lnSpc>
                <a:spcPct val="90000"/>
              </a:lnSpc>
            </a:pPr>
            <a:r>
              <a:rPr lang="en-GB" sz="2600"/>
              <a:t>Syphilis</a:t>
            </a:r>
          </a:p>
          <a:p>
            <a:pPr>
              <a:lnSpc>
                <a:spcPct val="90000"/>
              </a:lnSpc>
            </a:pPr>
            <a:r>
              <a:rPr lang="en-GB" sz="2600"/>
              <a:t>Contraception advice</a:t>
            </a:r>
          </a:p>
          <a:p>
            <a:pPr marL="0" indent="0">
              <a:lnSpc>
                <a:spcPct val="90000"/>
              </a:lnSpc>
              <a:buNone/>
            </a:pPr>
            <a:r>
              <a:rPr lang="en-GB" sz="2600"/>
              <a:t>Further screening and treatment could be carried out by the GP or a sexual health clinic. </a:t>
            </a:r>
            <a:endParaRPr lang="en-US" sz="2600"/>
          </a:p>
        </p:txBody>
      </p:sp>
      <p:pic>
        <p:nvPicPr>
          <p:cNvPr id="6" name="Graphic 5" descr="Gender outline">
            <a:extLst>
              <a:ext uri="{FF2B5EF4-FFF2-40B4-BE49-F238E27FC236}">
                <a16:creationId xmlns:a16="http://schemas.microsoft.com/office/drawing/2014/main" xmlns="" id="{D626310F-BE33-9A48-813F-0E8812F8E073}"/>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627018" y="1600201"/>
            <a:ext cx="4525963" cy="4525963"/>
          </a:xfrm>
          <a:prstGeom prst="rect">
            <a:avLst/>
          </a:prstGeom>
        </p:spPr>
      </p:pic>
    </p:spTree>
    <p:extLst>
      <p:ext uri="{BB962C8B-B14F-4D97-AF65-F5344CB8AC3E}">
        <p14:creationId xmlns:p14="http://schemas.microsoft.com/office/powerpoint/2010/main" val="3881603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0768D3-4D1E-7443-BD64-B5886E3EEF82}"/>
              </a:ext>
            </a:extLst>
          </p:cNvPr>
          <p:cNvSpPr>
            <a:spLocks noGrp="1"/>
          </p:cNvSpPr>
          <p:nvPr>
            <p:ph type="title"/>
          </p:nvPr>
        </p:nvSpPr>
        <p:spPr>
          <a:xfrm>
            <a:off x="2389717" y="4800600"/>
            <a:ext cx="7315200" cy="566738"/>
          </a:xfrm>
        </p:spPr>
        <p:txBody>
          <a:bodyPr wrap="square" anchor="b">
            <a:normAutofit fontScale="90000"/>
          </a:bodyPr>
          <a:lstStyle/>
          <a:p>
            <a:r>
              <a:rPr lang="en-US" sz="3200" dirty="0"/>
              <a:t>Any questions?</a:t>
            </a:r>
          </a:p>
        </p:txBody>
      </p:sp>
      <p:pic>
        <p:nvPicPr>
          <p:cNvPr id="8" name="Picture 5">
            <a:extLst>
              <a:ext uri="{FF2B5EF4-FFF2-40B4-BE49-F238E27FC236}">
                <a16:creationId xmlns:a16="http://schemas.microsoft.com/office/drawing/2014/main" xmlns="" id="{8F6C2E4F-5DE3-44EB-A243-7F9C56B4963E}"/>
              </a:ext>
            </a:extLst>
          </p:cNvPr>
          <p:cNvPicPr>
            <a:picLocks noChangeAspect="1"/>
          </p:cNvPicPr>
          <p:nvPr/>
        </p:nvPicPr>
        <p:blipFill rotWithShape="1">
          <a:blip r:embed="rId2"/>
          <a:srcRect t="7787"/>
          <a:stretch/>
        </p:blipFill>
        <p:spPr>
          <a:xfrm>
            <a:off x="2389717" y="612775"/>
            <a:ext cx="7315200" cy="4114800"/>
          </a:xfrm>
          <a:prstGeom prst="rect">
            <a:avLst/>
          </a:prstGeom>
          <a:noFill/>
        </p:spPr>
      </p:pic>
    </p:spTree>
    <p:extLst>
      <p:ext uri="{BB962C8B-B14F-4D97-AF65-F5344CB8AC3E}">
        <p14:creationId xmlns:p14="http://schemas.microsoft.com/office/powerpoint/2010/main" val="1317543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049DD1-EF9A-EB40-AC11-EB0631F2EF03}"/>
              </a:ext>
            </a:extLst>
          </p:cNvPr>
          <p:cNvSpPr>
            <a:spLocks noGrp="1"/>
          </p:cNvSpPr>
          <p:nvPr>
            <p:ph type="title"/>
          </p:nvPr>
        </p:nvSpPr>
        <p:spPr>
          <a:xfrm>
            <a:off x="609600" y="274638"/>
            <a:ext cx="10972800" cy="1143000"/>
          </a:xfrm>
        </p:spPr>
        <p:txBody>
          <a:bodyPr wrap="square" anchor="ctr">
            <a:normAutofit/>
          </a:bodyPr>
          <a:lstStyle/>
          <a:p>
            <a:r>
              <a:rPr lang="en-US" dirty="0"/>
              <a:t>What is screening?</a:t>
            </a:r>
          </a:p>
        </p:txBody>
      </p:sp>
      <p:pic>
        <p:nvPicPr>
          <p:cNvPr id="2050" name="Picture 2" descr="Students 4 Best EvidenceWhy don't we screen for more diseases? - Students 4  Best Evidence">
            <a:extLst>
              <a:ext uri="{FF2B5EF4-FFF2-40B4-BE49-F238E27FC236}">
                <a16:creationId xmlns:a16="http://schemas.microsoft.com/office/drawing/2014/main" xmlns="" id="{BEAE178A-B332-D744-B3D1-5CDB12033DB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 y="2355438"/>
            <a:ext cx="5384800" cy="3015488"/>
          </a:xfrm>
          <a:prstGeom prst="rect">
            <a:avLst/>
          </a:prstGeom>
          <a:solidFill>
            <a:srgbClr val="FFFFFF"/>
          </a:solidFill>
          <a:extLst/>
        </p:spPr>
      </p:pic>
      <p:sp>
        <p:nvSpPr>
          <p:cNvPr id="3" name="Content Placeholder 2">
            <a:extLst>
              <a:ext uri="{FF2B5EF4-FFF2-40B4-BE49-F238E27FC236}">
                <a16:creationId xmlns:a16="http://schemas.microsoft.com/office/drawing/2014/main" xmlns="" id="{9D452040-07B0-964F-90C2-5DB8D426CC91}"/>
              </a:ext>
            </a:extLst>
          </p:cNvPr>
          <p:cNvSpPr>
            <a:spLocks noGrp="1"/>
          </p:cNvSpPr>
          <p:nvPr>
            <p:ph sz="half" idx="2"/>
          </p:nvPr>
        </p:nvSpPr>
        <p:spPr>
          <a:xfrm>
            <a:off x="6197600" y="1600201"/>
            <a:ext cx="5384800" cy="4525963"/>
          </a:xfrm>
        </p:spPr>
        <p:txBody>
          <a:bodyPr wrap="square" anchor="t">
            <a:normAutofit/>
          </a:bodyPr>
          <a:lstStyle/>
          <a:p>
            <a:pPr marL="0" indent="0">
              <a:buNone/>
            </a:pPr>
            <a:r>
              <a:rPr lang="en-US" dirty="0"/>
              <a:t>Screening is identifying people who may have an increased risk of certain diseases. By using research to determine higher risk age groups, we can target seemingly healthy people in these age groups to undertake routine screening. This will significantly increase the chance of managing care for preventable diseases. </a:t>
            </a:r>
          </a:p>
        </p:txBody>
      </p:sp>
    </p:spTree>
    <p:extLst>
      <p:ext uri="{BB962C8B-B14F-4D97-AF65-F5344CB8AC3E}">
        <p14:creationId xmlns:p14="http://schemas.microsoft.com/office/powerpoint/2010/main" val="129379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5FDD77-E137-5246-A3F3-C21C3F8AD5C6}"/>
              </a:ext>
            </a:extLst>
          </p:cNvPr>
          <p:cNvSpPr>
            <a:spLocks noGrp="1"/>
          </p:cNvSpPr>
          <p:nvPr>
            <p:ph type="title"/>
          </p:nvPr>
        </p:nvSpPr>
        <p:spPr/>
        <p:txBody>
          <a:bodyPr/>
          <a:lstStyle/>
          <a:p>
            <a:r>
              <a:rPr lang="en-US" dirty="0"/>
              <a:t>Screening offered in the UK</a:t>
            </a:r>
          </a:p>
        </p:txBody>
      </p:sp>
      <p:sp>
        <p:nvSpPr>
          <p:cNvPr id="3" name="Content Placeholder 2">
            <a:extLst>
              <a:ext uri="{FF2B5EF4-FFF2-40B4-BE49-F238E27FC236}">
                <a16:creationId xmlns:a16="http://schemas.microsoft.com/office/drawing/2014/main" xmlns="" id="{A475E457-5CB1-E446-B29D-954E9928F425}"/>
              </a:ext>
            </a:extLst>
          </p:cNvPr>
          <p:cNvSpPr>
            <a:spLocks noGrp="1"/>
          </p:cNvSpPr>
          <p:nvPr>
            <p:ph idx="1"/>
          </p:nvPr>
        </p:nvSpPr>
        <p:spPr>
          <a:xfrm>
            <a:off x="609600" y="1300164"/>
            <a:ext cx="10972800" cy="4525963"/>
          </a:xfrm>
        </p:spPr>
        <p:txBody>
          <a:bodyPr/>
          <a:lstStyle/>
          <a:p>
            <a:r>
              <a:rPr lang="en-US" dirty="0"/>
              <a:t>NHS Health checks</a:t>
            </a:r>
          </a:p>
          <a:p>
            <a:r>
              <a:rPr lang="en-US" dirty="0"/>
              <a:t>Cervical Screening </a:t>
            </a:r>
          </a:p>
          <a:p>
            <a:r>
              <a:rPr lang="en-US" dirty="0"/>
              <a:t>Sexual health </a:t>
            </a:r>
          </a:p>
          <a:p>
            <a:r>
              <a:rPr lang="en-US" dirty="0"/>
              <a:t>Breast screening</a:t>
            </a:r>
          </a:p>
          <a:p>
            <a:r>
              <a:rPr lang="en-US" dirty="0"/>
              <a:t> Bowel cancer screening </a:t>
            </a:r>
          </a:p>
          <a:p>
            <a:r>
              <a:rPr lang="en-US" dirty="0"/>
              <a:t>AAA (Abdominal Aortic </a:t>
            </a:r>
            <a:r>
              <a:rPr lang="en-GB" dirty="0"/>
              <a:t>Aneurysm</a:t>
            </a:r>
            <a:r>
              <a:rPr lang="en-US" dirty="0"/>
              <a:t>) screening </a:t>
            </a:r>
          </a:p>
          <a:p>
            <a:r>
              <a:rPr lang="en-US" dirty="0"/>
              <a:t>Diabetic eye screening</a:t>
            </a:r>
          </a:p>
          <a:p>
            <a:r>
              <a:rPr lang="en-US" dirty="0"/>
              <a:t>Screening in pregnancy </a:t>
            </a:r>
          </a:p>
          <a:p>
            <a:r>
              <a:rPr lang="en-US" dirty="0"/>
              <a:t>Newborn baby screening </a:t>
            </a:r>
          </a:p>
        </p:txBody>
      </p:sp>
    </p:spTree>
    <p:extLst>
      <p:ext uri="{BB962C8B-B14F-4D97-AF65-F5344CB8AC3E}">
        <p14:creationId xmlns:p14="http://schemas.microsoft.com/office/powerpoint/2010/main" val="13206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7FD7A3-EAAF-DC40-A46A-597BB80C61A5}"/>
              </a:ext>
            </a:extLst>
          </p:cNvPr>
          <p:cNvSpPr>
            <a:spLocks noGrp="1"/>
          </p:cNvSpPr>
          <p:nvPr>
            <p:ph type="title"/>
          </p:nvPr>
        </p:nvSpPr>
        <p:spPr>
          <a:xfrm>
            <a:off x="609600" y="274638"/>
            <a:ext cx="10972800" cy="1143000"/>
          </a:xfrm>
        </p:spPr>
        <p:txBody>
          <a:bodyPr wrap="square" anchor="ctr">
            <a:normAutofit/>
          </a:bodyPr>
          <a:lstStyle/>
          <a:p>
            <a:r>
              <a:rPr lang="en-US" dirty="0"/>
              <a:t>Screening carried out by Practice Nurses</a:t>
            </a:r>
          </a:p>
        </p:txBody>
      </p:sp>
      <p:sp>
        <p:nvSpPr>
          <p:cNvPr id="3" name="Content Placeholder 2">
            <a:extLst>
              <a:ext uri="{FF2B5EF4-FFF2-40B4-BE49-F238E27FC236}">
                <a16:creationId xmlns:a16="http://schemas.microsoft.com/office/drawing/2014/main" xmlns="" id="{C66DD254-A48D-B54D-9374-F6AD48F2BCCF}"/>
              </a:ext>
            </a:extLst>
          </p:cNvPr>
          <p:cNvSpPr>
            <a:spLocks noGrp="1"/>
          </p:cNvSpPr>
          <p:nvPr>
            <p:ph idx="1"/>
          </p:nvPr>
        </p:nvSpPr>
        <p:spPr>
          <a:xfrm>
            <a:off x="609600" y="2332037"/>
            <a:ext cx="10972800" cy="4525963"/>
          </a:xfrm>
        </p:spPr>
        <p:txBody>
          <a:bodyPr wrap="square" anchor="t">
            <a:normAutofit/>
          </a:bodyPr>
          <a:lstStyle/>
          <a:p>
            <a:r>
              <a:rPr lang="en-US" dirty="0"/>
              <a:t>NHS Health checks</a:t>
            </a:r>
          </a:p>
          <a:p>
            <a:r>
              <a:rPr lang="en-US" dirty="0"/>
              <a:t>Cervical Screening </a:t>
            </a:r>
          </a:p>
          <a:p>
            <a:r>
              <a:rPr lang="en-US" dirty="0"/>
              <a:t>Sexual health </a:t>
            </a:r>
          </a:p>
          <a:p>
            <a:pPr marL="0" indent="0">
              <a:buNone/>
            </a:pPr>
            <a:endParaRPr lang="en-US" dirty="0"/>
          </a:p>
        </p:txBody>
      </p:sp>
    </p:spTree>
    <p:extLst>
      <p:ext uri="{BB962C8B-B14F-4D97-AF65-F5344CB8AC3E}">
        <p14:creationId xmlns:p14="http://schemas.microsoft.com/office/powerpoint/2010/main" val="96972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C75084-7763-B941-A9E4-A1719EC270DA}"/>
              </a:ext>
            </a:extLst>
          </p:cNvPr>
          <p:cNvSpPr>
            <a:spLocks noGrp="1"/>
          </p:cNvSpPr>
          <p:nvPr>
            <p:ph type="title"/>
          </p:nvPr>
        </p:nvSpPr>
        <p:spPr>
          <a:xfrm>
            <a:off x="609600" y="274638"/>
            <a:ext cx="10972800" cy="1143000"/>
          </a:xfrm>
        </p:spPr>
        <p:txBody>
          <a:bodyPr vert="horz" wrap="square" lIns="91440" tIns="45720" rIns="91440" bIns="45720" numCol="1" anchor="ctr" anchorCtr="0" compatLnSpc="1">
            <a:prstTxWarp prst="textNoShape">
              <a:avLst/>
            </a:prstTxWarp>
            <a:normAutofit/>
          </a:bodyPr>
          <a:lstStyle/>
          <a:p>
            <a:r>
              <a:rPr lang="en-GB" kern="1200">
                <a:latin typeface="+mj-lt"/>
                <a:ea typeface="+mj-ea"/>
                <a:cs typeface="+mj-cs"/>
              </a:rPr>
              <a:t>Benefits and risks of adult health screening </a:t>
            </a:r>
          </a:p>
        </p:txBody>
      </p:sp>
      <p:sp>
        <p:nvSpPr>
          <p:cNvPr id="4" name="TextBox 3">
            <a:extLst>
              <a:ext uri="{FF2B5EF4-FFF2-40B4-BE49-F238E27FC236}">
                <a16:creationId xmlns:a16="http://schemas.microsoft.com/office/drawing/2014/main" xmlns="" id="{E7C4F39D-8580-B84A-AB18-AF26B02CDBC7}"/>
              </a:ext>
            </a:extLst>
          </p:cNvPr>
          <p:cNvSpPr txBox="1"/>
          <p:nvPr/>
        </p:nvSpPr>
        <p:spPr bwMode="auto">
          <a:xfrm>
            <a:off x="609600" y="1600201"/>
            <a:ext cx="5384800" cy="4525963"/>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eaLnBrk="1" hangingPunct="1">
              <a:lnSpc>
                <a:spcPct val="90000"/>
              </a:lnSpc>
              <a:spcBef>
                <a:spcPct val="20000"/>
              </a:spcBef>
              <a:buFont typeface="Arial" panose="020B0604020202020204" pitchFamily="34" charset="0"/>
            </a:pPr>
            <a:r>
              <a:rPr lang="en-GB" sz="2200">
                <a:latin typeface="+mn-lt"/>
                <a:cs typeface="+mn-cs"/>
              </a:rPr>
              <a:t>Benefits: </a:t>
            </a:r>
          </a:p>
          <a:p>
            <a:pPr eaLnBrk="1" hangingPunct="1">
              <a:lnSpc>
                <a:spcPct val="90000"/>
              </a:lnSpc>
              <a:spcBef>
                <a:spcPct val="20000"/>
              </a:spcBef>
              <a:buFont typeface="Arial" panose="020B0604020202020204" pitchFamily="34" charset="0"/>
            </a:pPr>
            <a:endParaRPr lang="en-GB" sz="2200">
              <a:latin typeface="+mn-lt"/>
              <a:cs typeface="+mn-cs"/>
            </a:endParaRPr>
          </a:p>
          <a:p>
            <a:pPr marL="285750" indent="-285750" eaLnBrk="1" hangingPunct="1">
              <a:lnSpc>
                <a:spcPct val="90000"/>
              </a:lnSpc>
              <a:spcBef>
                <a:spcPct val="20000"/>
              </a:spcBef>
              <a:buFont typeface="Arial" panose="020B0604020202020204" pitchFamily="34" charset="0"/>
              <a:buChar char="•"/>
            </a:pPr>
            <a:r>
              <a:rPr lang="en-GB" sz="2200">
                <a:latin typeface="+mn-lt"/>
                <a:cs typeface="+mn-cs"/>
              </a:rPr>
              <a:t>Can detect health concerns early optimising treatment.</a:t>
            </a:r>
          </a:p>
          <a:p>
            <a:pPr marL="285750" indent="-285750" eaLnBrk="1" hangingPunct="1">
              <a:lnSpc>
                <a:spcPct val="90000"/>
              </a:lnSpc>
              <a:spcBef>
                <a:spcPct val="20000"/>
              </a:spcBef>
              <a:buFont typeface="Arial" panose="020B0604020202020204" pitchFamily="34" charset="0"/>
              <a:buChar char="•"/>
            </a:pPr>
            <a:r>
              <a:rPr lang="en-GB" sz="2200">
                <a:latin typeface="+mn-lt"/>
                <a:cs typeface="+mn-cs"/>
              </a:rPr>
              <a:t>Finding out about health problems early can mean patients have more time to make informed decisions about their care.</a:t>
            </a:r>
          </a:p>
          <a:p>
            <a:pPr marL="285750" indent="-285750" eaLnBrk="1" hangingPunct="1">
              <a:lnSpc>
                <a:spcPct val="90000"/>
              </a:lnSpc>
              <a:spcBef>
                <a:spcPct val="20000"/>
              </a:spcBef>
              <a:buFont typeface="Arial" panose="020B0604020202020204" pitchFamily="34" charset="0"/>
              <a:buChar char="•"/>
            </a:pPr>
            <a:r>
              <a:rPr lang="en-GB" sz="2200">
                <a:latin typeface="+mn-lt"/>
                <a:cs typeface="+mn-cs"/>
              </a:rPr>
              <a:t>Screening can reduce the risk of developing a condition or the complications that come with that condition. </a:t>
            </a:r>
          </a:p>
          <a:p>
            <a:pPr marL="285750" indent="-285750" eaLnBrk="1" hangingPunct="1">
              <a:lnSpc>
                <a:spcPct val="90000"/>
              </a:lnSpc>
              <a:spcBef>
                <a:spcPct val="20000"/>
              </a:spcBef>
              <a:buFont typeface="Arial" panose="020B0604020202020204" pitchFamily="34" charset="0"/>
              <a:buChar char="•"/>
            </a:pPr>
            <a:r>
              <a:rPr lang="en-GB" sz="2200">
                <a:latin typeface="+mn-lt"/>
                <a:cs typeface="+mn-cs"/>
              </a:rPr>
              <a:t>Deaths can be prevented. </a:t>
            </a:r>
          </a:p>
        </p:txBody>
      </p:sp>
      <p:pic>
        <p:nvPicPr>
          <p:cNvPr id="6" name="Graphic 5" descr="Comment Like with solid fill">
            <a:extLst>
              <a:ext uri="{FF2B5EF4-FFF2-40B4-BE49-F238E27FC236}">
                <a16:creationId xmlns:a16="http://schemas.microsoft.com/office/drawing/2014/main" xmlns="" id="{4992B80F-A6E9-3340-A7AB-198BE2381C41}"/>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841331" y="1600201"/>
            <a:ext cx="4145757" cy="4145757"/>
          </a:xfrm>
          <a:prstGeom prst="rect">
            <a:avLst/>
          </a:prstGeom>
        </p:spPr>
      </p:pic>
    </p:spTree>
    <p:extLst>
      <p:ext uri="{BB962C8B-B14F-4D97-AF65-F5344CB8AC3E}">
        <p14:creationId xmlns:p14="http://schemas.microsoft.com/office/powerpoint/2010/main" val="3322644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4248DD-E172-004A-B06C-D39EFA3EB024}"/>
              </a:ext>
            </a:extLst>
          </p:cNvPr>
          <p:cNvSpPr>
            <a:spLocks noGrp="1"/>
          </p:cNvSpPr>
          <p:nvPr>
            <p:ph type="title"/>
          </p:nvPr>
        </p:nvSpPr>
        <p:spPr>
          <a:xfrm>
            <a:off x="609600" y="274638"/>
            <a:ext cx="10972800" cy="1143000"/>
          </a:xfrm>
        </p:spPr>
        <p:txBody>
          <a:bodyPr vert="horz" wrap="square" lIns="91440" tIns="45720" rIns="91440" bIns="45720" numCol="1" anchor="ctr" anchorCtr="0" compatLnSpc="1">
            <a:prstTxWarp prst="textNoShape">
              <a:avLst/>
            </a:prstTxWarp>
            <a:normAutofit/>
          </a:bodyPr>
          <a:lstStyle/>
          <a:p>
            <a:r>
              <a:rPr lang="en-GB" kern="1200">
                <a:latin typeface="+mj-lt"/>
                <a:ea typeface="+mj-ea"/>
                <a:cs typeface="+mj-cs"/>
              </a:rPr>
              <a:t>Risks of adult health screening</a:t>
            </a:r>
          </a:p>
        </p:txBody>
      </p:sp>
      <p:sp>
        <p:nvSpPr>
          <p:cNvPr id="3" name="TextBox 2">
            <a:extLst>
              <a:ext uri="{FF2B5EF4-FFF2-40B4-BE49-F238E27FC236}">
                <a16:creationId xmlns:a16="http://schemas.microsoft.com/office/drawing/2014/main" xmlns="" id="{F4DF4043-58FF-1C46-BF19-F6638BB5CF1F}"/>
              </a:ext>
            </a:extLst>
          </p:cNvPr>
          <p:cNvSpPr txBox="1"/>
          <p:nvPr/>
        </p:nvSpPr>
        <p:spPr bwMode="auto">
          <a:xfrm>
            <a:off x="609600" y="1600201"/>
            <a:ext cx="5384800" cy="4525963"/>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marL="285750" indent="-285750" eaLnBrk="1" hangingPunct="1">
              <a:lnSpc>
                <a:spcPct val="90000"/>
              </a:lnSpc>
              <a:spcBef>
                <a:spcPct val="20000"/>
              </a:spcBef>
              <a:buFont typeface="Arial" panose="020B0604020202020204" pitchFamily="34" charset="0"/>
              <a:buChar char="•"/>
            </a:pPr>
            <a:r>
              <a:rPr lang="en-GB" sz="2200" dirty="0">
                <a:latin typeface="+mn-lt"/>
                <a:cs typeface="+mn-cs"/>
              </a:rPr>
              <a:t>False positives- not all screening tests are accurate and therefore patients may have further unnecessary testing.</a:t>
            </a:r>
          </a:p>
          <a:p>
            <a:pPr marL="285750" indent="-285750" eaLnBrk="1" hangingPunct="1">
              <a:lnSpc>
                <a:spcPct val="90000"/>
              </a:lnSpc>
              <a:spcBef>
                <a:spcPct val="20000"/>
              </a:spcBef>
              <a:buFont typeface="Arial" panose="020B0604020202020204" pitchFamily="34" charset="0"/>
              <a:buChar char="•"/>
            </a:pPr>
            <a:r>
              <a:rPr lang="en-GB" sz="2200" dirty="0">
                <a:latin typeface="+mn-lt"/>
                <a:cs typeface="+mn-cs"/>
              </a:rPr>
              <a:t>False negatives- screening tests can also miss problems and result in people ignoring symptoms. </a:t>
            </a:r>
          </a:p>
          <a:p>
            <a:pPr marL="285750" indent="-285750" eaLnBrk="1" hangingPunct="1">
              <a:lnSpc>
                <a:spcPct val="90000"/>
              </a:lnSpc>
              <a:spcBef>
                <a:spcPct val="20000"/>
              </a:spcBef>
              <a:buFont typeface="Arial" panose="020B0604020202020204" pitchFamily="34" charset="0"/>
              <a:buChar char="•"/>
            </a:pPr>
            <a:r>
              <a:rPr lang="en-GB" sz="2200" dirty="0">
                <a:latin typeface="+mn-lt"/>
                <a:cs typeface="+mn-cs"/>
              </a:rPr>
              <a:t>Potential difficult decisions may have to be made – pregnancy screening for example.</a:t>
            </a:r>
          </a:p>
          <a:p>
            <a:pPr marL="285750" indent="-285750" eaLnBrk="1" hangingPunct="1">
              <a:lnSpc>
                <a:spcPct val="90000"/>
              </a:lnSpc>
              <a:spcBef>
                <a:spcPct val="20000"/>
              </a:spcBef>
              <a:buFont typeface="Arial" panose="020B0604020202020204" pitchFamily="34" charset="0"/>
              <a:buChar char="•"/>
            </a:pPr>
            <a:r>
              <a:rPr lang="en-GB" sz="2200" dirty="0">
                <a:latin typeface="+mn-lt"/>
                <a:cs typeface="+mn-cs"/>
              </a:rPr>
              <a:t>Finding you have a health problem may cause anxiety- some people may just ‘not want to know’.</a:t>
            </a:r>
          </a:p>
          <a:p>
            <a:pPr marL="285750" indent="-285750" eaLnBrk="1" hangingPunct="1">
              <a:lnSpc>
                <a:spcPct val="90000"/>
              </a:lnSpc>
              <a:spcBef>
                <a:spcPct val="20000"/>
              </a:spcBef>
              <a:buFont typeface="Arial" panose="020B0604020202020204" pitchFamily="34" charset="0"/>
              <a:buChar char="•"/>
            </a:pPr>
            <a:r>
              <a:rPr lang="en-GB" sz="2200" dirty="0">
                <a:latin typeface="+mn-lt"/>
                <a:cs typeface="+mn-cs"/>
              </a:rPr>
              <a:t>Even if the test is negative you could still develop the condition.  </a:t>
            </a:r>
          </a:p>
        </p:txBody>
      </p:sp>
      <p:pic>
        <p:nvPicPr>
          <p:cNvPr id="5" name="Graphic 4" descr="Radioactive outline">
            <a:extLst>
              <a:ext uri="{FF2B5EF4-FFF2-40B4-BE49-F238E27FC236}">
                <a16:creationId xmlns:a16="http://schemas.microsoft.com/office/drawing/2014/main" xmlns="" id="{4E0CD741-3A10-F24A-8FD7-17CDE75AE00E}"/>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169944" y="1600201"/>
            <a:ext cx="4011614" cy="4011614"/>
          </a:xfrm>
          <a:prstGeom prst="rect">
            <a:avLst/>
          </a:prstGeom>
        </p:spPr>
      </p:pic>
    </p:spTree>
    <p:extLst>
      <p:ext uri="{BB962C8B-B14F-4D97-AF65-F5344CB8AC3E}">
        <p14:creationId xmlns:p14="http://schemas.microsoft.com/office/powerpoint/2010/main" val="349967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EF850-031D-104F-8B67-C62618769B11}"/>
              </a:ext>
            </a:extLst>
          </p:cNvPr>
          <p:cNvSpPr>
            <a:spLocks noGrp="1"/>
          </p:cNvSpPr>
          <p:nvPr>
            <p:ph type="title"/>
          </p:nvPr>
        </p:nvSpPr>
        <p:spPr>
          <a:xfrm>
            <a:off x="609600" y="274638"/>
            <a:ext cx="10972800" cy="1143000"/>
          </a:xfrm>
        </p:spPr>
        <p:txBody>
          <a:bodyPr vert="horz" wrap="square" lIns="91440" tIns="45720" rIns="91440" bIns="45720" numCol="1" anchor="ctr" anchorCtr="0" compatLnSpc="1">
            <a:prstTxWarp prst="textNoShape">
              <a:avLst/>
            </a:prstTxWarp>
            <a:normAutofit/>
          </a:bodyPr>
          <a:lstStyle/>
          <a:p>
            <a:r>
              <a:rPr lang="en-GB" sz="4000" kern="1200" dirty="0"/>
              <a:t>Patient choice </a:t>
            </a:r>
          </a:p>
        </p:txBody>
      </p:sp>
      <p:graphicFrame>
        <p:nvGraphicFramePr>
          <p:cNvPr id="7" name="TextBox 4">
            <a:extLst>
              <a:ext uri="{FF2B5EF4-FFF2-40B4-BE49-F238E27FC236}">
                <a16:creationId xmlns:a16="http://schemas.microsoft.com/office/drawing/2014/main" xmlns="" id="{A6C0161B-D7C9-48F5-8FC1-C9541C7AB9AB}"/>
              </a:ext>
            </a:extLst>
          </p:cNvPr>
          <p:cNvGraphicFramePr/>
          <p:nvPr>
            <p:extLst>
              <p:ext uri="{D42A27DB-BD31-4B8C-83A1-F6EECF244321}">
                <p14:modId xmlns:p14="http://schemas.microsoft.com/office/powerpoint/2010/main" val="1516215533"/>
              </p:ext>
            </p:extLst>
          </p:nvPr>
        </p:nvGraphicFramePr>
        <p:xfrm>
          <a:off x="142875" y="1249363"/>
          <a:ext cx="11906250" cy="544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432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1746D9-43F9-154F-8C9F-4298FFA7341B}"/>
              </a:ext>
            </a:extLst>
          </p:cNvPr>
          <p:cNvSpPr>
            <a:spLocks noGrp="1"/>
          </p:cNvSpPr>
          <p:nvPr>
            <p:ph type="title"/>
          </p:nvPr>
        </p:nvSpPr>
        <p:spPr/>
        <p:txBody>
          <a:bodyPr/>
          <a:lstStyle/>
          <a:p>
            <a:r>
              <a:rPr lang="en-US" dirty="0"/>
              <a:t>NHS health checks </a:t>
            </a:r>
          </a:p>
        </p:txBody>
      </p:sp>
      <p:sp>
        <p:nvSpPr>
          <p:cNvPr id="5" name="TextBox 4">
            <a:extLst>
              <a:ext uri="{FF2B5EF4-FFF2-40B4-BE49-F238E27FC236}">
                <a16:creationId xmlns:a16="http://schemas.microsoft.com/office/drawing/2014/main" xmlns="" id="{6CE63435-BA65-AB4F-B428-6480A3C26290}"/>
              </a:ext>
            </a:extLst>
          </p:cNvPr>
          <p:cNvSpPr txBox="1"/>
          <p:nvPr/>
        </p:nvSpPr>
        <p:spPr>
          <a:xfrm>
            <a:off x="609600" y="1643063"/>
            <a:ext cx="8905067" cy="646331"/>
          </a:xfrm>
          <a:prstGeom prst="rect">
            <a:avLst/>
          </a:prstGeom>
          <a:noFill/>
        </p:spPr>
        <p:txBody>
          <a:bodyPr wrap="none" rtlCol="0">
            <a:spAutoFit/>
          </a:bodyPr>
          <a:lstStyle/>
          <a:p>
            <a:r>
              <a:rPr lang="en-US" dirty="0"/>
              <a:t>Who are NHS health checks offered to?</a:t>
            </a:r>
          </a:p>
          <a:p>
            <a:r>
              <a:rPr lang="en-US" dirty="0"/>
              <a:t>- Adults in England ages 40-74 years of age who do not have a pre existing condition.</a:t>
            </a:r>
          </a:p>
        </p:txBody>
      </p:sp>
      <p:sp>
        <p:nvSpPr>
          <p:cNvPr id="7" name="Rectangle 6">
            <a:extLst>
              <a:ext uri="{FF2B5EF4-FFF2-40B4-BE49-F238E27FC236}">
                <a16:creationId xmlns:a16="http://schemas.microsoft.com/office/drawing/2014/main" xmlns="" id="{620BEB99-106F-4C4C-9589-0BED8CB193EA}"/>
              </a:ext>
            </a:extLst>
          </p:cNvPr>
          <p:cNvSpPr/>
          <p:nvPr/>
        </p:nvSpPr>
        <p:spPr>
          <a:xfrm>
            <a:off x="609600" y="2514819"/>
            <a:ext cx="6096000" cy="3139321"/>
          </a:xfrm>
          <a:prstGeom prst="rect">
            <a:avLst/>
          </a:prstGeom>
        </p:spPr>
        <p:txBody>
          <a:bodyPr>
            <a:spAutoFit/>
          </a:bodyPr>
          <a:lstStyle/>
          <a:p>
            <a:pPr>
              <a:buFont typeface="Arial" panose="020B0604020202020204" pitchFamily="34" charset="0"/>
              <a:buChar char="•"/>
            </a:pPr>
            <a:r>
              <a:rPr lang="en-GB" dirty="0">
                <a:solidFill>
                  <a:srgbClr val="212B32"/>
                </a:solidFill>
                <a:latin typeface="Frutiger W01"/>
              </a:rPr>
              <a:t>heart disease</a:t>
            </a:r>
          </a:p>
          <a:p>
            <a:pPr>
              <a:buFont typeface="Arial" panose="020B0604020202020204" pitchFamily="34" charset="0"/>
              <a:buChar char="•"/>
            </a:pPr>
            <a:r>
              <a:rPr lang="en-GB" dirty="0">
                <a:solidFill>
                  <a:srgbClr val="212B32"/>
                </a:solidFill>
                <a:latin typeface="Frutiger W01"/>
              </a:rPr>
              <a:t>chronic kidney disease</a:t>
            </a:r>
          </a:p>
          <a:p>
            <a:pPr>
              <a:buFont typeface="Arial" panose="020B0604020202020204" pitchFamily="34" charset="0"/>
              <a:buChar char="•"/>
            </a:pPr>
            <a:r>
              <a:rPr lang="en-GB" dirty="0">
                <a:solidFill>
                  <a:srgbClr val="212B32"/>
                </a:solidFill>
                <a:latin typeface="Frutiger W01"/>
              </a:rPr>
              <a:t>diabetes</a:t>
            </a:r>
          </a:p>
          <a:p>
            <a:pPr>
              <a:buFont typeface="Arial" panose="020B0604020202020204" pitchFamily="34" charset="0"/>
              <a:buChar char="•"/>
            </a:pPr>
            <a:r>
              <a:rPr lang="en-GB" dirty="0">
                <a:solidFill>
                  <a:srgbClr val="212B32"/>
                </a:solidFill>
                <a:latin typeface="Frutiger W01"/>
              </a:rPr>
              <a:t>high blood pressure (hypertension)</a:t>
            </a:r>
          </a:p>
          <a:p>
            <a:pPr>
              <a:buFont typeface="Arial" panose="020B0604020202020204" pitchFamily="34" charset="0"/>
              <a:buChar char="•"/>
            </a:pPr>
            <a:r>
              <a:rPr lang="en-GB" dirty="0">
                <a:solidFill>
                  <a:srgbClr val="212B32"/>
                </a:solidFill>
                <a:latin typeface="Frutiger W01"/>
              </a:rPr>
              <a:t>atrial fibrillation</a:t>
            </a:r>
          </a:p>
          <a:p>
            <a:pPr>
              <a:buFont typeface="Arial" panose="020B0604020202020204" pitchFamily="34" charset="0"/>
              <a:buChar char="•"/>
            </a:pPr>
            <a:r>
              <a:rPr lang="en-GB" dirty="0">
                <a:solidFill>
                  <a:srgbClr val="212B32"/>
                </a:solidFill>
                <a:latin typeface="Frutiger W01"/>
              </a:rPr>
              <a:t>transient ischaemic attack</a:t>
            </a:r>
          </a:p>
          <a:p>
            <a:pPr>
              <a:buFont typeface="Arial" panose="020B0604020202020204" pitchFamily="34" charset="0"/>
              <a:buChar char="•"/>
            </a:pPr>
            <a:r>
              <a:rPr lang="en-GB" dirty="0">
                <a:solidFill>
                  <a:srgbClr val="212B32"/>
                </a:solidFill>
                <a:latin typeface="Frutiger W01"/>
              </a:rPr>
              <a:t>inherited high cholesterol (familial hypercholesterolemia)</a:t>
            </a:r>
          </a:p>
          <a:p>
            <a:pPr>
              <a:buFont typeface="Arial" panose="020B0604020202020204" pitchFamily="34" charset="0"/>
              <a:buChar char="•"/>
            </a:pPr>
            <a:r>
              <a:rPr lang="en-GB" dirty="0">
                <a:solidFill>
                  <a:srgbClr val="212B32"/>
                </a:solidFill>
                <a:latin typeface="Frutiger W01"/>
              </a:rPr>
              <a:t>heart failure</a:t>
            </a:r>
          </a:p>
          <a:p>
            <a:pPr>
              <a:buFont typeface="Arial" panose="020B0604020202020204" pitchFamily="34" charset="0"/>
              <a:buChar char="•"/>
            </a:pPr>
            <a:r>
              <a:rPr lang="en-GB" dirty="0">
                <a:solidFill>
                  <a:srgbClr val="212B32"/>
                </a:solidFill>
                <a:latin typeface="Frutiger W01"/>
              </a:rPr>
              <a:t>peripheral arterial disease</a:t>
            </a:r>
          </a:p>
          <a:p>
            <a:pPr>
              <a:buFont typeface="Arial" panose="020B0604020202020204" pitchFamily="34" charset="0"/>
              <a:buChar char="•"/>
            </a:pPr>
            <a:r>
              <a:rPr lang="en-GB" dirty="0">
                <a:solidFill>
                  <a:srgbClr val="212B32"/>
                </a:solidFill>
                <a:latin typeface="Frutiger W01"/>
              </a:rPr>
              <a:t>stroke</a:t>
            </a:r>
          </a:p>
          <a:p>
            <a:pPr>
              <a:buFont typeface="Arial" panose="020B0604020202020204" pitchFamily="34" charset="0"/>
              <a:buChar char="•"/>
            </a:pPr>
            <a:r>
              <a:rPr lang="en-GB" dirty="0">
                <a:solidFill>
                  <a:srgbClr val="212B32"/>
                </a:solidFill>
                <a:latin typeface="Frutiger W01"/>
              </a:rPr>
              <a:t>currently being prescribed statins to lower cholesterol</a:t>
            </a:r>
            <a:endParaRPr lang="en-GB" b="0" i="0" u="none" strike="noStrike" dirty="0">
              <a:solidFill>
                <a:srgbClr val="212B32"/>
              </a:solidFill>
              <a:effectLst/>
              <a:latin typeface="Frutiger W01"/>
            </a:endParaRPr>
          </a:p>
        </p:txBody>
      </p:sp>
      <p:sp>
        <p:nvSpPr>
          <p:cNvPr id="8" name="TextBox 7">
            <a:extLst>
              <a:ext uri="{FF2B5EF4-FFF2-40B4-BE49-F238E27FC236}">
                <a16:creationId xmlns:a16="http://schemas.microsoft.com/office/drawing/2014/main" xmlns="" id="{36CDB50C-2576-2241-98A9-049A9E6573F3}"/>
              </a:ext>
            </a:extLst>
          </p:cNvPr>
          <p:cNvSpPr txBox="1"/>
          <p:nvPr/>
        </p:nvSpPr>
        <p:spPr>
          <a:xfrm>
            <a:off x="609600" y="5786438"/>
            <a:ext cx="11177588" cy="646331"/>
          </a:xfrm>
          <a:prstGeom prst="rect">
            <a:avLst/>
          </a:prstGeom>
          <a:noFill/>
        </p:spPr>
        <p:txBody>
          <a:bodyPr wrap="square" rtlCol="0">
            <a:spAutoFit/>
          </a:bodyPr>
          <a:lstStyle/>
          <a:p>
            <a:r>
              <a:rPr lang="en-US" dirty="0"/>
              <a:t>Why?- These patients will have their own follow up checks monthly or yearly and therefore do not need an NHS health check. </a:t>
            </a:r>
          </a:p>
        </p:txBody>
      </p:sp>
    </p:spTree>
    <p:extLst>
      <p:ext uri="{BB962C8B-B14F-4D97-AF65-F5344CB8AC3E}">
        <p14:creationId xmlns:p14="http://schemas.microsoft.com/office/powerpoint/2010/main" val="415623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0A583-3FCA-CB40-81B5-2C85DF78908B}"/>
              </a:ext>
            </a:extLst>
          </p:cNvPr>
          <p:cNvSpPr>
            <a:spLocks noGrp="1"/>
          </p:cNvSpPr>
          <p:nvPr>
            <p:ph type="title"/>
          </p:nvPr>
        </p:nvSpPr>
        <p:spPr>
          <a:xfrm>
            <a:off x="609600" y="274638"/>
            <a:ext cx="10972800" cy="1143000"/>
          </a:xfrm>
        </p:spPr>
        <p:txBody>
          <a:bodyPr wrap="square" anchor="ctr">
            <a:normAutofit fontScale="90000"/>
          </a:bodyPr>
          <a:lstStyle/>
          <a:p>
            <a:pPr>
              <a:lnSpc>
                <a:spcPct val="90000"/>
              </a:lnSpc>
            </a:pPr>
            <a:r>
              <a:rPr lang="en-US" sz="3700" dirty="0"/>
              <a:t>Patients are contacted for health checks by their registered practice and will have them every 5 years </a:t>
            </a:r>
            <a:r>
              <a:rPr lang="en-US" sz="3700" b="1" dirty="0"/>
              <a:t>if they want to</a:t>
            </a:r>
            <a:r>
              <a:rPr lang="en-US" sz="3700" dirty="0"/>
              <a:t>. </a:t>
            </a:r>
          </a:p>
        </p:txBody>
      </p:sp>
      <p:pic>
        <p:nvPicPr>
          <p:cNvPr id="6" name="Picture 5">
            <a:extLst>
              <a:ext uri="{FF2B5EF4-FFF2-40B4-BE49-F238E27FC236}">
                <a16:creationId xmlns:a16="http://schemas.microsoft.com/office/drawing/2014/main" xmlns="" id="{3D9445C7-D882-43ED-AAE9-98E92E1A7F5A}"/>
              </a:ext>
            </a:extLst>
          </p:cNvPr>
          <p:cNvPicPr>
            <a:picLocks noChangeAspect="1"/>
          </p:cNvPicPr>
          <p:nvPr/>
        </p:nvPicPr>
        <p:blipFill rotWithShape="1">
          <a:blip r:embed="rId2"/>
          <a:srcRect t="38207"/>
          <a:stretch/>
        </p:blipFill>
        <p:spPr>
          <a:xfrm>
            <a:off x="609600" y="1600201"/>
            <a:ext cx="10972800" cy="4525963"/>
          </a:xfrm>
          <a:prstGeom prst="rect">
            <a:avLst/>
          </a:prstGeom>
          <a:noFill/>
        </p:spPr>
      </p:pic>
    </p:spTree>
    <p:extLst>
      <p:ext uri="{BB962C8B-B14F-4D97-AF65-F5344CB8AC3E}">
        <p14:creationId xmlns:p14="http://schemas.microsoft.com/office/powerpoint/2010/main" val="2879540894"/>
      </p:ext>
    </p:extLst>
  </p:cSld>
  <p:clrMapOvr>
    <a:masterClrMapping/>
  </p:clrMapOvr>
</p:sld>
</file>

<file path=ppt/theme/theme1.xml><?xml version="1.0" encoding="utf-8"?>
<a:theme xmlns:a="http://schemas.openxmlformats.org/drawingml/2006/main" name="WO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ORK" id="{0537F996-92D1-2E41-AC91-EB7E396A2BB1}" vid="{383262EC-3992-774A-808F-1DC85AFA8BCC}"/>
    </a:ext>
  </a:extLst>
</a:theme>
</file>

<file path=docProps/app.xml><?xml version="1.0" encoding="utf-8"?>
<Properties xmlns="http://schemas.openxmlformats.org/officeDocument/2006/extended-properties" xmlns:vt="http://schemas.openxmlformats.org/officeDocument/2006/docPropsVTypes">
  <Template>WORK</Template>
  <TotalTime>82</TotalTime>
  <Words>933</Words>
  <Application>Microsoft Office PowerPoint</Application>
  <PresentationFormat>Widescreen</PresentationFormat>
  <Paragraphs>117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Frutiger W01</vt:lpstr>
      <vt:lpstr>Open Sans</vt:lpstr>
      <vt:lpstr>WORK</vt:lpstr>
      <vt:lpstr>Adult Health Screening in general practice</vt:lpstr>
      <vt:lpstr>What is screening?</vt:lpstr>
      <vt:lpstr>Screening offered in the UK</vt:lpstr>
      <vt:lpstr>Screening carried out by Practice Nurses</vt:lpstr>
      <vt:lpstr>Benefits and risks of adult health screening </vt:lpstr>
      <vt:lpstr>Risks of adult health screening</vt:lpstr>
      <vt:lpstr>Patient choice </vt:lpstr>
      <vt:lpstr>NHS health checks </vt:lpstr>
      <vt:lpstr>Patients are contacted for health checks by their registered practice and will have them every 5 years if they want to. </vt:lpstr>
      <vt:lpstr>What does the NHS health check screen for?</vt:lpstr>
      <vt:lpstr>What happens in an NHS health check?</vt:lpstr>
      <vt:lpstr>During the health check…</vt:lpstr>
      <vt:lpstr>Preventative measures</vt:lpstr>
      <vt:lpstr>STATS</vt:lpstr>
      <vt:lpstr>Cervical Screening (smear)</vt:lpstr>
      <vt:lpstr>What does the test include?</vt:lpstr>
      <vt:lpstr>Remember: Cervical screening is the patients choice!</vt:lpstr>
      <vt:lpstr>Sexual health screening </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Health Screening in general practice</dc:title>
  <dc:creator>Suzanne Martin</dc:creator>
  <cp:lastModifiedBy>Suzanne Martin</cp:lastModifiedBy>
  <cp:revision>9</cp:revision>
  <dcterms:created xsi:type="dcterms:W3CDTF">2021-01-20T15:31:29Z</dcterms:created>
  <dcterms:modified xsi:type="dcterms:W3CDTF">2021-03-22T09:57:24Z</dcterms:modified>
</cp:coreProperties>
</file>