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9"/>
  </p:notesMasterIdLst>
  <p:sldIdLst>
    <p:sldId id="257" r:id="rId2"/>
    <p:sldId id="258" r:id="rId3"/>
    <p:sldId id="346" r:id="rId4"/>
    <p:sldId id="427" r:id="rId5"/>
    <p:sldId id="348" r:id="rId6"/>
    <p:sldId id="352" r:id="rId7"/>
    <p:sldId id="370" r:id="rId8"/>
    <p:sldId id="260" r:id="rId9"/>
    <p:sldId id="472" r:id="rId10"/>
    <p:sldId id="473" r:id="rId11"/>
    <p:sldId id="474" r:id="rId12"/>
    <p:sldId id="261" r:id="rId13"/>
    <p:sldId id="380" r:id="rId14"/>
    <p:sldId id="381" r:id="rId15"/>
    <p:sldId id="475" r:id="rId16"/>
    <p:sldId id="263" r:id="rId17"/>
    <p:sldId id="360" r:id="rId18"/>
    <p:sldId id="362" r:id="rId19"/>
    <p:sldId id="458" r:id="rId20"/>
    <p:sldId id="476" r:id="rId21"/>
    <p:sldId id="461" r:id="rId22"/>
    <p:sldId id="464" r:id="rId23"/>
    <p:sldId id="428" r:id="rId24"/>
    <p:sldId id="385" r:id="rId25"/>
    <p:sldId id="390" r:id="rId26"/>
    <p:sldId id="391" r:id="rId27"/>
    <p:sldId id="387" r:id="rId28"/>
    <p:sldId id="392" r:id="rId29"/>
    <p:sldId id="388" r:id="rId30"/>
    <p:sldId id="394" r:id="rId31"/>
    <p:sldId id="395" r:id="rId32"/>
    <p:sldId id="378" r:id="rId33"/>
    <p:sldId id="363" r:id="rId34"/>
    <p:sldId id="364" r:id="rId35"/>
    <p:sldId id="439" r:id="rId36"/>
    <p:sldId id="477" r:id="rId37"/>
    <p:sldId id="478" r:id="rId38"/>
    <p:sldId id="479" r:id="rId39"/>
    <p:sldId id="480" r:id="rId40"/>
    <p:sldId id="429" r:id="rId41"/>
    <p:sldId id="488" r:id="rId42"/>
    <p:sldId id="489" r:id="rId43"/>
    <p:sldId id="397" r:id="rId44"/>
    <p:sldId id="485" r:id="rId45"/>
    <p:sldId id="302" r:id="rId46"/>
    <p:sldId id="301" r:id="rId47"/>
    <p:sldId id="493" r:id="rId48"/>
    <p:sldId id="308" r:id="rId49"/>
    <p:sldId id="306" r:id="rId50"/>
    <p:sldId id="282" r:id="rId51"/>
    <p:sldId id="496" r:id="rId52"/>
    <p:sldId id="299" r:id="rId53"/>
    <p:sldId id="500" r:id="rId54"/>
    <p:sldId id="284" r:id="rId55"/>
    <p:sldId id="285" r:id="rId56"/>
    <p:sldId id="265" r:id="rId57"/>
    <p:sldId id="309" r:id="rId58"/>
    <p:sldId id="497" r:id="rId59"/>
    <p:sldId id="498" r:id="rId60"/>
    <p:sldId id="443" r:id="rId61"/>
    <p:sldId id="445" r:id="rId62"/>
    <p:sldId id="490" r:id="rId63"/>
    <p:sldId id="491" r:id="rId64"/>
    <p:sldId id="402" r:id="rId65"/>
    <p:sldId id="468" r:id="rId66"/>
    <p:sldId id="321" r:id="rId67"/>
    <p:sldId id="431" r:id="rId68"/>
    <p:sldId id="465" r:id="rId69"/>
    <p:sldId id="486" r:id="rId70"/>
    <p:sldId id="487" r:id="rId71"/>
    <p:sldId id="499" r:id="rId72"/>
    <p:sldId id="270" r:id="rId73"/>
    <p:sldId id="501" r:id="rId74"/>
    <p:sldId id="502" r:id="rId75"/>
    <p:sldId id="277" r:id="rId76"/>
    <p:sldId id="267" r:id="rId77"/>
    <p:sldId id="320" r:id="rId78"/>
    <p:sldId id="421" r:id="rId79"/>
    <p:sldId id="423" r:id="rId80"/>
    <p:sldId id="409" r:id="rId81"/>
    <p:sldId id="494" r:id="rId82"/>
    <p:sldId id="410" r:id="rId83"/>
    <p:sldId id="466" r:id="rId84"/>
    <p:sldId id="416" r:id="rId85"/>
    <p:sldId id="417" r:id="rId86"/>
    <p:sldId id="367" r:id="rId87"/>
    <p:sldId id="418" r:id="rId88"/>
    <p:sldId id="419" r:id="rId89"/>
    <p:sldId id="377" r:id="rId90"/>
    <p:sldId id="371" r:id="rId91"/>
    <p:sldId id="372" r:id="rId92"/>
    <p:sldId id="268" r:id="rId93"/>
    <p:sldId id="495" r:id="rId94"/>
    <p:sldId id="351" r:id="rId95"/>
    <p:sldId id="347" r:id="rId96"/>
    <p:sldId id="275" r:id="rId97"/>
    <p:sldId id="276" r:id="rId98"/>
  </p:sldIdLst>
  <p:sldSz cx="12192000" cy="6858000"/>
  <p:notesSz cx="6858000" cy="9144000"/>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07B1BC-19CF-6541-9EDD-CD7AEA8CE301}" v="81" dt="2021-02-17T15:57:48.2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93"/>
    <p:restoredTop sz="94595"/>
  </p:normalViewPr>
  <p:slideViewPr>
    <p:cSldViewPr snapToGrid="0" snapToObjects="1">
      <p:cViewPr>
        <p:scale>
          <a:sx n="79" d="100"/>
          <a:sy n="79" d="100"/>
        </p:scale>
        <p:origin x="-1548" y="-7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microsoft.com/office/2015/10/relationships/revisionInfo" Target="revisionInfo.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77B7C2-E96F-452C-8442-50B366596769}" type="doc">
      <dgm:prSet loTypeId="urn:microsoft.com/office/officeart/2017/3/layout/DropPinTimeline" loCatId="process" qsTypeId="urn:microsoft.com/office/officeart/2005/8/quickstyle/simple2" qsCatId="simple" csTypeId="urn:microsoft.com/office/officeart/2005/8/colors/accent1_2" csCatId="accent1" phldr="1"/>
      <dgm:spPr/>
      <dgm:t>
        <a:bodyPr/>
        <a:lstStyle/>
        <a:p>
          <a:endParaRPr lang="en-US"/>
        </a:p>
      </dgm:t>
    </dgm:pt>
    <dgm:pt modelId="{65632BB8-D1E5-4E11-9E15-5DF24C320922}">
      <dgm:prSet/>
      <dgm:spPr/>
      <dgm:t>
        <a:bodyPr/>
        <a:lstStyle/>
        <a:p>
          <a:pPr>
            <a:defRPr b="1"/>
          </a:pPr>
          <a:r>
            <a:rPr lang="en-US"/>
            <a:t>2002</a:t>
          </a:r>
        </a:p>
      </dgm:t>
    </dgm:pt>
    <dgm:pt modelId="{73A94319-0723-49D2-A799-236B3A181E8A}" type="parTrans" cxnId="{9AF57389-E349-4E2A-9294-E26AE25578A4}">
      <dgm:prSet/>
      <dgm:spPr/>
      <dgm:t>
        <a:bodyPr/>
        <a:lstStyle/>
        <a:p>
          <a:endParaRPr lang="en-US"/>
        </a:p>
      </dgm:t>
    </dgm:pt>
    <dgm:pt modelId="{773A8861-8345-43E9-9EAB-6282E221373C}" type="sibTrans" cxnId="{9AF57389-E349-4E2A-9294-E26AE25578A4}">
      <dgm:prSet/>
      <dgm:spPr/>
      <dgm:t>
        <a:bodyPr/>
        <a:lstStyle/>
        <a:p>
          <a:endParaRPr lang="en-US"/>
        </a:p>
      </dgm:t>
    </dgm:pt>
    <dgm:pt modelId="{6B29ECC1-1812-467B-BA5D-9D73E73994F7}">
      <dgm:prSet/>
      <dgm:spPr/>
      <dgm:t>
        <a:bodyPr/>
        <a:lstStyle/>
        <a:p>
          <a:r>
            <a:rPr lang="en-US"/>
            <a:t>Education Act 2002</a:t>
          </a:r>
        </a:p>
      </dgm:t>
    </dgm:pt>
    <dgm:pt modelId="{E229E415-DCC1-46E5-ABAA-97382A4E0181}" type="parTrans" cxnId="{BF0E2C79-F298-4030-99EA-3FD641F17EAB}">
      <dgm:prSet/>
      <dgm:spPr/>
      <dgm:t>
        <a:bodyPr/>
        <a:lstStyle/>
        <a:p>
          <a:endParaRPr lang="en-US"/>
        </a:p>
      </dgm:t>
    </dgm:pt>
    <dgm:pt modelId="{3B9D119A-77B0-411C-B388-FC07A3EC2030}" type="sibTrans" cxnId="{BF0E2C79-F298-4030-99EA-3FD641F17EAB}">
      <dgm:prSet/>
      <dgm:spPr/>
      <dgm:t>
        <a:bodyPr/>
        <a:lstStyle/>
        <a:p>
          <a:endParaRPr lang="en-US"/>
        </a:p>
      </dgm:t>
    </dgm:pt>
    <dgm:pt modelId="{A8CBA0C5-D628-4A76-886F-D9052450B567}">
      <dgm:prSet/>
      <dgm:spPr/>
      <dgm:t>
        <a:bodyPr/>
        <a:lstStyle/>
        <a:p>
          <a:pPr>
            <a:defRPr b="1"/>
          </a:pPr>
          <a:r>
            <a:rPr lang="en-US"/>
            <a:t>2002</a:t>
          </a:r>
        </a:p>
      </dgm:t>
    </dgm:pt>
    <dgm:pt modelId="{01527E19-024D-4BCF-A6CF-C48CC0BA042A}" type="parTrans" cxnId="{24964FB8-250C-4FFF-A7BE-C9CC0F3FD87B}">
      <dgm:prSet/>
      <dgm:spPr/>
      <dgm:t>
        <a:bodyPr/>
        <a:lstStyle/>
        <a:p>
          <a:endParaRPr lang="en-US"/>
        </a:p>
      </dgm:t>
    </dgm:pt>
    <dgm:pt modelId="{BCA72D5F-7BDA-40B5-941C-5FBE5F1FFC59}" type="sibTrans" cxnId="{24964FB8-250C-4FFF-A7BE-C9CC0F3FD87B}">
      <dgm:prSet/>
      <dgm:spPr/>
      <dgm:t>
        <a:bodyPr/>
        <a:lstStyle/>
        <a:p>
          <a:endParaRPr lang="en-US"/>
        </a:p>
      </dgm:t>
    </dgm:pt>
    <dgm:pt modelId="{DC773025-6458-4005-BDC3-A50A8E8B5998}">
      <dgm:prSet/>
      <dgm:spPr/>
      <dgm:t>
        <a:bodyPr/>
        <a:lstStyle/>
        <a:p>
          <a:r>
            <a:rPr lang="en-US"/>
            <a:t>National Chlamydia Screening Programme</a:t>
          </a:r>
        </a:p>
      </dgm:t>
    </dgm:pt>
    <dgm:pt modelId="{D05F81C7-FE4E-40F8-9B89-5BEA3A5A5B80}" type="parTrans" cxnId="{F3479D9F-E757-4248-84F7-4D4410AC9CE5}">
      <dgm:prSet/>
      <dgm:spPr/>
      <dgm:t>
        <a:bodyPr/>
        <a:lstStyle/>
        <a:p>
          <a:endParaRPr lang="en-US"/>
        </a:p>
      </dgm:t>
    </dgm:pt>
    <dgm:pt modelId="{D28E9A91-BC14-45C5-A532-AE3E841CEA7C}" type="sibTrans" cxnId="{F3479D9F-E757-4248-84F7-4D4410AC9CE5}">
      <dgm:prSet/>
      <dgm:spPr/>
      <dgm:t>
        <a:bodyPr/>
        <a:lstStyle/>
        <a:p>
          <a:endParaRPr lang="en-US"/>
        </a:p>
      </dgm:t>
    </dgm:pt>
    <dgm:pt modelId="{61DFCDD7-E1B6-4DA9-8650-F8003E8D1CF8}">
      <dgm:prSet/>
      <dgm:spPr/>
      <dgm:t>
        <a:bodyPr/>
        <a:lstStyle/>
        <a:p>
          <a:pPr>
            <a:defRPr b="1"/>
          </a:pPr>
          <a:r>
            <a:rPr lang="en-US"/>
            <a:t>2003</a:t>
          </a:r>
        </a:p>
      </dgm:t>
    </dgm:pt>
    <dgm:pt modelId="{0782B4FE-DE68-4AA7-AEC5-FD8A5F3A9A06}" type="parTrans" cxnId="{CEE27D3E-7E16-4992-8C77-68D4F871DB2A}">
      <dgm:prSet/>
      <dgm:spPr/>
      <dgm:t>
        <a:bodyPr/>
        <a:lstStyle/>
        <a:p>
          <a:endParaRPr lang="en-US"/>
        </a:p>
      </dgm:t>
    </dgm:pt>
    <dgm:pt modelId="{67A26F3F-D86F-4A17-B150-3328C4D7318B}" type="sibTrans" cxnId="{CEE27D3E-7E16-4992-8C77-68D4F871DB2A}">
      <dgm:prSet/>
      <dgm:spPr/>
      <dgm:t>
        <a:bodyPr/>
        <a:lstStyle/>
        <a:p>
          <a:endParaRPr lang="en-US"/>
        </a:p>
      </dgm:t>
    </dgm:pt>
    <dgm:pt modelId="{55F0E931-D8E5-4B5F-8216-5EE2EE3A93D9}">
      <dgm:prSet/>
      <dgm:spPr/>
      <dgm:t>
        <a:bodyPr/>
        <a:lstStyle/>
        <a:p>
          <a:r>
            <a:rPr lang="en-US"/>
            <a:t>Sexual Offences Act 2003</a:t>
          </a:r>
        </a:p>
      </dgm:t>
    </dgm:pt>
    <dgm:pt modelId="{1654F3B5-6A70-4467-A47B-9C2BD09B2798}" type="parTrans" cxnId="{B29DE7D2-0623-4B15-882E-B51ED88C1874}">
      <dgm:prSet/>
      <dgm:spPr/>
      <dgm:t>
        <a:bodyPr/>
        <a:lstStyle/>
        <a:p>
          <a:endParaRPr lang="en-US"/>
        </a:p>
      </dgm:t>
    </dgm:pt>
    <dgm:pt modelId="{4E30BF54-3B36-408F-AD5D-6C450AA5CD43}" type="sibTrans" cxnId="{B29DE7D2-0623-4B15-882E-B51ED88C1874}">
      <dgm:prSet/>
      <dgm:spPr/>
      <dgm:t>
        <a:bodyPr/>
        <a:lstStyle/>
        <a:p>
          <a:endParaRPr lang="en-US"/>
        </a:p>
      </dgm:t>
    </dgm:pt>
    <dgm:pt modelId="{6511F5B3-2FBF-47A7-894A-12DB895E6B99}">
      <dgm:prSet/>
      <dgm:spPr/>
      <dgm:t>
        <a:bodyPr/>
        <a:lstStyle/>
        <a:p>
          <a:pPr>
            <a:defRPr b="1"/>
          </a:pPr>
          <a:r>
            <a:rPr lang="en-US"/>
            <a:t>2004</a:t>
          </a:r>
        </a:p>
      </dgm:t>
    </dgm:pt>
    <dgm:pt modelId="{DF3A8E28-3EAB-4C88-9F37-79C6E7933B6E}" type="parTrans" cxnId="{33895994-FB6C-40AD-863D-4AAA47A0D40A}">
      <dgm:prSet/>
      <dgm:spPr/>
      <dgm:t>
        <a:bodyPr/>
        <a:lstStyle/>
        <a:p>
          <a:endParaRPr lang="en-US"/>
        </a:p>
      </dgm:t>
    </dgm:pt>
    <dgm:pt modelId="{2BC9FD41-FE32-4BFC-949F-44408B176CAD}" type="sibTrans" cxnId="{33895994-FB6C-40AD-863D-4AAA47A0D40A}">
      <dgm:prSet/>
      <dgm:spPr/>
      <dgm:t>
        <a:bodyPr/>
        <a:lstStyle/>
        <a:p>
          <a:endParaRPr lang="en-US"/>
        </a:p>
      </dgm:t>
    </dgm:pt>
    <dgm:pt modelId="{97E99A62-4F4D-4C1D-8B3B-51513A25FB2D}">
      <dgm:prSet/>
      <dgm:spPr/>
      <dgm:t>
        <a:bodyPr/>
        <a:lstStyle/>
        <a:p>
          <a:r>
            <a:rPr lang="en-US"/>
            <a:t>Bichard Inquiry 2004</a:t>
          </a:r>
        </a:p>
      </dgm:t>
    </dgm:pt>
    <dgm:pt modelId="{101023A5-6E79-422C-8B57-3D3B5982D600}" type="parTrans" cxnId="{00C36E43-DACF-448B-8B44-A88C46FBC08C}">
      <dgm:prSet/>
      <dgm:spPr/>
      <dgm:t>
        <a:bodyPr/>
        <a:lstStyle/>
        <a:p>
          <a:endParaRPr lang="en-US"/>
        </a:p>
      </dgm:t>
    </dgm:pt>
    <dgm:pt modelId="{1B3DDF5B-06DF-4BBB-893F-7C64AC6C6B14}" type="sibTrans" cxnId="{00C36E43-DACF-448B-8B44-A88C46FBC08C}">
      <dgm:prSet/>
      <dgm:spPr/>
      <dgm:t>
        <a:bodyPr/>
        <a:lstStyle/>
        <a:p>
          <a:endParaRPr lang="en-US"/>
        </a:p>
      </dgm:t>
    </dgm:pt>
    <dgm:pt modelId="{D6EFA71E-85D7-44F7-942F-389F64D4F89C}">
      <dgm:prSet/>
      <dgm:spPr/>
      <dgm:t>
        <a:bodyPr/>
        <a:lstStyle/>
        <a:p>
          <a:pPr>
            <a:defRPr b="1"/>
          </a:pPr>
          <a:r>
            <a:rPr lang="en-US"/>
            <a:t>2004</a:t>
          </a:r>
        </a:p>
      </dgm:t>
    </dgm:pt>
    <dgm:pt modelId="{A81CAF4A-6A96-49C8-8B4C-85BFF489A380}" type="parTrans" cxnId="{129334FE-7A24-4CD2-8E2F-AFDF088749BC}">
      <dgm:prSet/>
      <dgm:spPr/>
      <dgm:t>
        <a:bodyPr/>
        <a:lstStyle/>
        <a:p>
          <a:endParaRPr lang="en-US"/>
        </a:p>
      </dgm:t>
    </dgm:pt>
    <dgm:pt modelId="{96552401-66F1-45B2-8A48-6BCD0C2CD45E}" type="sibTrans" cxnId="{129334FE-7A24-4CD2-8E2F-AFDF088749BC}">
      <dgm:prSet/>
      <dgm:spPr/>
      <dgm:t>
        <a:bodyPr/>
        <a:lstStyle/>
        <a:p>
          <a:endParaRPr lang="en-US"/>
        </a:p>
      </dgm:t>
    </dgm:pt>
    <dgm:pt modelId="{1FD9D9E8-F92D-41B5-8C53-AB8BF205C5E2}">
      <dgm:prSet/>
      <dgm:spPr/>
      <dgm:t>
        <a:bodyPr/>
        <a:lstStyle/>
        <a:p>
          <a:r>
            <a:rPr lang="en-US"/>
            <a:t>Children Act 2004</a:t>
          </a:r>
        </a:p>
      </dgm:t>
    </dgm:pt>
    <dgm:pt modelId="{242D2672-11F8-453D-A160-29E5A2E91102}" type="parTrans" cxnId="{40A27FDE-947C-4DE5-BF9C-E7BDB7488582}">
      <dgm:prSet/>
      <dgm:spPr/>
      <dgm:t>
        <a:bodyPr/>
        <a:lstStyle/>
        <a:p>
          <a:endParaRPr lang="en-US"/>
        </a:p>
      </dgm:t>
    </dgm:pt>
    <dgm:pt modelId="{FEC1218C-440E-42C3-8F92-25342F0AD178}" type="sibTrans" cxnId="{40A27FDE-947C-4DE5-BF9C-E7BDB7488582}">
      <dgm:prSet/>
      <dgm:spPr/>
      <dgm:t>
        <a:bodyPr/>
        <a:lstStyle/>
        <a:p>
          <a:endParaRPr lang="en-US"/>
        </a:p>
      </dgm:t>
    </dgm:pt>
    <dgm:pt modelId="{BFBBCDAB-C3F8-4525-A31B-D79025D69F42}">
      <dgm:prSet/>
      <dgm:spPr/>
      <dgm:t>
        <a:bodyPr/>
        <a:lstStyle/>
        <a:p>
          <a:pPr>
            <a:defRPr b="1"/>
          </a:pPr>
          <a:r>
            <a:rPr lang="en-US"/>
            <a:t>2004</a:t>
          </a:r>
        </a:p>
      </dgm:t>
    </dgm:pt>
    <dgm:pt modelId="{EE650429-D3E3-4848-99B1-2C0770D98A43}" type="parTrans" cxnId="{F8F04F52-20F5-4409-9983-5530C86AC849}">
      <dgm:prSet/>
      <dgm:spPr/>
      <dgm:t>
        <a:bodyPr/>
        <a:lstStyle/>
        <a:p>
          <a:endParaRPr lang="en-US"/>
        </a:p>
      </dgm:t>
    </dgm:pt>
    <dgm:pt modelId="{A59508B0-FB56-4833-A4A9-081849710FCD}" type="sibTrans" cxnId="{F8F04F52-20F5-4409-9983-5530C86AC849}">
      <dgm:prSet/>
      <dgm:spPr/>
      <dgm:t>
        <a:bodyPr/>
        <a:lstStyle/>
        <a:p>
          <a:endParaRPr lang="en-US"/>
        </a:p>
      </dgm:t>
    </dgm:pt>
    <dgm:pt modelId="{1A4C6EC4-7C44-4690-8650-F998434DC1AD}">
      <dgm:prSet/>
      <dgm:spPr/>
      <dgm:t>
        <a:bodyPr/>
        <a:lstStyle/>
        <a:p>
          <a:r>
            <a:rPr lang="en-US"/>
            <a:t>Choosing Health 2004</a:t>
          </a:r>
        </a:p>
      </dgm:t>
    </dgm:pt>
    <dgm:pt modelId="{4575B3A0-EFB4-48CA-A460-92FEE6F26789}" type="parTrans" cxnId="{FFD56EA5-2B50-403E-89EA-FA015230D6D0}">
      <dgm:prSet/>
      <dgm:spPr/>
      <dgm:t>
        <a:bodyPr/>
        <a:lstStyle/>
        <a:p>
          <a:endParaRPr lang="en-US"/>
        </a:p>
      </dgm:t>
    </dgm:pt>
    <dgm:pt modelId="{A06424CC-C0AA-4046-8CDE-EFEA045B2D68}" type="sibTrans" cxnId="{FFD56EA5-2B50-403E-89EA-FA015230D6D0}">
      <dgm:prSet/>
      <dgm:spPr/>
      <dgm:t>
        <a:bodyPr/>
        <a:lstStyle/>
        <a:p>
          <a:endParaRPr lang="en-US"/>
        </a:p>
      </dgm:t>
    </dgm:pt>
    <dgm:pt modelId="{B7BE5618-92CE-F442-BBF7-884B70277A16}" type="pres">
      <dgm:prSet presAssocID="{0877B7C2-E96F-452C-8442-50B366596769}" presName="root" presStyleCnt="0">
        <dgm:presLayoutVars>
          <dgm:chMax/>
          <dgm:chPref/>
          <dgm:animLvl val="lvl"/>
        </dgm:presLayoutVars>
      </dgm:prSet>
      <dgm:spPr/>
      <dgm:t>
        <a:bodyPr/>
        <a:lstStyle/>
        <a:p>
          <a:endParaRPr lang="en-GB"/>
        </a:p>
      </dgm:t>
    </dgm:pt>
    <dgm:pt modelId="{D632B183-B112-D247-8703-4BBC458466A7}" type="pres">
      <dgm:prSet presAssocID="{0877B7C2-E96F-452C-8442-50B366596769}" presName="divider" presStyleLbl="fgAcc1" presStyleIdx="0" presStyleCnt="7"/>
      <dgm:spPr>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tailEnd type="triangle" w="lg" len="lg"/>
        </a:ln>
        <a:effectLst/>
      </dgm:spPr>
    </dgm:pt>
    <dgm:pt modelId="{C95E2952-E466-8F4E-95BC-4539C5009454}" type="pres">
      <dgm:prSet presAssocID="{0877B7C2-E96F-452C-8442-50B366596769}" presName="nodes" presStyleCnt="0">
        <dgm:presLayoutVars>
          <dgm:chMax/>
          <dgm:chPref/>
          <dgm:animLvl val="lvl"/>
        </dgm:presLayoutVars>
      </dgm:prSet>
      <dgm:spPr/>
    </dgm:pt>
    <dgm:pt modelId="{C6F75386-2CA5-CF40-8AE0-87BFA9EE8EBC}" type="pres">
      <dgm:prSet presAssocID="{65632BB8-D1E5-4E11-9E15-5DF24C320922}" presName="composite" presStyleCnt="0"/>
      <dgm:spPr/>
    </dgm:pt>
    <dgm:pt modelId="{B789EBA8-A84F-FB47-96FD-C82F7C1A0E0A}" type="pres">
      <dgm:prSet presAssocID="{65632BB8-D1E5-4E11-9E15-5DF24C320922}" presName="ConnectorPoint" presStyleLbl="lnNode1" presStyleIdx="0" presStyleCnt="6"/>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gm:spPr>
    </dgm:pt>
    <dgm:pt modelId="{21C2A614-AFE5-DA4E-BE49-7F017913875F}" type="pres">
      <dgm:prSet presAssocID="{65632BB8-D1E5-4E11-9E15-5DF24C320922}" presName="DropPinPlaceHolder" presStyleCnt="0"/>
      <dgm:spPr/>
    </dgm:pt>
    <dgm:pt modelId="{3B285543-3270-3648-B6C2-4B2170B1F186}" type="pres">
      <dgm:prSet presAssocID="{65632BB8-D1E5-4E11-9E15-5DF24C320922}" presName="DropPin" presStyleLbl="alignNode1" presStyleIdx="0" presStyleCnt="6"/>
      <dgm:spPr/>
    </dgm:pt>
    <dgm:pt modelId="{16C7AAB2-4601-6943-8022-13EE14BF4852}" type="pres">
      <dgm:prSet presAssocID="{65632BB8-D1E5-4E11-9E15-5DF24C320922}" presName="Ellipse" presStyleLbl="fgAcc1" presStyleIdx="1" presStyleCnt="7"/>
      <dgm:spPr>
        <a:solidFill>
          <a:schemeClr val="lt1">
            <a:alpha val="90000"/>
            <a:hueOff val="0"/>
            <a:satOff val="0"/>
            <a:lumOff val="0"/>
            <a:alphaOff val="0"/>
          </a:schemeClr>
        </a:solidFill>
        <a:ln w="25400" cap="flat" cmpd="sng" algn="ctr">
          <a:noFill/>
          <a:prstDash val="solid"/>
        </a:ln>
        <a:effectLst/>
      </dgm:spPr>
    </dgm:pt>
    <dgm:pt modelId="{22D9EADA-DB2A-7E4E-BB3D-344E05578E51}" type="pres">
      <dgm:prSet presAssocID="{65632BB8-D1E5-4E11-9E15-5DF24C320922}" presName="L2TextContainer" presStyleLbl="revTx" presStyleIdx="0" presStyleCnt="12">
        <dgm:presLayoutVars>
          <dgm:bulletEnabled val="1"/>
        </dgm:presLayoutVars>
      </dgm:prSet>
      <dgm:spPr/>
      <dgm:t>
        <a:bodyPr/>
        <a:lstStyle/>
        <a:p>
          <a:endParaRPr lang="en-GB"/>
        </a:p>
      </dgm:t>
    </dgm:pt>
    <dgm:pt modelId="{C7A0C5C1-0639-A048-B390-C21315B9C319}" type="pres">
      <dgm:prSet presAssocID="{65632BB8-D1E5-4E11-9E15-5DF24C320922}" presName="L1TextContainer" presStyleLbl="revTx" presStyleIdx="1" presStyleCnt="12">
        <dgm:presLayoutVars>
          <dgm:chMax val="1"/>
          <dgm:chPref val="1"/>
          <dgm:bulletEnabled val="1"/>
        </dgm:presLayoutVars>
      </dgm:prSet>
      <dgm:spPr/>
      <dgm:t>
        <a:bodyPr/>
        <a:lstStyle/>
        <a:p>
          <a:endParaRPr lang="en-GB"/>
        </a:p>
      </dgm:t>
    </dgm:pt>
    <dgm:pt modelId="{711A16DF-2626-0947-B1B5-572B0457139C}" type="pres">
      <dgm:prSet presAssocID="{65632BB8-D1E5-4E11-9E15-5DF24C320922}" presName="ConnectLine" presStyleLbl="sibTrans1D1" presStyleIdx="0" presStyleCnt="6"/>
      <dgm:spPr>
        <a:noFill/>
        <a:ln w="12700" cap="flat" cmpd="sng" algn="ctr">
          <a:solidFill>
            <a:schemeClr val="accent1">
              <a:hueOff val="0"/>
              <a:satOff val="0"/>
              <a:lumOff val="0"/>
              <a:alphaOff val="0"/>
            </a:schemeClr>
          </a:solidFill>
          <a:prstDash val="dash"/>
        </a:ln>
        <a:effectLst/>
      </dgm:spPr>
    </dgm:pt>
    <dgm:pt modelId="{69885A27-4E40-6E47-B0C5-4BD2B917FAEE}" type="pres">
      <dgm:prSet presAssocID="{65632BB8-D1E5-4E11-9E15-5DF24C320922}" presName="EmptyPlaceHolder" presStyleCnt="0"/>
      <dgm:spPr/>
    </dgm:pt>
    <dgm:pt modelId="{8F56D444-7070-5D4A-8860-4F344AFD1959}" type="pres">
      <dgm:prSet presAssocID="{773A8861-8345-43E9-9EAB-6282E221373C}" presName="spaceBetweenRectangles" presStyleCnt="0"/>
      <dgm:spPr/>
    </dgm:pt>
    <dgm:pt modelId="{79508920-FE9B-6447-89E9-CFEB24289C30}" type="pres">
      <dgm:prSet presAssocID="{A8CBA0C5-D628-4A76-886F-D9052450B567}" presName="composite" presStyleCnt="0"/>
      <dgm:spPr/>
    </dgm:pt>
    <dgm:pt modelId="{B03E36D8-FA14-724E-A4D3-8DC33D8C0796}" type="pres">
      <dgm:prSet presAssocID="{A8CBA0C5-D628-4A76-886F-D9052450B567}" presName="ConnectorPoint" presStyleLbl="lnNode1" presStyleIdx="1" presStyleCnt="6"/>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gm:spPr>
    </dgm:pt>
    <dgm:pt modelId="{CA4CBB57-3032-0941-A26D-1DD456365AD1}" type="pres">
      <dgm:prSet presAssocID="{A8CBA0C5-D628-4A76-886F-D9052450B567}" presName="DropPinPlaceHolder" presStyleCnt="0"/>
      <dgm:spPr/>
    </dgm:pt>
    <dgm:pt modelId="{890B3E62-7E57-254C-B9EF-D104A7975732}" type="pres">
      <dgm:prSet presAssocID="{A8CBA0C5-D628-4A76-886F-D9052450B567}" presName="DropPin" presStyleLbl="alignNode1" presStyleIdx="1" presStyleCnt="6"/>
      <dgm:spPr/>
    </dgm:pt>
    <dgm:pt modelId="{C98D1F71-3D9B-D740-AEFA-67A37199C99D}" type="pres">
      <dgm:prSet presAssocID="{A8CBA0C5-D628-4A76-886F-D9052450B567}" presName="Ellipse" presStyleLbl="fgAcc1" presStyleIdx="2" presStyleCnt="7"/>
      <dgm:spPr>
        <a:solidFill>
          <a:schemeClr val="lt1">
            <a:alpha val="90000"/>
            <a:hueOff val="0"/>
            <a:satOff val="0"/>
            <a:lumOff val="0"/>
            <a:alphaOff val="0"/>
          </a:schemeClr>
        </a:solidFill>
        <a:ln w="25400" cap="flat" cmpd="sng" algn="ctr">
          <a:noFill/>
          <a:prstDash val="solid"/>
        </a:ln>
        <a:effectLst/>
      </dgm:spPr>
    </dgm:pt>
    <dgm:pt modelId="{C6BE2C58-51CA-CB47-BBFE-C0685758F589}" type="pres">
      <dgm:prSet presAssocID="{A8CBA0C5-D628-4A76-886F-D9052450B567}" presName="L2TextContainer" presStyleLbl="revTx" presStyleIdx="2" presStyleCnt="12">
        <dgm:presLayoutVars>
          <dgm:bulletEnabled val="1"/>
        </dgm:presLayoutVars>
      </dgm:prSet>
      <dgm:spPr/>
      <dgm:t>
        <a:bodyPr/>
        <a:lstStyle/>
        <a:p>
          <a:endParaRPr lang="en-GB"/>
        </a:p>
      </dgm:t>
    </dgm:pt>
    <dgm:pt modelId="{D2F7BCF7-F56F-4D4D-A487-1028B48E1830}" type="pres">
      <dgm:prSet presAssocID="{A8CBA0C5-D628-4A76-886F-D9052450B567}" presName="L1TextContainer" presStyleLbl="revTx" presStyleIdx="3" presStyleCnt="12">
        <dgm:presLayoutVars>
          <dgm:chMax val="1"/>
          <dgm:chPref val="1"/>
          <dgm:bulletEnabled val="1"/>
        </dgm:presLayoutVars>
      </dgm:prSet>
      <dgm:spPr/>
      <dgm:t>
        <a:bodyPr/>
        <a:lstStyle/>
        <a:p>
          <a:endParaRPr lang="en-GB"/>
        </a:p>
      </dgm:t>
    </dgm:pt>
    <dgm:pt modelId="{7A4DE265-2413-164F-8AC9-5BEFF607ED32}" type="pres">
      <dgm:prSet presAssocID="{A8CBA0C5-D628-4A76-886F-D9052450B567}" presName="ConnectLine" presStyleLbl="sibTrans1D1" presStyleIdx="1" presStyleCnt="6"/>
      <dgm:spPr>
        <a:noFill/>
        <a:ln w="12700" cap="flat" cmpd="sng" algn="ctr">
          <a:solidFill>
            <a:schemeClr val="accent1">
              <a:hueOff val="0"/>
              <a:satOff val="0"/>
              <a:lumOff val="0"/>
              <a:alphaOff val="0"/>
            </a:schemeClr>
          </a:solidFill>
          <a:prstDash val="dash"/>
        </a:ln>
        <a:effectLst/>
      </dgm:spPr>
    </dgm:pt>
    <dgm:pt modelId="{DAFFD701-48B4-AB4E-91B2-B951B973C3DE}" type="pres">
      <dgm:prSet presAssocID="{A8CBA0C5-D628-4A76-886F-D9052450B567}" presName="EmptyPlaceHolder" presStyleCnt="0"/>
      <dgm:spPr/>
    </dgm:pt>
    <dgm:pt modelId="{3BC57820-8C4D-9348-AE95-C3B2E8D30703}" type="pres">
      <dgm:prSet presAssocID="{BCA72D5F-7BDA-40B5-941C-5FBE5F1FFC59}" presName="spaceBetweenRectangles" presStyleCnt="0"/>
      <dgm:spPr/>
    </dgm:pt>
    <dgm:pt modelId="{F6F24B9B-1CDB-F945-8026-22F64978C9B3}" type="pres">
      <dgm:prSet presAssocID="{61DFCDD7-E1B6-4DA9-8650-F8003E8D1CF8}" presName="composite" presStyleCnt="0"/>
      <dgm:spPr/>
    </dgm:pt>
    <dgm:pt modelId="{5F7F5070-992E-624C-B39B-9BAD8E967E17}" type="pres">
      <dgm:prSet presAssocID="{61DFCDD7-E1B6-4DA9-8650-F8003E8D1CF8}" presName="ConnectorPoint" presStyleLbl="lnNode1" presStyleIdx="2" presStyleCnt="6"/>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gm:spPr>
    </dgm:pt>
    <dgm:pt modelId="{AD467310-96FB-F04F-AE20-0FA27BEB06A8}" type="pres">
      <dgm:prSet presAssocID="{61DFCDD7-E1B6-4DA9-8650-F8003E8D1CF8}" presName="DropPinPlaceHolder" presStyleCnt="0"/>
      <dgm:spPr/>
    </dgm:pt>
    <dgm:pt modelId="{5E696E4E-FAF3-F54F-A1FE-BB52BCEA6ACB}" type="pres">
      <dgm:prSet presAssocID="{61DFCDD7-E1B6-4DA9-8650-F8003E8D1CF8}" presName="DropPin" presStyleLbl="alignNode1" presStyleIdx="2" presStyleCnt="6"/>
      <dgm:spPr/>
    </dgm:pt>
    <dgm:pt modelId="{779B2456-4F99-744D-9D65-2847C02C5A78}" type="pres">
      <dgm:prSet presAssocID="{61DFCDD7-E1B6-4DA9-8650-F8003E8D1CF8}" presName="Ellipse" presStyleLbl="fgAcc1" presStyleIdx="3" presStyleCnt="7"/>
      <dgm:spPr>
        <a:solidFill>
          <a:schemeClr val="lt1">
            <a:alpha val="90000"/>
            <a:hueOff val="0"/>
            <a:satOff val="0"/>
            <a:lumOff val="0"/>
            <a:alphaOff val="0"/>
          </a:schemeClr>
        </a:solidFill>
        <a:ln w="25400" cap="flat" cmpd="sng" algn="ctr">
          <a:noFill/>
          <a:prstDash val="solid"/>
        </a:ln>
        <a:effectLst/>
      </dgm:spPr>
    </dgm:pt>
    <dgm:pt modelId="{370002AD-6A87-5C41-B75F-E54E1F848347}" type="pres">
      <dgm:prSet presAssocID="{61DFCDD7-E1B6-4DA9-8650-F8003E8D1CF8}" presName="L2TextContainer" presStyleLbl="revTx" presStyleIdx="4" presStyleCnt="12">
        <dgm:presLayoutVars>
          <dgm:bulletEnabled val="1"/>
        </dgm:presLayoutVars>
      </dgm:prSet>
      <dgm:spPr/>
      <dgm:t>
        <a:bodyPr/>
        <a:lstStyle/>
        <a:p>
          <a:endParaRPr lang="en-GB"/>
        </a:p>
      </dgm:t>
    </dgm:pt>
    <dgm:pt modelId="{7E6AFE1D-998F-1C4D-B00C-981943773321}" type="pres">
      <dgm:prSet presAssocID="{61DFCDD7-E1B6-4DA9-8650-F8003E8D1CF8}" presName="L1TextContainer" presStyleLbl="revTx" presStyleIdx="5" presStyleCnt="12">
        <dgm:presLayoutVars>
          <dgm:chMax val="1"/>
          <dgm:chPref val="1"/>
          <dgm:bulletEnabled val="1"/>
        </dgm:presLayoutVars>
      </dgm:prSet>
      <dgm:spPr/>
      <dgm:t>
        <a:bodyPr/>
        <a:lstStyle/>
        <a:p>
          <a:endParaRPr lang="en-GB"/>
        </a:p>
      </dgm:t>
    </dgm:pt>
    <dgm:pt modelId="{29D2EE87-F171-5346-9FFD-419A2259A902}" type="pres">
      <dgm:prSet presAssocID="{61DFCDD7-E1B6-4DA9-8650-F8003E8D1CF8}" presName="ConnectLine" presStyleLbl="sibTrans1D1" presStyleIdx="2" presStyleCnt="6"/>
      <dgm:spPr>
        <a:noFill/>
        <a:ln w="12700" cap="flat" cmpd="sng" algn="ctr">
          <a:solidFill>
            <a:schemeClr val="accent1">
              <a:hueOff val="0"/>
              <a:satOff val="0"/>
              <a:lumOff val="0"/>
              <a:alphaOff val="0"/>
            </a:schemeClr>
          </a:solidFill>
          <a:prstDash val="dash"/>
        </a:ln>
        <a:effectLst/>
      </dgm:spPr>
    </dgm:pt>
    <dgm:pt modelId="{8F106EB5-E5DA-2448-8618-8701C9C3D189}" type="pres">
      <dgm:prSet presAssocID="{61DFCDD7-E1B6-4DA9-8650-F8003E8D1CF8}" presName="EmptyPlaceHolder" presStyleCnt="0"/>
      <dgm:spPr/>
    </dgm:pt>
    <dgm:pt modelId="{DBD53789-12CE-3C4D-B4DF-A8C155495A38}" type="pres">
      <dgm:prSet presAssocID="{67A26F3F-D86F-4A17-B150-3328C4D7318B}" presName="spaceBetweenRectangles" presStyleCnt="0"/>
      <dgm:spPr/>
    </dgm:pt>
    <dgm:pt modelId="{6C15EA82-8792-714C-8D85-E559A80FD319}" type="pres">
      <dgm:prSet presAssocID="{6511F5B3-2FBF-47A7-894A-12DB895E6B99}" presName="composite" presStyleCnt="0"/>
      <dgm:spPr/>
    </dgm:pt>
    <dgm:pt modelId="{1A09A003-FC4A-D044-8CB8-12B53DF14CF9}" type="pres">
      <dgm:prSet presAssocID="{6511F5B3-2FBF-47A7-894A-12DB895E6B99}" presName="ConnectorPoint" presStyleLbl="lnNode1" presStyleIdx="3" presStyleCnt="6"/>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gm:spPr>
    </dgm:pt>
    <dgm:pt modelId="{96CFCBBB-5213-574E-8FC2-1615794C3804}" type="pres">
      <dgm:prSet presAssocID="{6511F5B3-2FBF-47A7-894A-12DB895E6B99}" presName="DropPinPlaceHolder" presStyleCnt="0"/>
      <dgm:spPr/>
    </dgm:pt>
    <dgm:pt modelId="{49842E5B-33D7-BF44-949D-090DECCEEB13}" type="pres">
      <dgm:prSet presAssocID="{6511F5B3-2FBF-47A7-894A-12DB895E6B99}" presName="DropPin" presStyleLbl="alignNode1" presStyleIdx="3" presStyleCnt="6"/>
      <dgm:spPr/>
    </dgm:pt>
    <dgm:pt modelId="{E4CEF31A-B31A-8C40-AA49-5D94C77F649F}" type="pres">
      <dgm:prSet presAssocID="{6511F5B3-2FBF-47A7-894A-12DB895E6B99}" presName="Ellipse" presStyleLbl="fgAcc1" presStyleIdx="4" presStyleCnt="7"/>
      <dgm:spPr>
        <a:solidFill>
          <a:schemeClr val="lt1">
            <a:alpha val="90000"/>
            <a:hueOff val="0"/>
            <a:satOff val="0"/>
            <a:lumOff val="0"/>
            <a:alphaOff val="0"/>
          </a:schemeClr>
        </a:solidFill>
        <a:ln w="25400" cap="flat" cmpd="sng" algn="ctr">
          <a:noFill/>
          <a:prstDash val="solid"/>
        </a:ln>
        <a:effectLst/>
      </dgm:spPr>
    </dgm:pt>
    <dgm:pt modelId="{C5DB9280-B919-1C4C-BF94-C1F9292ACEAD}" type="pres">
      <dgm:prSet presAssocID="{6511F5B3-2FBF-47A7-894A-12DB895E6B99}" presName="L2TextContainer" presStyleLbl="revTx" presStyleIdx="6" presStyleCnt="12">
        <dgm:presLayoutVars>
          <dgm:bulletEnabled val="1"/>
        </dgm:presLayoutVars>
      </dgm:prSet>
      <dgm:spPr/>
      <dgm:t>
        <a:bodyPr/>
        <a:lstStyle/>
        <a:p>
          <a:endParaRPr lang="en-GB"/>
        </a:p>
      </dgm:t>
    </dgm:pt>
    <dgm:pt modelId="{F18AF8D3-D885-EF43-BEDB-FA0FEAC4340D}" type="pres">
      <dgm:prSet presAssocID="{6511F5B3-2FBF-47A7-894A-12DB895E6B99}" presName="L1TextContainer" presStyleLbl="revTx" presStyleIdx="7" presStyleCnt="12">
        <dgm:presLayoutVars>
          <dgm:chMax val="1"/>
          <dgm:chPref val="1"/>
          <dgm:bulletEnabled val="1"/>
        </dgm:presLayoutVars>
      </dgm:prSet>
      <dgm:spPr/>
      <dgm:t>
        <a:bodyPr/>
        <a:lstStyle/>
        <a:p>
          <a:endParaRPr lang="en-GB"/>
        </a:p>
      </dgm:t>
    </dgm:pt>
    <dgm:pt modelId="{788E8B6A-1C2A-6249-9F5D-69C341D86C85}" type="pres">
      <dgm:prSet presAssocID="{6511F5B3-2FBF-47A7-894A-12DB895E6B99}" presName="ConnectLine" presStyleLbl="sibTrans1D1" presStyleIdx="3" presStyleCnt="6"/>
      <dgm:spPr>
        <a:noFill/>
        <a:ln w="12700" cap="flat" cmpd="sng" algn="ctr">
          <a:solidFill>
            <a:schemeClr val="accent1">
              <a:hueOff val="0"/>
              <a:satOff val="0"/>
              <a:lumOff val="0"/>
              <a:alphaOff val="0"/>
            </a:schemeClr>
          </a:solidFill>
          <a:prstDash val="dash"/>
        </a:ln>
        <a:effectLst/>
      </dgm:spPr>
    </dgm:pt>
    <dgm:pt modelId="{0934BBEC-13D2-D54B-86A6-D73046F781B8}" type="pres">
      <dgm:prSet presAssocID="{6511F5B3-2FBF-47A7-894A-12DB895E6B99}" presName="EmptyPlaceHolder" presStyleCnt="0"/>
      <dgm:spPr/>
    </dgm:pt>
    <dgm:pt modelId="{9CDE7DD0-86BA-994F-98C1-03BF33704FFB}" type="pres">
      <dgm:prSet presAssocID="{2BC9FD41-FE32-4BFC-949F-44408B176CAD}" presName="spaceBetweenRectangles" presStyleCnt="0"/>
      <dgm:spPr/>
    </dgm:pt>
    <dgm:pt modelId="{F784B6D4-D7C0-6B4A-B490-73F0256F7444}" type="pres">
      <dgm:prSet presAssocID="{D6EFA71E-85D7-44F7-942F-389F64D4F89C}" presName="composite" presStyleCnt="0"/>
      <dgm:spPr/>
    </dgm:pt>
    <dgm:pt modelId="{2BDE7CF0-5521-DC44-BA7E-C93124B58F17}" type="pres">
      <dgm:prSet presAssocID="{D6EFA71E-85D7-44F7-942F-389F64D4F89C}" presName="ConnectorPoint" presStyleLbl="lnNode1" presStyleIdx="4" presStyleCnt="6"/>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gm:spPr>
    </dgm:pt>
    <dgm:pt modelId="{F73FFF53-8ED8-E349-9C99-6BAE26015A4A}" type="pres">
      <dgm:prSet presAssocID="{D6EFA71E-85D7-44F7-942F-389F64D4F89C}" presName="DropPinPlaceHolder" presStyleCnt="0"/>
      <dgm:spPr/>
    </dgm:pt>
    <dgm:pt modelId="{9CB13FCF-1F4D-C044-A2AD-450CD144056F}" type="pres">
      <dgm:prSet presAssocID="{D6EFA71E-85D7-44F7-942F-389F64D4F89C}" presName="DropPin" presStyleLbl="alignNode1" presStyleIdx="4" presStyleCnt="6"/>
      <dgm:spPr/>
    </dgm:pt>
    <dgm:pt modelId="{8BBCDFF0-36F1-2C41-B714-EA715D067C21}" type="pres">
      <dgm:prSet presAssocID="{D6EFA71E-85D7-44F7-942F-389F64D4F89C}" presName="Ellipse" presStyleLbl="fgAcc1" presStyleIdx="5" presStyleCnt="7"/>
      <dgm:spPr>
        <a:solidFill>
          <a:schemeClr val="lt1">
            <a:alpha val="90000"/>
            <a:hueOff val="0"/>
            <a:satOff val="0"/>
            <a:lumOff val="0"/>
            <a:alphaOff val="0"/>
          </a:schemeClr>
        </a:solidFill>
        <a:ln w="25400" cap="flat" cmpd="sng" algn="ctr">
          <a:noFill/>
          <a:prstDash val="solid"/>
        </a:ln>
        <a:effectLst/>
      </dgm:spPr>
    </dgm:pt>
    <dgm:pt modelId="{9FDDBF56-B60D-4F46-BB98-8F866D83E3D1}" type="pres">
      <dgm:prSet presAssocID="{D6EFA71E-85D7-44F7-942F-389F64D4F89C}" presName="L2TextContainer" presStyleLbl="revTx" presStyleIdx="8" presStyleCnt="12">
        <dgm:presLayoutVars>
          <dgm:bulletEnabled val="1"/>
        </dgm:presLayoutVars>
      </dgm:prSet>
      <dgm:spPr/>
      <dgm:t>
        <a:bodyPr/>
        <a:lstStyle/>
        <a:p>
          <a:endParaRPr lang="en-GB"/>
        </a:p>
      </dgm:t>
    </dgm:pt>
    <dgm:pt modelId="{9675A43B-B9AD-4C40-B0F0-BE712022D13A}" type="pres">
      <dgm:prSet presAssocID="{D6EFA71E-85D7-44F7-942F-389F64D4F89C}" presName="L1TextContainer" presStyleLbl="revTx" presStyleIdx="9" presStyleCnt="12">
        <dgm:presLayoutVars>
          <dgm:chMax val="1"/>
          <dgm:chPref val="1"/>
          <dgm:bulletEnabled val="1"/>
        </dgm:presLayoutVars>
      </dgm:prSet>
      <dgm:spPr/>
      <dgm:t>
        <a:bodyPr/>
        <a:lstStyle/>
        <a:p>
          <a:endParaRPr lang="en-GB"/>
        </a:p>
      </dgm:t>
    </dgm:pt>
    <dgm:pt modelId="{CE4B7679-C29C-EA48-93CF-9C6814348222}" type="pres">
      <dgm:prSet presAssocID="{D6EFA71E-85D7-44F7-942F-389F64D4F89C}" presName="ConnectLine" presStyleLbl="sibTrans1D1" presStyleIdx="4" presStyleCnt="6"/>
      <dgm:spPr>
        <a:noFill/>
        <a:ln w="12700" cap="flat" cmpd="sng" algn="ctr">
          <a:solidFill>
            <a:schemeClr val="accent1">
              <a:hueOff val="0"/>
              <a:satOff val="0"/>
              <a:lumOff val="0"/>
              <a:alphaOff val="0"/>
            </a:schemeClr>
          </a:solidFill>
          <a:prstDash val="dash"/>
        </a:ln>
        <a:effectLst/>
      </dgm:spPr>
    </dgm:pt>
    <dgm:pt modelId="{801BCE1E-3C80-9843-B572-F6028179E44A}" type="pres">
      <dgm:prSet presAssocID="{D6EFA71E-85D7-44F7-942F-389F64D4F89C}" presName="EmptyPlaceHolder" presStyleCnt="0"/>
      <dgm:spPr/>
    </dgm:pt>
    <dgm:pt modelId="{0B381CC4-DCAA-BB47-AB67-FE0AEF3C9257}" type="pres">
      <dgm:prSet presAssocID="{96552401-66F1-45B2-8A48-6BCD0C2CD45E}" presName="spaceBetweenRectangles" presStyleCnt="0"/>
      <dgm:spPr/>
    </dgm:pt>
    <dgm:pt modelId="{0B23A21A-1CDA-DF4A-A419-BA3B93B03D71}" type="pres">
      <dgm:prSet presAssocID="{BFBBCDAB-C3F8-4525-A31B-D79025D69F42}" presName="composite" presStyleCnt="0"/>
      <dgm:spPr/>
    </dgm:pt>
    <dgm:pt modelId="{DEDCFB1A-FFE4-F24C-B93B-9F6ABCF670F3}" type="pres">
      <dgm:prSet presAssocID="{BFBBCDAB-C3F8-4525-A31B-D79025D69F42}" presName="ConnectorPoint" presStyleLbl="lnNode1" presStyleIdx="5" presStyleCnt="6"/>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gm:spPr>
    </dgm:pt>
    <dgm:pt modelId="{52C0BB51-CCE2-0743-A200-320164609BD1}" type="pres">
      <dgm:prSet presAssocID="{BFBBCDAB-C3F8-4525-A31B-D79025D69F42}" presName="DropPinPlaceHolder" presStyleCnt="0"/>
      <dgm:spPr/>
    </dgm:pt>
    <dgm:pt modelId="{8A9A5E6E-B8D1-C249-A85A-1A0CF96A361D}" type="pres">
      <dgm:prSet presAssocID="{BFBBCDAB-C3F8-4525-A31B-D79025D69F42}" presName="DropPin" presStyleLbl="alignNode1" presStyleIdx="5" presStyleCnt="6"/>
      <dgm:spPr/>
    </dgm:pt>
    <dgm:pt modelId="{144080BC-37B6-5D4B-8FE6-A2D469E1F5A9}" type="pres">
      <dgm:prSet presAssocID="{BFBBCDAB-C3F8-4525-A31B-D79025D69F42}" presName="Ellipse" presStyleLbl="fgAcc1" presStyleIdx="6" presStyleCnt="7"/>
      <dgm:spPr>
        <a:solidFill>
          <a:schemeClr val="lt1">
            <a:alpha val="90000"/>
            <a:hueOff val="0"/>
            <a:satOff val="0"/>
            <a:lumOff val="0"/>
            <a:alphaOff val="0"/>
          </a:schemeClr>
        </a:solidFill>
        <a:ln w="25400" cap="flat" cmpd="sng" algn="ctr">
          <a:noFill/>
          <a:prstDash val="solid"/>
        </a:ln>
        <a:effectLst/>
      </dgm:spPr>
    </dgm:pt>
    <dgm:pt modelId="{10F221EB-A8F8-9D48-9744-A45447A19F84}" type="pres">
      <dgm:prSet presAssocID="{BFBBCDAB-C3F8-4525-A31B-D79025D69F42}" presName="L2TextContainer" presStyleLbl="revTx" presStyleIdx="10" presStyleCnt="12">
        <dgm:presLayoutVars>
          <dgm:bulletEnabled val="1"/>
        </dgm:presLayoutVars>
      </dgm:prSet>
      <dgm:spPr/>
      <dgm:t>
        <a:bodyPr/>
        <a:lstStyle/>
        <a:p>
          <a:endParaRPr lang="en-GB"/>
        </a:p>
      </dgm:t>
    </dgm:pt>
    <dgm:pt modelId="{37FD5733-83D8-9C4A-AEB9-390FCCBD642F}" type="pres">
      <dgm:prSet presAssocID="{BFBBCDAB-C3F8-4525-A31B-D79025D69F42}" presName="L1TextContainer" presStyleLbl="revTx" presStyleIdx="11" presStyleCnt="12">
        <dgm:presLayoutVars>
          <dgm:chMax val="1"/>
          <dgm:chPref val="1"/>
          <dgm:bulletEnabled val="1"/>
        </dgm:presLayoutVars>
      </dgm:prSet>
      <dgm:spPr/>
      <dgm:t>
        <a:bodyPr/>
        <a:lstStyle/>
        <a:p>
          <a:endParaRPr lang="en-GB"/>
        </a:p>
      </dgm:t>
    </dgm:pt>
    <dgm:pt modelId="{6ADE284B-B4EC-E948-9BEE-1FDEB1BF8E83}" type="pres">
      <dgm:prSet presAssocID="{BFBBCDAB-C3F8-4525-A31B-D79025D69F42}" presName="ConnectLine" presStyleLbl="sibTrans1D1" presStyleIdx="5" presStyleCnt="6"/>
      <dgm:spPr>
        <a:noFill/>
        <a:ln w="12700" cap="flat" cmpd="sng" algn="ctr">
          <a:solidFill>
            <a:schemeClr val="accent1">
              <a:hueOff val="0"/>
              <a:satOff val="0"/>
              <a:lumOff val="0"/>
              <a:alphaOff val="0"/>
            </a:schemeClr>
          </a:solidFill>
          <a:prstDash val="dash"/>
        </a:ln>
        <a:effectLst/>
      </dgm:spPr>
    </dgm:pt>
    <dgm:pt modelId="{A701170D-4AF6-6446-93EC-801A873CAF09}" type="pres">
      <dgm:prSet presAssocID="{BFBBCDAB-C3F8-4525-A31B-D79025D69F42}" presName="EmptyPlaceHolder" presStyleCnt="0"/>
      <dgm:spPr/>
    </dgm:pt>
  </dgm:ptLst>
  <dgm:cxnLst>
    <dgm:cxn modelId="{33711BA4-93EF-6048-AE2F-63307CFE8311}" type="presOf" srcId="{A8CBA0C5-D628-4A76-886F-D9052450B567}" destId="{D2F7BCF7-F56F-4D4D-A487-1028B48E1830}" srcOrd="0" destOrd="0" presId="urn:microsoft.com/office/officeart/2017/3/layout/DropPinTimeline"/>
    <dgm:cxn modelId="{FFD56EA5-2B50-403E-89EA-FA015230D6D0}" srcId="{BFBBCDAB-C3F8-4525-A31B-D79025D69F42}" destId="{1A4C6EC4-7C44-4690-8650-F998434DC1AD}" srcOrd="0" destOrd="0" parTransId="{4575B3A0-EFB4-48CA-A460-92FEE6F26789}" sibTransId="{A06424CC-C0AA-4046-8CDE-EFEA045B2D68}"/>
    <dgm:cxn modelId="{B29DE7D2-0623-4B15-882E-B51ED88C1874}" srcId="{61DFCDD7-E1B6-4DA9-8650-F8003E8D1CF8}" destId="{55F0E931-D8E5-4B5F-8216-5EE2EE3A93D9}" srcOrd="0" destOrd="0" parTransId="{1654F3B5-6A70-4467-A47B-9C2BD09B2798}" sibTransId="{4E30BF54-3B36-408F-AD5D-6C450AA5CD43}"/>
    <dgm:cxn modelId="{DF1AB8A9-2227-F942-8167-CAF5F17EF2C5}" type="presOf" srcId="{61DFCDD7-E1B6-4DA9-8650-F8003E8D1CF8}" destId="{7E6AFE1D-998F-1C4D-B00C-981943773321}" srcOrd="0" destOrd="0" presId="urn:microsoft.com/office/officeart/2017/3/layout/DropPinTimeline"/>
    <dgm:cxn modelId="{CEE27D3E-7E16-4992-8C77-68D4F871DB2A}" srcId="{0877B7C2-E96F-452C-8442-50B366596769}" destId="{61DFCDD7-E1B6-4DA9-8650-F8003E8D1CF8}" srcOrd="2" destOrd="0" parTransId="{0782B4FE-DE68-4AA7-AEC5-FD8A5F3A9A06}" sibTransId="{67A26F3F-D86F-4A17-B150-3328C4D7318B}"/>
    <dgm:cxn modelId="{002A7E25-A3C8-E949-98E8-E7EB6BC1CEF3}" type="presOf" srcId="{97E99A62-4F4D-4C1D-8B3B-51513A25FB2D}" destId="{C5DB9280-B919-1C4C-BF94-C1F9292ACEAD}" srcOrd="0" destOrd="0" presId="urn:microsoft.com/office/officeart/2017/3/layout/DropPinTimeline"/>
    <dgm:cxn modelId="{B5E58E52-03CF-C44F-809C-1A0E4BFC6CB1}" type="presOf" srcId="{0877B7C2-E96F-452C-8442-50B366596769}" destId="{B7BE5618-92CE-F442-BBF7-884B70277A16}" srcOrd="0" destOrd="0" presId="urn:microsoft.com/office/officeart/2017/3/layout/DropPinTimeline"/>
    <dgm:cxn modelId="{FD4DA784-4DFE-034B-BAAB-3708E8766AA0}" type="presOf" srcId="{DC773025-6458-4005-BDC3-A50A8E8B5998}" destId="{C6BE2C58-51CA-CB47-BBFE-C0685758F589}" srcOrd="0" destOrd="0" presId="urn:microsoft.com/office/officeart/2017/3/layout/DropPinTimeline"/>
    <dgm:cxn modelId="{F8F04F52-20F5-4409-9983-5530C86AC849}" srcId="{0877B7C2-E96F-452C-8442-50B366596769}" destId="{BFBBCDAB-C3F8-4525-A31B-D79025D69F42}" srcOrd="5" destOrd="0" parTransId="{EE650429-D3E3-4848-99B1-2C0770D98A43}" sibTransId="{A59508B0-FB56-4833-A4A9-081849710FCD}"/>
    <dgm:cxn modelId="{24964FB8-250C-4FFF-A7BE-C9CC0F3FD87B}" srcId="{0877B7C2-E96F-452C-8442-50B366596769}" destId="{A8CBA0C5-D628-4A76-886F-D9052450B567}" srcOrd="1" destOrd="0" parTransId="{01527E19-024D-4BCF-A6CF-C48CC0BA042A}" sibTransId="{BCA72D5F-7BDA-40B5-941C-5FBE5F1FFC59}"/>
    <dgm:cxn modelId="{D775BA13-4F94-9948-B3F9-64230C412551}" type="presOf" srcId="{D6EFA71E-85D7-44F7-942F-389F64D4F89C}" destId="{9675A43B-B9AD-4C40-B0F0-BE712022D13A}" srcOrd="0" destOrd="0" presId="urn:microsoft.com/office/officeart/2017/3/layout/DropPinTimeline"/>
    <dgm:cxn modelId="{018DD3B8-A15C-1F4B-A2D3-F9326ECCED60}" type="presOf" srcId="{1A4C6EC4-7C44-4690-8650-F998434DC1AD}" destId="{10F221EB-A8F8-9D48-9744-A45447A19F84}" srcOrd="0" destOrd="0" presId="urn:microsoft.com/office/officeart/2017/3/layout/DropPinTimeline"/>
    <dgm:cxn modelId="{F3479D9F-E757-4248-84F7-4D4410AC9CE5}" srcId="{A8CBA0C5-D628-4A76-886F-D9052450B567}" destId="{DC773025-6458-4005-BDC3-A50A8E8B5998}" srcOrd="0" destOrd="0" parTransId="{D05F81C7-FE4E-40F8-9B89-5BEA3A5A5B80}" sibTransId="{D28E9A91-BC14-45C5-A532-AE3E841CEA7C}"/>
    <dgm:cxn modelId="{B3E0014C-1F97-504A-BE49-3915204D8A46}" type="presOf" srcId="{6511F5B3-2FBF-47A7-894A-12DB895E6B99}" destId="{F18AF8D3-D885-EF43-BEDB-FA0FEAC4340D}" srcOrd="0" destOrd="0" presId="urn:microsoft.com/office/officeart/2017/3/layout/DropPinTimeline"/>
    <dgm:cxn modelId="{00C36E43-DACF-448B-8B44-A88C46FBC08C}" srcId="{6511F5B3-2FBF-47A7-894A-12DB895E6B99}" destId="{97E99A62-4F4D-4C1D-8B3B-51513A25FB2D}" srcOrd="0" destOrd="0" parTransId="{101023A5-6E79-422C-8B57-3D3B5982D600}" sibTransId="{1B3DDF5B-06DF-4BBB-893F-7C64AC6C6B14}"/>
    <dgm:cxn modelId="{533C675D-5F8D-0343-8C14-EF47F9B7C05E}" type="presOf" srcId="{55F0E931-D8E5-4B5F-8216-5EE2EE3A93D9}" destId="{370002AD-6A87-5C41-B75F-E54E1F848347}" srcOrd="0" destOrd="0" presId="urn:microsoft.com/office/officeart/2017/3/layout/DropPinTimeline"/>
    <dgm:cxn modelId="{4D963A1D-FACA-CD46-8963-BC9D0F3722B8}" type="presOf" srcId="{BFBBCDAB-C3F8-4525-A31B-D79025D69F42}" destId="{37FD5733-83D8-9C4A-AEB9-390FCCBD642F}" srcOrd="0" destOrd="0" presId="urn:microsoft.com/office/officeart/2017/3/layout/DropPinTimeline"/>
    <dgm:cxn modelId="{0BBDED82-FD45-3640-9BB7-144D406423EC}" type="presOf" srcId="{1FD9D9E8-F92D-41B5-8C53-AB8BF205C5E2}" destId="{9FDDBF56-B60D-4F46-BB98-8F866D83E3D1}" srcOrd="0" destOrd="0" presId="urn:microsoft.com/office/officeart/2017/3/layout/DropPinTimeline"/>
    <dgm:cxn modelId="{129334FE-7A24-4CD2-8E2F-AFDF088749BC}" srcId="{0877B7C2-E96F-452C-8442-50B366596769}" destId="{D6EFA71E-85D7-44F7-942F-389F64D4F89C}" srcOrd="4" destOrd="0" parTransId="{A81CAF4A-6A96-49C8-8B4C-85BFF489A380}" sibTransId="{96552401-66F1-45B2-8A48-6BCD0C2CD45E}"/>
    <dgm:cxn modelId="{5B87EE7F-1C25-2C4E-AB7D-EB46D49637B7}" type="presOf" srcId="{65632BB8-D1E5-4E11-9E15-5DF24C320922}" destId="{C7A0C5C1-0639-A048-B390-C21315B9C319}" srcOrd="0" destOrd="0" presId="urn:microsoft.com/office/officeart/2017/3/layout/DropPinTimeline"/>
    <dgm:cxn modelId="{BF0E2C79-F298-4030-99EA-3FD641F17EAB}" srcId="{65632BB8-D1E5-4E11-9E15-5DF24C320922}" destId="{6B29ECC1-1812-467B-BA5D-9D73E73994F7}" srcOrd="0" destOrd="0" parTransId="{E229E415-DCC1-46E5-ABAA-97382A4E0181}" sibTransId="{3B9D119A-77B0-411C-B388-FC07A3EC2030}"/>
    <dgm:cxn modelId="{9AF57389-E349-4E2A-9294-E26AE25578A4}" srcId="{0877B7C2-E96F-452C-8442-50B366596769}" destId="{65632BB8-D1E5-4E11-9E15-5DF24C320922}" srcOrd="0" destOrd="0" parTransId="{73A94319-0723-49D2-A799-236B3A181E8A}" sibTransId="{773A8861-8345-43E9-9EAB-6282E221373C}"/>
    <dgm:cxn modelId="{33895994-FB6C-40AD-863D-4AAA47A0D40A}" srcId="{0877B7C2-E96F-452C-8442-50B366596769}" destId="{6511F5B3-2FBF-47A7-894A-12DB895E6B99}" srcOrd="3" destOrd="0" parTransId="{DF3A8E28-3EAB-4C88-9F37-79C6E7933B6E}" sibTransId="{2BC9FD41-FE32-4BFC-949F-44408B176CAD}"/>
    <dgm:cxn modelId="{4840F781-F66E-DF41-A127-C93EE2B30A49}" type="presOf" srcId="{6B29ECC1-1812-467B-BA5D-9D73E73994F7}" destId="{22D9EADA-DB2A-7E4E-BB3D-344E05578E51}" srcOrd="0" destOrd="0" presId="urn:microsoft.com/office/officeart/2017/3/layout/DropPinTimeline"/>
    <dgm:cxn modelId="{40A27FDE-947C-4DE5-BF9C-E7BDB7488582}" srcId="{D6EFA71E-85D7-44F7-942F-389F64D4F89C}" destId="{1FD9D9E8-F92D-41B5-8C53-AB8BF205C5E2}" srcOrd="0" destOrd="0" parTransId="{242D2672-11F8-453D-A160-29E5A2E91102}" sibTransId="{FEC1218C-440E-42C3-8F92-25342F0AD178}"/>
    <dgm:cxn modelId="{51A818B1-6653-1D40-92A0-32AFE355EEB8}" type="presParOf" srcId="{B7BE5618-92CE-F442-BBF7-884B70277A16}" destId="{D632B183-B112-D247-8703-4BBC458466A7}" srcOrd="0" destOrd="0" presId="urn:microsoft.com/office/officeart/2017/3/layout/DropPinTimeline"/>
    <dgm:cxn modelId="{B23792BE-0AC3-5947-8B53-FFCC751C20EB}" type="presParOf" srcId="{B7BE5618-92CE-F442-BBF7-884B70277A16}" destId="{C95E2952-E466-8F4E-95BC-4539C5009454}" srcOrd="1" destOrd="0" presId="urn:microsoft.com/office/officeart/2017/3/layout/DropPinTimeline"/>
    <dgm:cxn modelId="{4E5C571B-773E-2F4A-945A-31A81C5EC324}" type="presParOf" srcId="{C95E2952-E466-8F4E-95BC-4539C5009454}" destId="{C6F75386-2CA5-CF40-8AE0-87BFA9EE8EBC}" srcOrd="0" destOrd="0" presId="urn:microsoft.com/office/officeart/2017/3/layout/DropPinTimeline"/>
    <dgm:cxn modelId="{7B6B44E6-B688-FC4F-8164-AC3AF7B5974E}" type="presParOf" srcId="{C6F75386-2CA5-CF40-8AE0-87BFA9EE8EBC}" destId="{B789EBA8-A84F-FB47-96FD-C82F7C1A0E0A}" srcOrd="0" destOrd="0" presId="urn:microsoft.com/office/officeart/2017/3/layout/DropPinTimeline"/>
    <dgm:cxn modelId="{F5B63F94-E95E-2643-AA2A-461412BC5180}" type="presParOf" srcId="{C6F75386-2CA5-CF40-8AE0-87BFA9EE8EBC}" destId="{21C2A614-AFE5-DA4E-BE49-7F017913875F}" srcOrd="1" destOrd="0" presId="urn:microsoft.com/office/officeart/2017/3/layout/DropPinTimeline"/>
    <dgm:cxn modelId="{E6629A68-84DE-5344-BB81-BA84D9D85145}" type="presParOf" srcId="{21C2A614-AFE5-DA4E-BE49-7F017913875F}" destId="{3B285543-3270-3648-B6C2-4B2170B1F186}" srcOrd="0" destOrd="0" presId="urn:microsoft.com/office/officeart/2017/3/layout/DropPinTimeline"/>
    <dgm:cxn modelId="{D5E1FA3B-6A12-E742-A1AE-72A562D74BF8}" type="presParOf" srcId="{21C2A614-AFE5-DA4E-BE49-7F017913875F}" destId="{16C7AAB2-4601-6943-8022-13EE14BF4852}" srcOrd="1" destOrd="0" presId="urn:microsoft.com/office/officeart/2017/3/layout/DropPinTimeline"/>
    <dgm:cxn modelId="{0F4603AD-5519-314F-82C8-021D3863B29D}" type="presParOf" srcId="{C6F75386-2CA5-CF40-8AE0-87BFA9EE8EBC}" destId="{22D9EADA-DB2A-7E4E-BB3D-344E05578E51}" srcOrd="2" destOrd="0" presId="urn:microsoft.com/office/officeart/2017/3/layout/DropPinTimeline"/>
    <dgm:cxn modelId="{894BE46F-B50C-294F-9B97-56A206A6B987}" type="presParOf" srcId="{C6F75386-2CA5-CF40-8AE0-87BFA9EE8EBC}" destId="{C7A0C5C1-0639-A048-B390-C21315B9C319}" srcOrd="3" destOrd="0" presId="urn:microsoft.com/office/officeart/2017/3/layout/DropPinTimeline"/>
    <dgm:cxn modelId="{2F870DB6-49CD-7340-82FE-26ADE0CD5604}" type="presParOf" srcId="{C6F75386-2CA5-CF40-8AE0-87BFA9EE8EBC}" destId="{711A16DF-2626-0947-B1B5-572B0457139C}" srcOrd="4" destOrd="0" presId="urn:microsoft.com/office/officeart/2017/3/layout/DropPinTimeline"/>
    <dgm:cxn modelId="{3B80EA71-335B-0642-85AE-CFC384C76429}" type="presParOf" srcId="{C6F75386-2CA5-CF40-8AE0-87BFA9EE8EBC}" destId="{69885A27-4E40-6E47-B0C5-4BD2B917FAEE}" srcOrd="5" destOrd="0" presId="urn:microsoft.com/office/officeart/2017/3/layout/DropPinTimeline"/>
    <dgm:cxn modelId="{192E5C6A-6CDE-D541-B38D-54F4BC428197}" type="presParOf" srcId="{C95E2952-E466-8F4E-95BC-4539C5009454}" destId="{8F56D444-7070-5D4A-8860-4F344AFD1959}" srcOrd="1" destOrd="0" presId="urn:microsoft.com/office/officeart/2017/3/layout/DropPinTimeline"/>
    <dgm:cxn modelId="{C1B896B3-23DD-1344-8BA7-65A2E89963D8}" type="presParOf" srcId="{C95E2952-E466-8F4E-95BC-4539C5009454}" destId="{79508920-FE9B-6447-89E9-CFEB24289C30}" srcOrd="2" destOrd="0" presId="urn:microsoft.com/office/officeart/2017/3/layout/DropPinTimeline"/>
    <dgm:cxn modelId="{1324C02D-8A5D-654B-B610-38FAD595DD20}" type="presParOf" srcId="{79508920-FE9B-6447-89E9-CFEB24289C30}" destId="{B03E36D8-FA14-724E-A4D3-8DC33D8C0796}" srcOrd="0" destOrd="0" presId="urn:microsoft.com/office/officeart/2017/3/layout/DropPinTimeline"/>
    <dgm:cxn modelId="{F000D947-E62E-E544-A1ED-22EF8065BA7B}" type="presParOf" srcId="{79508920-FE9B-6447-89E9-CFEB24289C30}" destId="{CA4CBB57-3032-0941-A26D-1DD456365AD1}" srcOrd="1" destOrd="0" presId="urn:microsoft.com/office/officeart/2017/3/layout/DropPinTimeline"/>
    <dgm:cxn modelId="{F0A47C5C-66A0-4E4B-B62D-BE3512C80406}" type="presParOf" srcId="{CA4CBB57-3032-0941-A26D-1DD456365AD1}" destId="{890B3E62-7E57-254C-B9EF-D104A7975732}" srcOrd="0" destOrd="0" presId="urn:microsoft.com/office/officeart/2017/3/layout/DropPinTimeline"/>
    <dgm:cxn modelId="{8A7A7B4D-9D62-8442-BF7E-0DAB71971BA5}" type="presParOf" srcId="{CA4CBB57-3032-0941-A26D-1DD456365AD1}" destId="{C98D1F71-3D9B-D740-AEFA-67A37199C99D}" srcOrd="1" destOrd="0" presId="urn:microsoft.com/office/officeart/2017/3/layout/DropPinTimeline"/>
    <dgm:cxn modelId="{261A61E4-7F09-3340-BA7F-609D2139C536}" type="presParOf" srcId="{79508920-FE9B-6447-89E9-CFEB24289C30}" destId="{C6BE2C58-51CA-CB47-BBFE-C0685758F589}" srcOrd="2" destOrd="0" presId="urn:microsoft.com/office/officeart/2017/3/layout/DropPinTimeline"/>
    <dgm:cxn modelId="{06EAB079-2BEA-5C44-81DD-C338E4D9629D}" type="presParOf" srcId="{79508920-FE9B-6447-89E9-CFEB24289C30}" destId="{D2F7BCF7-F56F-4D4D-A487-1028B48E1830}" srcOrd="3" destOrd="0" presId="urn:microsoft.com/office/officeart/2017/3/layout/DropPinTimeline"/>
    <dgm:cxn modelId="{5EE444AD-83BC-F441-858F-8E99B9EC647C}" type="presParOf" srcId="{79508920-FE9B-6447-89E9-CFEB24289C30}" destId="{7A4DE265-2413-164F-8AC9-5BEFF607ED32}" srcOrd="4" destOrd="0" presId="urn:microsoft.com/office/officeart/2017/3/layout/DropPinTimeline"/>
    <dgm:cxn modelId="{AE2E252B-ED11-0E43-8B59-BA4BC0553EA1}" type="presParOf" srcId="{79508920-FE9B-6447-89E9-CFEB24289C30}" destId="{DAFFD701-48B4-AB4E-91B2-B951B973C3DE}" srcOrd="5" destOrd="0" presId="urn:microsoft.com/office/officeart/2017/3/layout/DropPinTimeline"/>
    <dgm:cxn modelId="{06057750-7B6C-4641-8D97-FE959F8C546F}" type="presParOf" srcId="{C95E2952-E466-8F4E-95BC-4539C5009454}" destId="{3BC57820-8C4D-9348-AE95-C3B2E8D30703}" srcOrd="3" destOrd="0" presId="urn:microsoft.com/office/officeart/2017/3/layout/DropPinTimeline"/>
    <dgm:cxn modelId="{73CA0E83-F91A-6E41-8BD8-437E2744759D}" type="presParOf" srcId="{C95E2952-E466-8F4E-95BC-4539C5009454}" destId="{F6F24B9B-1CDB-F945-8026-22F64978C9B3}" srcOrd="4" destOrd="0" presId="urn:microsoft.com/office/officeart/2017/3/layout/DropPinTimeline"/>
    <dgm:cxn modelId="{B0B51CC2-CC37-974E-9D4B-0EDE9C8A7790}" type="presParOf" srcId="{F6F24B9B-1CDB-F945-8026-22F64978C9B3}" destId="{5F7F5070-992E-624C-B39B-9BAD8E967E17}" srcOrd="0" destOrd="0" presId="urn:microsoft.com/office/officeart/2017/3/layout/DropPinTimeline"/>
    <dgm:cxn modelId="{6ECAAE2A-6D7D-E645-A1EA-44B6408A514B}" type="presParOf" srcId="{F6F24B9B-1CDB-F945-8026-22F64978C9B3}" destId="{AD467310-96FB-F04F-AE20-0FA27BEB06A8}" srcOrd="1" destOrd="0" presId="urn:microsoft.com/office/officeart/2017/3/layout/DropPinTimeline"/>
    <dgm:cxn modelId="{4404D9B3-965E-4C49-879A-C4ACCAA9E3A2}" type="presParOf" srcId="{AD467310-96FB-F04F-AE20-0FA27BEB06A8}" destId="{5E696E4E-FAF3-F54F-A1FE-BB52BCEA6ACB}" srcOrd="0" destOrd="0" presId="urn:microsoft.com/office/officeart/2017/3/layout/DropPinTimeline"/>
    <dgm:cxn modelId="{2788C780-0C6F-6F4F-A8C7-24DFB88B3675}" type="presParOf" srcId="{AD467310-96FB-F04F-AE20-0FA27BEB06A8}" destId="{779B2456-4F99-744D-9D65-2847C02C5A78}" srcOrd="1" destOrd="0" presId="urn:microsoft.com/office/officeart/2017/3/layout/DropPinTimeline"/>
    <dgm:cxn modelId="{860E60D0-9471-0547-BBAF-74BB8F0FF334}" type="presParOf" srcId="{F6F24B9B-1CDB-F945-8026-22F64978C9B3}" destId="{370002AD-6A87-5C41-B75F-E54E1F848347}" srcOrd="2" destOrd="0" presId="urn:microsoft.com/office/officeart/2017/3/layout/DropPinTimeline"/>
    <dgm:cxn modelId="{21332D67-3E8E-E542-81D8-7AE7BCD00E82}" type="presParOf" srcId="{F6F24B9B-1CDB-F945-8026-22F64978C9B3}" destId="{7E6AFE1D-998F-1C4D-B00C-981943773321}" srcOrd="3" destOrd="0" presId="urn:microsoft.com/office/officeart/2017/3/layout/DropPinTimeline"/>
    <dgm:cxn modelId="{A2ABC48E-BD91-2A43-B272-47988A3FD5B6}" type="presParOf" srcId="{F6F24B9B-1CDB-F945-8026-22F64978C9B3}" destId="{29D2EE87-F171-5346-9FFD-419A2259A902}" srcOrd="4" destOrd="0" presId="urn:microsoft.com/office/officeart/2017/3/layout/DropPinTimeline"/>
    <dgm:cxn modelId="{990F8DFE-6FCD-DC49-820C-A39CE1754065}" type="presParOf" srcId="{F6F24B9B-1CDB-F945-8026-22F64978C9B3}" destId="{8F106EB5-E5DA-2448-8618-8701C9C3D189}" srcOrd="5" destOrd="0" presId="urn:microsoft.com/office/officeart/2017/3/layout/DropPinTimeline"/>
    <dgm:cxn modelId="{13D6FF56-D56A-D744-8FF4-4D3850FF546D}" type="presParOf" srcId="{C95E2952-E466-8F4E-95BC-4539C5009454}" destId="{DBD53789-12CE-3C4D-B4DF-A8C155495A38}" srcOrd="5" destOrd="0" presId="urn:microsoft.com/office/officeart/2017/3/layout/DropPinTimeline"/>
    <dgm:cxn modelId="{F4D3F514-3A59-EC4D-ACF6-6B0BEDE17949}" type="presParOf" srcId="{C95E2952-E466-8F4E-95BC-4539C5009454}" destId="{6C15EA82-8792-714C-8D85-E559A80FD319}" srcOrd="6" destOrd="0" presId="urn:microsoft.com/office/officeart/2017/3/layout/DropPinTimeline"/>
    <dgm:cxn modelId="{239C6ED7-42D0-6E4D-A1BB-E09ADC9649EF}" type="presParOf" srcId="{6C15EA82-8792-714C-8D85-E559A80FD319}" destId="{1A09A003-FC4A-D044-8CB8-12B53DF14CF9}" srcOrd="0" destOrd="0" presId="urn:microsoft.com/office/officeart/2017/3/layout/DropPinTimeline"/>
    <dgm:cxn modelId="{D016B2E4-C552-3D43-A145-55700B57EA41}" type="presParOf" srcId="{6C15EA82-8792-714C-8D85-E559A80FD319}" destId="{96CFCBBB-5213-574E-8FC2-1615794C3804}" srcOrd="1" destOrd="0" presId="urn:microsoft.com/office/officeart/2017/3/layout/DropPinTimeline"/>
    <dgm:cxn modelId="{1AF33043-D105-0641-B014-F87F800B862D}" type="presParOf" srcId="{96CFCBBB-5213-574E-8FC2-1615794C3804}" destId="{49842E5B-33D7-BF44-949D-090DECCEEB13}" srcOrd="0" destOrd="0" presId="urn:microsoft.com/office/officeart/2017/3/layout/DropPinTimeline"/>
    <dgm:cxn modelId="{A79BAE84-029D-054E-85E0-B69BD2028E7D}" type="presParOf" srcId="{96CFCBBB-5213-574E-8FC2-1615794C3804}" destId="{E4CEF31A-B31A-8C40-AA49-5D94C77F649F}" srcOrd="1" destOrd="0" presId="urn:microsoft.com/office/officeart/2017/3/layout/DropPinTimeline"/>
    <dgm:cxn modelId="{F042EC00-8C25-854E-9795-960F7EFC3B3D}" type="presParOf" srcId="{6C15EA82-8792-714C-8D85-E559A80FD319}" destId="{C5DB9280-B919-1C4C-BF94-C1F9292ACEAD}" srcOrd="2" destOrd="0" presId="urn:microsoft.com/office/officeart/2017/3/layout/DropPinTimeline"/>
    <dgm:cxn modelId="{C6B47364-2DA6-B64D-A818-34454BBB56D4}" type="presParOf" srcId="{6C15EA82-8792-714C-8D85-E559A80FD319}" destId="{F18AF8D3-D885-EF43-BEDB-FA0FEAC4340D}" srcOrd="3" destOrd="0" presId="urn:microsoft.com/office/officeart/2017/3/layout/DropPinTimeline"/>
    <dgm:cxn modelId="{C85C52DB-55D8-8247-BB4D-7181A91853D3}" type="presParOf" srcId="{6C15EA82-8792-714C-8D85-E559A80FD319}" destId="{788E8B6A-1C2A-6249-9F5D-69C341D86C85}" srcOrd="4" destOrd="0" presId="urn:microsoft.com/office/officeart/2017/3/layout/DropPinTimeline"/>
    <dgm:cxn modelId="{7E9E80A6-942D-CA4B-947D-669A2946B9A6}" type="presParOf" srcId="{6C15EA82-8792-714C-8D85-E559A80FD319}" destId="{0934BBEC-13D2-D54B-86A6-D73046F781B8}" srcOrd="5" destOrd="0" presId="urn:microsoft.com/office/officeart/2017/3/layout/DropPinTimeline"/>
    <dgm:cxn modelId="{5F875874-FA93-834D-B9A2-83EFA9932DE4}" type="presParOf" srcId="{C95E2952-E466-8F4E-95BC-4539C5009454}" destId="{9CDE7DD0-86BA-994F-98C1-03BF33704FFB}" srcOrd="7" destOrd="0" presId="urn:microsoft.com/office/officeart/2017/3/layout/DropPinTimeline"/>
    <dgm:cxn modelId="{8B0394BC-12CB-3940-8BF3-A8BCD109FF2D}" type="presParOf" srcId="{C95E2952-E466-8F4E-95BC-4539C5009454}" destId="{F784B6D4-D7C0-6B4A-B490-73F0256F7444}" srcOrd="8" destOrd="0" presId="urn:microsoft.com/office/officeart/2017/3/layout/DropPinTimeline"/>
    <dgm:cxn modelId="{B95C81C2-5A87-EE47-9D43-131C1E1D002B}" type="presParOf" srcId="{F784B6D4-D7C0-6B4A-B490-73F0256F7444}" destId="{2BDE7CF0-5521-DC44-BA7E-C93124B58F17}" srcOrd="0" destOrd="0" presId="urn:microsoft.com/office/officeart/2017/3/layout/DropPinTimeline"/>
    <dgm:cxn modelId="{67371A6E-28D2-8440-B41F-CB936BB5406A}" type="presParOf" srcId="{F784B6D4-D7C0-6B4A-B490-73F0256F7444}" destId="{F73FFF53-8ED8-E349-9C99-6BAE26015A4A}" srcOrd="1" destOrd="0" presId="urn:microsoft.com/office/officeart/2017/3/layout/DropPinTimeline"/>
    <dgm:cxn modelId="{A3B947C6-E24D-7945-B4E7-07ED94AEBFF7}" type="presParOf" srcId="{F73FFF53-8ED8-E349-9C99-6BAE26015A4A}" destId="{9CB13FCF-1F4D-C044-A2AD-450CD144056F}" srcOrd="0" destOrd="0" presId="urn:microsoft.com/office/officeart/2017/3/layout/DropPinTimeline"/>
    <dgm:cxn modelId="{1B1F8D90-90DD-F541-90A8-54BA37A511FA}" type="presParOf" srcId="{F73FFF53-8ED8-E349-9C99-6BAE26015A4A}" destId="{8BBCDFF0-36F1-2C41-B714-EA715D067C21}" srcOrd="1" destOrd="0" presId="urn:microsoft.com/office/officeart/2017/3/layout/DropPinTimeline"/>
    <dgm:cxn modelId="{8AF92D9D-AADF-7A43-8847-60B5413EE6AD}" type="presParOf" srcId="{F784B6D4-D7C0-6B4A-B490-73F0256F7444}" destId="{9FDDBF56-B60D-4F46-BB98-8F866D83E3D1}" srcOrd="2" destOrd="0" presId="urn:microsoft.com/office/officeart/2017/3/layout/DropPinTimeline"/>
    <dgm:cxn modelId="{0AD7F683-C8C5-B44C-A004-EAD6DBE5D20E}" type="presParOf" srcId="{F784B6D4-D7C0-6B4A-B490-73F0256F7444}" destId="{9675A43B-B9AD-4C40-B0F0-BE712022D13A}" srcOrd="3" destOrd="0" presId="urn:microsoft.com/office/officeart/2017/3/layout/DropPinTimeline"/>
    <dgm:cxn modelId="{CA716F6B-AA8F-6C46-9D70-99E27DC5AC44}" type="presParOf" srcId="{F784B6D4-D7C0-6B4A-B490-73F0256F7444}" destId="{CE4B7679-C29C-EA48-93CF-9C6814348222}" srcOrd="4" destOrd="0" presId="urn:microsoft.com/office/officeart/2017/3/layout/DropPinTimeline"/>
    <dgm:cxn modelId="{7F4E5DB3-626D-DC45-A9DB-EA512ACC36F2}" type="presParOf" srcId="{F784B6D4-D7C0-6B4A-B490-73F0256F7444}" destId="{801BCE1E-3C80-9843-B572-F6028179E44A}" srcOrd="5" destOrd="0" presId="urn:microsoft.com/office/officeart/2017/3/layout/DropPinTimeline"/>
    <dgm:cxn modelId="{5E725874-70C1-E148-A14E-BDA4FE8D3F63}" type="presParOf" srcId="{C95E2952-E466-8F4E-95BC-4539C5009454}" destId="{0B381CC4-DCAA-BB47-AB67-FE0AEF3C9257}" srcOrd="9" destOrd="0" presId="urn:microsoft.com/office/officeart/2017/3/layout/DropPinTimeline"/>
    <dgm:cxn modelId="{61838194-27A4-5E45-B883-DD79FF10A1FD}" type="presParOf" srcId="{C95E2952-E466-8F4E-95BC-4539C5009454}" destId="{0B23A21A-1CDA-DF4A-A419-BA3B93B03D71}" srcOrd="10" destOrd="0" presId="urn:microsoft.com/office/officeart/2017/3/layout/DropPinTimeline"/>
    <dgm:cxn modelId="{01CD63A8-DFFF-4849-BBD6-C71147E62324}" type="presParOf" srcId="{0B23A21A-1CDA-DF4A-A419-BA3B93B03D71}" destId="{DEDCFB1A-FFE4-F24C-B93B-9F6ABCF670F3}" srcOrd="0" destOrd="0" presId="urn:microsoft.com/office/officeart/2017/3/layout/DropPinTimeline"/>
    <dgm:cxn modelId="{0F85B1C3-40CC-EE4E-A503-166AA827151F}" type="presParOf" srcId="{0B23A21A-1CDA-DF4A-A419-BA3B93B03D71}" destId="{52C0BB51-CCE2-0743-A200-320164609BD1}" srcOrd="1" destOrd="0" presId="urn:microsoft.com/office/officeart/2017/3/layout/DropPinTimeline"/>
    <dgm:cxn modelId="{70BB4218-7559-274B-967F-F3FEF23F1B10}" type="presParOf" srcId="{52C0BB51-CCE2-0743-A200-320164609BD1}" destId="{8A9A5E6E-B8D1-C249-A85A-1A0CF96A361D}" srcOrd="0" destOrd="0" presId="urn:microsoft.com/office/officeart/2017/3/layout/DropPinTimeline"/>
    <dgm:cxn modelId="{032E62B3-3243-B942-8283-7DF2AD58FF67}" type="presParOf" srcId="{52C0BB51-CCE2-0743-A200-320164609BD1}" destId="{144080BC-37B6-5D4B-8FE6-A2D469E1F5A9}" srcOrd="1" destOrd="0" presId="urn:microsoft.com/office/officeart/2017/3/layout/DropPinTimeline"/>
    <dgm:cxn modelId="{D2FB8E73-9C03-CB4A-B921-0A034E802EF3}" type="presParOf" srcId="{0B23A21A-1CDA-DF4A-A419-BA3B93B03D71}" destId="{10F221EB-A8F8-9D48-9744-A45447A19F84}" srcOrd="2" destOrd="0" presId="urn:microsoft.com/office/officeart/2017/3/layout/DropPinTimeline"/>
    <dgm:cxn modelId="{484B4C36-E566-4F45-A88C-E7E53BE72918}" type="presParOf" srcId="{0B23A21A-1CDA-DF4A-A419-BA3B93B03D71}" destId="{37FD5733-83D8-9C4A-AEB9-390FCCBD642F}" srcOrd="3" destOrd="0" presId="urn:microsoft.com/office/officeart/2017/3/layout/DropPinTimeline"/>
    <dgm:cxn modelId="{06027708-C0B4-0A43-AE14-75ED1B5D3E6F}" type="presParOf" srcId="{0B23A21A-1CDA-DF4A-A419-BA3B93B03D71}" destId="{6ADE284B-B4EC-E948-9BEE-1FDEB1BF8E83}" srcOrd="4" destOrd="0" presId="urn:microsoft.com/office/officeart/2017/3/layout/DropPinTimeline"/>
    <dgm:cxn modelId="{0295BCDC-2E09-EE49-A83A-93A02239E14A}" type="presParOf" srcId="{0B23A21A-1CDA-DF4A-A419-BA3B93B03D71}" destId="{A701170D-4AF6-6446-93EC-801A873CAF09}" srcOrd="5" destOrd="0" presId="urn:microsoft.com/office/officeart/2017/3/layout/DropPi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32B183-B112-D247-8703-4BBC458466A7}">
      <dsp:nvSpPr>
        <dsp:cNvPr id="0" name=""/>
        <dsp:cNvSpPr/>
      </dsp:nvSpPr>
      <dsp:spPr>
        <a:xfrm>
          <a:off x="0" y="2262981"/>
          <a:ext cx="10972800" cy="0"/>
        </a:xfrm>
        <a:prstGeom prst="lin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3B285543-3270-3648-B6C2-4B2170B1F186}">
      <dsp:nvSpPr>
        <dsp:cNvPr id="0" name=""/>
        <dsp:cNvSpPr/>
      </dsp:nvSpPr>
      <dsp:spPr>
        <a:xfrm rot="8100000">
          <a:off x="69177" y="521528"/>
          <a:ext cx="332835" cy="332835"/>
        </a:xfrm>
        <a:prstGeom prst="teardrop">
          <a:avLst>
            <a:gd name="adj" fmla="val 115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16C7AAB2-4601-6943-8022-13EE14BF4852}">
      <dsp:nvSpPr>
        <dsp:cNvPr id="0" name=""/>
        <dsp:cNvSpPr/>
      </dsp:nvSpPr>
      <dsp:spPr>
        <a:xfrm>
          <a:off x="106152" y="558503"/>
          <a:ext cx="258885" cy="258885"/>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22D9EADA-DB2A-7E4E-BB3D-344E05578E51}">
      <dsp:nvSpPr>
        <dsp:cNvPr id="0" name=""/>
        <dsp:cNvSpPr/>
      </dsp:nvSpPr>
      <dsp:spPr>
        <a:xfrm>
          <a:off x="470944" y="923296"/>
          <a:ext cx="2609200" cy="1339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lvl="0" algn="l" defTabSz="666750">
            <a:lnSpc>
              <a:spcPct val="90000"/>
            </a:lnSpc>
            <a:spcBef>
              <a:spcPct val="0"/>
            </a:spcBef>
            <a:spcAft>
              <a:spcPct val="35000"/>
            </a:spcAft>
          </a:pPr>
          <a:r>
            <a:rPr lang="en-US" sz="1500" kern="1200"/>
            <a:t>Education Act 2002</a:t>
          </a:r>
        </a:p>
      </dsp:txBody>
      <dsp:txXfrm>
        <a:off x="470944" y="923296"/>
        <a:ext cx="2609200" cy="1339685"/>
      </dsp:txXfrm>
    </dsp:sp>
    <dsp:sp modelId="{C7A0C5C1-0639-A048-B390-C21315B9C319}">
      <dsp:nvSpPr>
        <dsp:cNvPr id="0" name=""/>
        <dsp:cNvSpPr/>
      </dsp:nvSpPr>
      <dsp:spPr>
        <a:xfrm>
          <a:off x="470944" y="452596"/>
          <a:ext cx="2609200" cy="470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lvl="0" algn="l" defTabSz="889000">
            <a:lnSpc>
              <a:spcPct val="90000"/>
            </a:lnSpc>
            <a:spcBef>
              <a:spcPct val="0"/>
            </a:spcBef>
            <a:spcAft>
              <a:spcPct val="35000"/>
            </a:spcAft>
            <a:defRPr b="1"/>
          </a:pPr>
          <a:r>
            <a:rPr lang="en-US" sz="2000" kern="1200"/>
            <a:t>2002</a:t>
          </a:r>
        </a:p>
      </dsp:txBody>
      <dsp:txXfrm>
        <a:off x="470944" y="452596"/>
        <a:ext cx="2609200" cy="470700"/>
      </dsp:txXfrm>
    </dsp:sp>
    <dsp:sp modelId="{711A16DF-2626-0947-B1B5-572B0457139C}">
      <dsp:nvSpPr>
        <dsp:cNvPr id="0" name=""/>
        <dsp:cNvSpPr/>
      </dsp:nvSpPr>
      <dsp:spPr>
        <a:xfrm>
          <a:off x="235594" y="923296"/>
          <a:ext cx="0" cy="1339685"/>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B789EBA8-A84F-FB47-96FD-C82F7C1A0E0A}">
      <dsp:nvSpPr>
        <dsp:cNvPr id="0" name=""/>
        <dsp:cNvSpPr/>
      </dsp:nvSpPr>
      <dsp:spPr>
        <a:xfrm>
          <a:off x="192326" y="2220618"/>
          <a:ext cx="84726" cy="84726"/>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890B3E62-7E57-254C-B9EF-D104A7975732}">
      <dsp:nvSpPr>
        <dsp:cNvPr id="0" name=""/>
        <dsp:cNvSpPr/>
      </dsp:nvSpPr>
      <dsp:spPr>
        <a:xfrm rot="18900000">
          <a:off x="1634916" y="3671598"/>
          <a:ext cx="332835" cy="332835"/>
        </a:xfrm>
        <a:prstGeom prst="teardrop">
          <a:avLst>
            <a:gd name="adj" fmla="val 115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C98D1F71-3D9B-D740-AEFA-67A37199C99D}">
      <dsp:nvSpPr>
        <dsp:cNvPr id="0" name=""/>
        <dsp:cNvSpPr/>
      </dsp:nvSpPr>
      <dsp:spPr>
        <a:xfrm>
          <a:off x="1671891" y="3708574"/>
          <a:ext cx="258885" cy="258885"/>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C6BE2C58-51CA-CB47-BBFE-C0685758F589}">
      <dsp:nvSpPr>
        <dsp:cNvPr id="0" name=""/>
        <dsp:cNvSpPr/>
      </dsp:nvSpPr>
      <dsp:spPr>
        <a:xfrm>
          <a:off x="2036683" y="2262981"/>
          <a:ext cx="2609200" cy="1339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lvl="0" algn="l" defTabSz="666750">
            <a:lnSpc>
              <a:spcPct val="90000"/>
            </a:lnSpc>
            <a:spcBef>
              <a:spcPct val="0"/>
            </a:spcBef>
            <a:spcAft>
              <a:spcPct val="35000"/>
            </a:spcAft>
          </a:pPr>
          <a:r>
            <a:rPr lang="en-US" sz="1500" kern="1200"/>
            <a:t>National Chlamydia Screening Programme</a:t>
          </a:r>
        </a:p>
      </dsp:txBody>
      <dsp:txXfrm>
        <a:off x="2036683" y="2262981"/>
        <a:ext cx="2609200" cy="1339685"/>
      </dsp:txXfrm>
    </dsp:sp>
    <dsp:sp modelId="{D2F7BCF7-F56F-4D4D-A487-1028B48E1830}">
      <dsp:nvSpPr>
        <dsp:cNvPr id="0" name=""/>
        <dsp:cNvSpPr/>
      </dsp:nvSpPr>
      <dsp:spPr>
        <a:xfrm>
          <a:off x="2036683" y="3602666"/>
          <a:ext cx="2609200" cy="470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lvl="0" algn="l" defTabSz="889000">
            <a:lnSpc>
              <a:spcPct val="90000"/>
            </a:lnSpc>
            <a:spcBef>
              <a:spcPct val="0"/>
            </a:spcBef>
            <a:spcAft>
              <a:spcPct val="35000"/>
            </a:spcAft>
            <a:defRPr b="1"/>
          </a:pPr>
          <a:r>
            <a:rPr lang="en-US" sz="2000" kern="1200"/>
            <a:t>2002</a:t>
          </a:r>
        </a:p>
      </dsp:txBody>
      <dsp:txXfrm>
        <a:off x="2036683" y="3602666"/>
        <a:ext cx="2609200" cy="470700"/>
      </dsp:txXfrm>
    </dsp:sp>
    <dsp:sp modelId="{7A4DE265-2413-164F-8AC9-5BEFF607ED32}">
      <dsp:nvSpPr>
        <dsp:cNvPr id="0" name=""/>
        <dsp:cNvSpPr/>
      </dsp:nvSpPr>
      <dsp:spPr>
        <a:xfrm>
          <a:off x="1801333" y="2262981"/>
          <a:ext cx="0" cy="1339685"/>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B03E36D8-FA14-724E-A4D3-8DC33D8C0796}">
      <dsp:nvSpPr>
        <dsp:cNvPr id="0" name=""/>
        <dsp:cNvSpPr/>
      </dsp:nvSpPr>
      <dsp:spPr>
        <a:xfrm>
          <a:off x="1758065" y="2220618"/>
          <a:ext cx="84726" cy="84726"/>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5E696E4E-FAF3-F54F-A1FE-BB52BCEA6ACB}">
      <dsp:nvSpPr>
        <dsp:cNvPr id="0" name=""/>
        <dsp:cNvSpPr/>
      </dsp:nvSpPr>
      <dsp:spPr>
        <a:xfrm rot="8100000">
          <a:off x="3200655" y="521528"/>
          <a:ext cx="332835" cy="332835"/>
        </a:xfrm>
        <a:prstGeom prst="teardrop">
          <a:avLst>
            <a:gd name="adj" fmla="val 115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779B2456-4F99-744D-9D65-2847C02C5A78}">
      <dsp:nvSpPr>
        <dsp:cNvPr id="0" name=""/>
        <dsp:cNvSpPr/>
      </dsp:nvSpPr>
      <dsp:spPr>
        <a:xfrm>
          <a:off x="3237630" y="558503"/>
          <a:ext cx="258885" cy="258885"/>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370002AD-6A87-5C41-B75F-E54E1F848347}">
      <dsp:nvSpPr>
        <dsp:cNvPr id="0" name=""/>
        <dsp:cNvSpPr/>
      </dsp:nvSpPr>
      <dsp:spPr>
        <a:xfrm>
          <a:off x="3602423" y="923296"/>
          <a:ext cx="2609200" cy="1339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lvl="0" algn="l" defTabSz="666750">
            <a:lnSpc>
              <a:spcPct val="90000"/>
            </a:lnSpc>
            <a:spcBef>
              <a:spcPct val="0"/>
            </a:spcBef>
            <a:spcAft>
              <a:spcPct val="35000"/>
            </a:spcAft>
          </a:pPr>
          <a:r>
            <a:rPr lang="en-US" sz="1500" kern="1200"/>
            <a:t>Sexual Offences Act 2003</a:t>
          </a:r>
        </a:p>
      </dsp:txBody>
      <dsp:txXfrm>
        <a:off x="3602423" y="923296"/>
        <a:ext cx="2609200" cy="1339685"/>
      </dsp:txXfrm>
    </dsp:sp>
    <dsp:sp modelId="{7E6AFE1D-998F-1C4D-B00C-981943773321}">
      <dsp:nvSpPr>
        <dsp:cNvPr id="0" name=""/>
        <dsp:cNvSpPr/>
      </dsp:nvSpPr>
      <dsp:spPr>
        <a:xfrm>
          <a:off x="3602423" y="452596"/>
          <a:ext cx="2609200" cy="470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lvl="0" algn="l" defTabSz="889000">
            <a:lnSpc>
              <a:spcPct val="90000"/>
            </a:lnSpc>
            <a:spcBef>
              <a:spcPct val="0"/>
            </a:spcBef>
            <a:spcAft>
              <a:spcPct val="35000"/>
            </a:spcAft>
            <a:defRPr b="1"/>
          </a:pPr>
          <a:r>
            <a:rPr lang="en-US" sz="2000" kern="1200"/>
            <a:t>2003</a:t>
          </a:r>
        </a:p>
      </dsp:txBody>
      <dsp:txXfrm>
        <a:off x="3602423" y="452596"/>
        <a:ext cx="2609200" cy="470700"/>
      </dsp:txXfrm>
    </dsp:sp>
    <dsp:sp modelId="{29D2EE87-F171-5346-9FFD-419A2259A902}">
      <dsp:nvSpPr>
        <dsp:cNvPr id="0" name=""/>
        <dsp:cNvSpPr/>
      </dsp:nvSpPr>
      <dsp:spPr>
        <a:xfrm>
          <a:off x="3367073" y="923296"/>
          <a:ext cx="0" cy="1339685"/>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5F7F5070-992E-624C-B39B-9BAD8E967E17}">
      <dsp:nvSpPr>
        <dsp:cNvPr id="0" name=""/>
        <dsp:cNvSpPr/>
      </dsp:nvSpPr>
      <dsp:spPr>
        <a:xfrm>
          <a:off x="3323804" y="2220618"/>
          <a:ext cx="84726" cy="84726"/>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49842E5B-33D7-BF44-949D-090DECCEEB13}">
      <dsp:nvSpPr>
        <dsp:cNvPr id="0" name=""/>
        <dsp:cNvSpPr/>
      </dsp:nvSpPr>
      <dsp:spPr>
        <a:xfrm rot="18900000">
          <a:off x="4766394" y="3671598"/>
          <a:ext cx="332835" cy="332835"/>
        </a:xfrm>
        <a:prstGeom prst="teardrop">
          <a:avLst>
            <a:gd name="adj" fmla="val 115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E4CEF31A-B31A-8C40-AA49-5D94C77F649F}">
      <dsp:nvSpPr>
        <dsp:cNvPr id="0" name=""/>
        <dsp:cNvSpPr/>
      </dsp:nvSpPr>
      <dsp:spPr>
        <a:xfrm>
          <a:off x="4803369" y="3708574"/>
          <a:ext cx="258885" cy="258885"/>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C5DB9280-B919-1C4C-BF94-C1F9292ACEAD}">
      <dsp:nvSpPr>
        <dsp:cNvPr id="0" name=""/>
        <dsp:cNvSpPr/>
      </dsp:nvSpPr>
      <dsp:spPr>
        <a:xfrm>
          <a:off x="5168162" y="2262981"/>
          <a:ext cx="2609200" cy="1339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lvl="0" algn="l" defTabSz="666750">
            <a:lnSpc>
              <a:spcPct val="90000"/>
            </a:lnSpc>
            <a:spcBef>
              <a:spcPct val="0"/>
            </a:spcBef>
            <a:spcAft>
              <a:spcPct val="35000"/>
            </a:spcAft>
          </a:pPr>
          <a:r>
            <a:rPr lang="en-US" sz="1500" kern="1200"/>
            <a:t>Bichard Inquiry 2004</a:t>
          </a:r>
        </a:p>
      </dsp:txBody>
      <dsp:txXfrm>
        <a:off x="5168162" y="2262981"/>
        <a:ext cx="2609200" cy="1339685"/>
      </dsp:txXfrm>
    </dsp:sp>
    <dsp:sp modelId="{F18AF8D3-D885-EF43-BEDB-FA0FEAC4340D}">
      <dsp:nvSpPr>
        <dsp:cNvPr id="0" name=""/>
        <dsp:cNvSpPr/>
      </dsp:nvSpPr>
      <dsp:spPr>
        <a:xfrm>
          <a:off x="5168162" y="3602666"/>
          <a:ext cx="2609200" cy="470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lvl="0" algn="l" defTabSz="889000">
            <a:lnSpc>
              <a:spcPct val="90000"/>
            </a:lnSpc>
            <a:spcBef>
              <a:spcPct val="0"/>
            </a:spcBef>
            <a:spcAft>
              <a:spcPct val="35000"/>
            </a:spcAft>
            <a:defRPr b="1"/>
          </a:pPr>
          <a:r>
            <a:rPr lang="en-US" sz="2000" kern="1200"/>
            <a:t>2004</a:t>
          </a:r>
        </a:p>
      </dsp:txBody>
      <dsp:txXfrm>
        <a:off x="5168162" y="3602666"/>
        <a:ext cx="2609200" cy="470700"/>
      </dsp:txXfrm>
    </dsp:sp>
    <dsp:sp modelId="{788E8B6A-1C2A-6249-9F5D-69C341D86C85}">
      <dsp:nvSpPr>
        <dsp:cNvPr id="0" name=""/>
        <dsp:cNvSpPr/>
      </dsp:nvSpPr>
      <dsp:spPr>
        <a:xfrm>
          <a:off x="4932812" y="2262981"/>
          <a:ext cx="0" cy="1339685"/>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1A09A003-FC4A-D044-8CB8-12B53DF14CF9}">
      <dsp:nvSpPr>
        <dsp:cNvPr id="0" name=""/>
        <dsp:cNvSpPr/>
      </dsp:nvSpPr>
      <dsp:spPr>
        <a:xfrm>
          <a:off x="4889544" y="2220618"/>
          <a:ext cx="84726" cy="84726"/>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9CB13FCF-1F4D-C044-A2AD-450CD144056F}">
      <dsp:nvSpPr>
        <dsp:cNvPr id="0" name=""/>
        <dsp:cNvSpPr/>
      </dsp:nvSpPr>
      <dsp:spPr>
        <a:xfrm rot="8100000">
          <a:off x="6332133" y="521528"/>
          <a:ext cx="332835" cy="332835"/>
        </a:xfrm>
        <a:prstGeom prst="teardrop">
          <a:avLst>
            <a:gd name="adj" fmla="val 115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8BBCDFF0-36F1-2C41-B714-EA715D067C21}">
      <dsp:nvSpPr>
        <dsp:cNvPr id="0" name=""/>
        <dsp:cNvSpPr/>
      </dsp:nvSpPr>
      <dsp:spPr>
        <a:xfrm>
          <a:off x="6369108" y="558503"/>
          <a:ext cx="258885" cy="258885"/>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9FDDBF56-B60D-4F46-BB98-8F866D83E3D1}">
      <dsp:nvSpPr>
        <dsp:cNvPr id="0" name=""/>
        <dsp:cNvSpPr/>
      </dsp:nvSpPr>
      <dsp:spPr>
        <a:xfrm>
          <a:off x="6733901" y="923296"/>
          <a:ext cx="2609200" cy="1339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lvl="0" algn="l" defTabSz="666750">
            <a:lnSpc>
              <a:spcPct val="90000"/>
            </a:lnSpc>
            <a:spcBef>
              <a:spcPct val="0"/>
            </a:spcBef>
            <a:spcAft>
              <a:spcPct val="35000"/>
            </a:spcAft>
          </a:pPr>
          <a:r>
            <a:rPr lang="en-US" sz="1500" kern="1200"/>
            <a:t>Children Act 2004</a:t>
          </a:r>
        </a:p>
      </dsp:txBody>
      <dsp:txXfrm>
        <a:off x="6733901" y="923296"/>
        <a:ext cx="2609200" cy="1339685"/>
      </dsp:txXfrm>
    </dsp:sp>
    <dsp:sp modelId="{9675A43B-B9AD-4C40-B0F0-BE712022D13A}">
      <dsp:nvSpPr>
        <dsp:cNvPr id="0" name=""/>
        <dsp:cNvSpPr/>
      </dsp:nvSpPr>
      <dsp:spPr>
        <a:xfrm>
          <a:off x="6733901" y="452596"/>
          <a:ext cx="2609200" cy="470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lvl="0" algn="l" defTabSz="889000">
            <a:lnSpc>
              <a:spcPct val="90000"/>
            </a:lnSpc>
            <a:spcBef>
              <a:spcPct val="0"/>
            </a:spcBef>
            <a:spcAft>
              <a:spcPct val="35000"/>
            </a:spcAft>
            <a:defRPr b="1"/>
          </a:pPr>
          <a:r>
            <a:rPr lang="en-US" sz="2000" kern="1200"/>
            <a:t>2004</a:t>
          </a:r>
        </a:p>
      </dsp:txBody>
      <dsp:txXfrm>
        <a:off x="6733901" y="452596"/>
        <a:ext cx="2609200" cy="470700"/>
      </dsp:txXfrm>
    </dsp:sp>
    <dsp:sp modelId="{CE4B7679-C29C-EA48-93CF-9C6814348222}">
      <dsp:nvSpPr>
        <dsp:cNvPr id="0" name=""/>
        <dsp:cNvSpPr/>
      </dsp:nvSpPr>
      <dsp:spPr>
        <a:xfrm>
          <a:off x="6498551" y="923296"/>
          <a:ext cx="0" cy="1339685"/>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2BDE7CF0-5521-DC44-BA7E-C93124B58F17}">
      <dsp:nvSpPr>
        <dsp:cNvPr id="0" name=""/>
        <dsp:cNvSpPr/>
      </dsp:nvSpPr>
      <dsp:spPr>
        <a:xfrm>
          <a:off x="6455283" y="2220618"/>
          <a:ext cx="84726" cy="84726"/>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8A9A5E6E-B8D1-C249-A85A-1A0CF96A361D}">
      <dsp:nvSpPr>
        <dsp:cNvPr id="0" name=""/>
        <dsp:cNvSpPr/>
      </dsp:nvSpPr>
      <dsp:spPr>
        <a:xfrm rot="18900000">
          <a:off x="7897872" y="3671598"/>
          <a:ext cx="332835" cy="332835"/>
        </a:xfrm>
        <a:prstGeom prst="teardrop">
          <a:avLst>
            <a:gd name="adj" fmla="val 115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144080BC-37B6-5D4B-8FE6-A2D469E1F5A9}">
      <dsp:nvSpPr>
        <dsp:cNvPr id="0" name=""/>
        <dsp:cNvSpPr/>
      </dsp:nvSpPr>
      <dsp:spPr>
        <a:xfrm>
          <a:off x="7934847" y="3708574"/>
          <a:ext cx="258885" cy="258885"/>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10F221EB-A8F8-9D48-9744-A45447A19F84}">
      <dsp:nvSpPr>
        <dsp:cNvPr id="0" name=""/>
        <dsp:cNvSpPr/>
      </dsp:nvSpPr>
      <dsp:spPr>
        <a:xfrm>
          <a:off x="8299640" y="2262981"/>
          <a:ext cx="2609200" cy="1339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lvl="0" algn="l" defTabSz="666750">
            <a:lnSpc>
              <a:spcPct val="90000"/>
            </a:lnSpc>
            <a:spcBef>
              <a:spcPct val="0"/>
            </a:spcBef>
            <a:spcAft>
              <a:spcPct val="35000"/>
            </a:spcAft>
          </a:pPr>
          <a:r>
            <a:rPr lang="en-US" sz="1500" kern="1200"/>
            <a:t>Choosing Health 2004</a:t>
          </a:r>
        </a:p>
      </dsp:txBody>
      <dsp:txXfrm>
        <a:off x="8299640" y="2262981"/>
        <a:ext cx="2609200" cy="1339685"/>
      </dsp:txXfrm>
    </dsp:sp>
    <dsp:sp modelId="{37FD5733-83D8-9C4A-AEB9-390FCCBD642F}">
      <dsp:nvSpPr>
        <dsp:cNvPr id="0" name=""/>
        <dsp:cNvSpPr/>
      </dsp:nvSpPr>
      <dsp:spPr>
        <a:xfrm>
          <a:off x="8299640" y="3602666"/>
          <a:ext cx="2609200" cy="470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lvl="0" algn="l" defTabSz="889000">
            <a:lnSpc>
              <a:spcPct val="90000"/>
            </a:lnSpc>
            <a:spcBef>
              <a:spcPct val="0"/>
            </a:spcBef>
            <a:spcAft>
              <a:spcPct val="35000"/>
            </a:spcAft>
            <a:defRPr b="1"/>
          </a:pPr>
          <a:r>
            <a:rPr lang="en-US" sz="2000" kern="1200"/>
            <a:t>2004</a:t>
          </a:r>
        </a:p>
      </dsp:txBody>
      <dsp:txXfrm>
        <a:off x="8299640" y="3602666"/>
        <a:ext cx="2609200" cy="470700"/>
      </dsp:txXfrm>
    </dsp:sp>
    <dsp:sp modelId="{6ADE284B-B4EC-E948-9BEE-1FDEB1BF8E83}">
      <dsp:nvSpPr>
        <dsp:cNvPr id="0" name=""/>
        <dsp:cNvSpPr/>
      </dsp:nvSpPr>
      <dsp:spPr>
        <a:xfrm>
          <a:off x="8064290" y="2262981"/>
          <a:ext cx="0" cy="1339685"/>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DEDCFB1A-FFE4-F24C-B93B-9F6ABCF670F3}">
      <dsp:nvSpPr>
        <dsp:cNvPr id="0" name=""/>
        <dsp:cNvSpPr/>
      </dsp:nvSpPr>
      <dsp:spPr>
        <a:xfrm>
          <a:off x="8021022" y="2220618"/>
          <a:ext cx="84726" cy="84726"/>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xmlns="">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xmlns="">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xmlns="">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xmlns="">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xmlns="">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xmlns="">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xmlns="">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xmlns="">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7C53AF-498B-DA4A-A620-1790A365E286}" type="datetimeFigureOut">
              <a:rPr lang="en-US" smtClean="0"/>
              <a:t>3/8/2021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5B5FA8-5CD8-3842-9729-A896F4B7FC36}" type="slidenum">
              <a:rPr lang="en-US" smtClean="0"/>
              <a:t>‹#›</a:t>
            </a:fld>
            <a:endParaRPr lang="en-US"/>
          </a:p>
        </p:txBody>
      </p:sp>
    </p:spTree>
    <p:extLst>
      <p:ext uri="{BB962C8B-B14F-4D97-AF65-F5344CB8AC3E}">
        <p14:creationId xmlns:p14="http://schemas.microsoft.com/office/powerpoint/2010/main" val="54429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p:txBody>
          <a:bodyPr/>
          <a:lstStyle/>
          <a:p>
            <a:pPr>
              <a:defRPr/>
            </a:pPr>
            <a:fld id="{7C94E1B3-7458-4AF7-8215-3F48DA6BAAC9}" type="slidenum">
              <a:rPr lang="en-GB" smtClean="0"/>
              <a:pPr>
                <a:defRPr/>
              </a:pPr>
              <a:t>3</a:t>
            </a:fld>
            <a:endParaRPr lang="en-GB" dirty="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ltLang="en-US" dirty="0"/>
          </a:p>
        </p:txBody>
      </p:sp>
    </p:spTree>
    <p:extLst>
      <p:ext uri="{BB962C8B-B14F-4D97-AF65-F5344CB8AC3E}">
        <p14:creationId xmlns:p14="http://schemas.microsoft.com/office/powerpoint/2010/main" val="3270640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7482" indent="-287493">
              <a:spcBef>
                <a:spcPct val="30000"/>
              </a:spcBef>
              <a:defRPr sz="1200">
                <a:solidFill>
                  <a:schemeClr val="tx1"/>
                </a:solidFill>
                <a:latin typeface="Calibri" pitchFamily="34" charset="0"/>
              </a:defRPr>
            </a:lvl2pPr>
            <a:lvl3pPr marL="1149972" indent="-229994">
              <a:spcBef>
                <a:spcPct val="30000"/>
              </a:spcBef>
              <a:defRPr sz="1200">
                <a:solidFill>
                  <a:schemeClr val="tx1"/>
                </a:solidFill>
                <a:latin typeface="Calibri" pitchFamily="34" charset="0"/>
              </a:defRPr>
            </a:lvl3pPr>
            <a:lvl4pPr marL="1609961" indent="-229994">
              <a:spcBef>
                <a:spcPct val="30000"/>
              </a:spcBef>
              <a:defRPr sz="1200">
                <a:solidFill>
                  <a:schemeClr val="tx1"/>
                </a:solidFill>
                <a:latin typeface="Calibri" pitchFamily="34" charset="0"/>
              </a:defRPr>
            </a:lvl4pPr>
            <a:lvl5pPr marL="2069950" indent="-229994">
              <a:spcBef>
                <a:spcPct val="30000"/>
              </a:spcBef>
              <a:defRPr sz="1200">
                <a:solidFill>
                  <a:schemeClr val="tx1"/>
                </a:solidFill>
                <a:latin typeface="Calibri" pitchFamily="34" charset="0"/>
              </a:defRPr>
            </a:lvl5pPr>
            <a:lvl6pPr marL="2529939" indent="-229994" eaLnBrk="0" fontAlgn="base" hangingPunct="0">
              <a:spcBef>
                <a:spcPct val="30000"/>
              </a:spcBef>
              <a:spcAft>
                <a:spcPct val="0"/>
              </a:spcAft>
              <a:defRPr sz="1200">
                <a:solidFill>
                  <a:schemeClr val="tx1"/>
                </a:solidFill>
                <a:latin typeface="Calibri" pitchFamily="34" charset="0"/>
              </a:defRPr>
            </a:lvl6pPr>
            <a:lvl7pPr marL="2989928" indent="-229994" eaLnBrk="0" fontAlgn="base" hangingPunct="0">
              <a:spcBef>
                <a:spcPct val="30000"/>
              </a:spcBef>
              <a:spcAft>
                <a:spcPct val="0"/>
              </a:spcAft>
              <a:defRPr sz="1200">
                <a:solidFill>
                  <a:schemeClr val="tx1"/>
                </a:solidFill>
                <a:latin typeface="Calibri" pitchFamily="34" charset="0"/>
              </a:defRPr>
            </a:lvl7pPr>
            <a:lvl8pPr marL="3449917" indent="-229994" eaLnBrk="0" fontAlgn="base" hangingPunct="0">
              <a:spcBef>
                <a:spcPct val="30000"/>
              </a:spcBef>
              <a:spcAft>
                <a:spcPct val="0"/>
              </a:spcAft>
              <a:defRPr sz="1200">
                <a:solidFill>
                  <a:schemeClr val="tx1"/>
                </a:solidFill>
                <a:latin typeface="Calibri" pitchFamily="34" charset="0"/>
              </a:defRPr>
            </a:lvl8pPr>
            <a:lvl9pPr marL="3909906" indent="-229994" eaLnBrk="0" fontAlgn="base" hangingPunct="0">
              <a:spcBef>
                <a:spcPct val="30000"/>
              </a:spcBef>
              <a:spcAft>
                <a:spcPct val="0"/>
              </a:spcAft>
              <a:defRPr sz="1200">
                <a:solidFill>
                  <a:schemeClr val="tx1"/>
                </a:solidFill>
                <a:latin typeface="Calibri" pitchFamily="34" charset="0"/>
              </a:defRPr>
            </a:lvl9pPr>
          </a:lstStyle>
          <a:p>
            <a:pPr>
              <a:spcBef>
                <a:spcPct val="0"/>
              </a:spcBef>
            </a:pPr>
            <a:fld id="{191416F0-9A0E-4580-A96C-B9582BE93436}" type="slidenum">
              <a:rPr lang="en-GB" altLang="en-US" smtClean="0">
                <a:latin typeface="Arial" charset="0"/>
              </a:rPr>
              <a:pPr>
                <a:spcBef>
                  <a:spcPct val="0"/>
                </a:spcBef>
              </a:pPr>
              <a:t>55</a:t>
            </a:fld>
            <a:endParaRPr lang="en-GB" altLang="en-US">
              <a:latin typeface="Arial" charset="0"/>
            </a:endParaRPr>
          </a:p>
        </p:txBody>
      </p:sp>
    </p:spTree>
    <p:extLst>
      <p:ext uri="{BB962C8B-B14F-4D97-AF65-F5344CB8AC3E}">
        <p14:creationId xmlns:p14="http://schemas.microsoft.com/office/powerpoint/2010/main" val="4007383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CEDD260B-4C0A-4B30-944D-BB7D3129D177}" type="slidenum">
              <a:rPr lang="en-GB" altLang="en-US" smtClean="0">
                <a:latin typeface="Arial" charset="0"/>
              </a:rPr>
              <a:pPr>
                <a:spcBef>
                  <a:spcPct val="0"/>
                </a:spcBef>
              </a:pPr>
              <a:t>57</a:t>
            </a:fld>
            <a:endParaRPr lang="en-GB" altLang="en-US">
              <a:latin typeface="Arial" charset="0"/>
            </a:endParaRPr>
          </a:p>
        </p:txBody>
      </p:sp>
    </p:spTree>
    <p:extLst>
      <p:ext uri="{BB962C8B-B14F-4D97-AF65-F5344CB8AC3E}">
        <p14:creationId xmlns:p14="http://schemas.microsoft.com/office/powerpoint/2010/main" val="2414705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85BB742-70A7-4746-B11D-95F4DCCACF29}" type="slidenum">
              <a:rPr lang="en-GB" smtClean="0"/>
              <a:pPr>
                <a:defRPr/>
              </a:pPr>
              <a:t>68</a:t>
            </a:fld>
            <a:endParaRPr lang="en-GB"/>
          </a:p>
        </p:txBody>
      </p:sp>
    </p:spTree>
    <p:extLst>
      <p:ext uri="{BB962C8B-B14F-4D97-AF65-F5344CB8AC3E}">
        <p14:creationId xmlns:p14="http://schemas.microsoft.com/office/powerpoint/2010/main" val="2292723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2FE1D1-FDEE-4BAE-97FC-D79283F2A6C2}" type="slidenum">
              <a:rPr lang="en-GB" smtClean="0"/>
              <a:t>77</a:t>
            </a:fld>
            <a:endParaRPr lang="en-GB"/>
          </a:p>
        </p:txBody>
      </p:sp>
    </p:spTree>
    <p:extLst>
      <p:ext uri="{BB962C8B-B14F-4D97-AF65-F5344CB8AC3E}">
        <p14:creationId xmlns:p14="http://schemas.microsoft.com/office/powerpoint/2010/main" val="2158007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27FFF219-1B76-417A-8579-EBECF63EF80E}" type="slidenum">
              <a:rPr lang="en-US" altLang="en-US" sz="1200"/>
              <a:pPr/>
              <a:t>81</a:t>
            </a:fld>
            <a:endParaRPr lang="en-US" altLang="en-US" sz="120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t>Parasites are not necessairly caught through sexual intercourse, and are treated with medication.</a:t>
            </a:r>
          </a:p>
          <a:p>
            <a:pPr eaLnBrk="1" hangingPunct="1"/>
            <a:endParaRPr lang="en-US" altLang="en-US"/>
          </a:p>
        </p:txBody>
      </p:sp>
    </p:spTree>
    <p:extLst>
      <p:ext uri="{BB962C8B-B14F-4D97-AF65-F5344CB8AC3E}">
        <p14:creationId xmlns:p14="http://schemas.microsoft.com/office/powerpoint/2010/main" val="1582151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BC63B1C3-0810-41B0-B86C-B6B1F4B494AA}" type="slidenum">
              <a:rPr lang="en-US" altLang="en-US" sz="1200"/>
              <a:pPr/>
              <a:t>90</a:t>
            </a:fld>
            <a:endParaRPr lang="en-US" altLang="en-US" sz="1200"/>
          </a:p>
        </p:txBody>
      </p:sp>
    </p:spTree>
    <p:extLst>
      <p:ext uri="{BB962C8B-B14F-4D97-AF65-F5344CB8AC3E}">
        <p14:creationId xmlns:p14="http://schemas.microsoft.com/office/powerpoint/2010/main" val="2851260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C9FDFDE-E701-4A50-BFA8-3E883601957A}" type="slidenum">
              <a:rPr lang="en-US" altLang="en-US" sz="1200"/>
              <a:pPr/>
              <a:t>91</a:t>
            </a:fld>
            <a:endParaRPr lang="en-US" altLang="en-US" sz="1200"/>
          </a:p>
        </p:txBody>
      </p:sp>
    </p:spTree>
    <p:extLst>
      <p:ext uri="{BB962C8B-B14F-4D97-AF65-F5344CB8AC3E}">
        <p14:creationId xmlns:p14="http://schemas.microsoft.com/office/powerpoint/2010/main" val="408906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p:txBody>
          <a:bodyPr/>
          <a:lstStyle/>
          <a:p>
            <a:pPr>
              <a:defRPr/>
            </a:pPr>
            <a:fld id="{3425F100-9E57-4860-8B24-2BC906B89DDD}" type="slidenum">
              <a:rPr lang="en-GB" smtClean="0"/>
              <a:pPr>
                <a:defRPr/>
              </a:pPr>
              <a:t>4</a:t>
            </a:fld>
            <a:endParaRPr lang="en-GB" dirty="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GB" altLang="en-US" dirty="0"/>
          </a:p>
        </p:txBody>
      </p:sp>
    </p:spTree>
    <p:extLst>
      <p:ext uri="{BB962C8B-B14F-4D97-AF65-F5344CB8AC3E}">
        <p14:creationId xmlns:p14="http://schemas.microsoft.com/office/powerpoint/2010/main" val="2983862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p:txBody>
          <a:bodyPr/>
          <a:lstStyle/>
          <a:p>
            <a:pPr>
              <a:defRPr/>
            </a:pPr>
            <a:fld id="{02C02E21-2944-47F8-9326-45CBAC15F11A}" type="slidenum">
              <a:rPr lang="en-GB" smtClean="0"/>
              <a:pPr>
                <a:defRPr/>
              </a:pPr>
              <a:t>5</a:t>
            </a:fld>
            <a:endParaRPr lang="en-GB" dirty="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altLang="en-US" dirty="0"/>
          </a:p>
        </p:txBody>
      </p:sp>
    </p:spTree>
    <p:extLst>
      <p:ext uri="{BB962C8B-B14F-4D97-AF65-F5344CB8AC3E}">
        <p14:creationId xmlns:p14="http://schemas.microsoft.com/office/powerpoint/2010/main" val="495485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p:txBody>
          <a:bodyPr/>
          <a:lstStyle/>
          <a:p>
            <a:pPr>
              <a:defRPr/>
            </a:pPr>
            <a:fld id="{EE52A899-4389-4765-A0EB-A8A4D31AD8F8}" type="slidenum">
              <a:rPr lang="en-GB" smtClean="0"/>
              <a:pPr>
                <a:defRPr/>
              </a:pPr>
              <a:t>6</a:t>
            </a:fld>
            <a:endParaRPr lang="en-GB"/>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GB" altLang="en-US" dirty="0"/>
          </a:p>
          <a:p>
            <a:pPr eaLnBrk="1" hangingPunct="1"/>
            <a:endParaRPr lang="en-GB" altLang="en-US" dirty="0"/>
          </a:p>
          <a:p>
            <a:pPr eaLnBrk="1" hangingPunct="1"/>
            <a:endParaRPr lang="en-GB" altLang="en-US" dirty="0"/>
          </a:p>
          <a:p>
            <a:pPr eaLnBrk="1" hangingPunct="1"/>
            <a:r>
              <a:rPr lang="en-GB" altLang="en-US" dirty="0"/>
              <a:t>Late 30s ,smaller oocytes and smaller follicles</a:t>
            </a:r>
          </a:p>
          <a:p>
            <a:pPr eaLnBrk="1" hangingPunct="1"/>
            <a:r>
              <a:rPr lang="en-GB" altLang="en-US" dirty="0"/>
              <a:t>Rise in </a:t>
            </a:r>
            <a:r>
              <a:rPr lang="en-GB" altLang="en-US" dirty="0" err="1"/>
              <a:t>FSH,decrease</a:t>
            </a:r>
            <a:r>
              <a:rPr lang="en-GB" altLang="en-US" dirty="0"/>
              <a:t> in </a:t>
            </a:r>
            <a:r>
              <a:rPr lang="en-GB" altLang="en-US" dirty="0" err="1"/>
              <a:t>inhibin</a:t>
            </a:r>
            <a:r>
              <a:rPr lang="en-GB" altLang="en-US" dirty="0"/>
              <a:t> B</a:t>
            </a:r>
          </a:p>
        </p:txBody>
      </p:sp>
    </p:spTree>
    <p:extLst>
      <p:ext uri="{BB962C8B-B14F-4D97-AF65-F5344CB8AC3E}">
        <p14:creationId xmlns:p14="http://schemas.microsoft.com/office/powerpoint/2010/main" val="1313783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A38F915B-C178-401C-9458-0C5D2FB5D59E}" type="slidenum">
              <a:rPr lang="en-GB" smtClean="0"/>
              <a:pPr/>
              <a:t>7</a:t>
            </a:fld>
            <a:endParaRPr lang="en-GB"/>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r>
              <a:rPr lang="en-GB"/>
              <a:t>Normal multiparous cervix</a:t>
            </a:r>
          </a:p>
          <a:p>
            <a:r>
              <a:rPr lang="en-GB"/>
              <a:t>1 Squamous epithelium          3 Squamo-columnar junction</a:t>
            </a:r>
          </a:p>
          <a:p>
            <a:r>
              <a:rPr lang="en-GB"/>
              <a:t>4 Everted columnar epithelium       5 Transformation zone</a:t>
            </a:r>
          </a:p>
          <a:p>
            <a:r>
              <a:rPr lang="en-GB"/>
              <a:t>6 Crypt openings in transformation zone </a:t>
            </a:r>
          </a:p>
          <a:p>
            <a:endParaRPr lang="en-GB"/>
          </a:p>
          <a:p>
            <a:endParaRPr lang="en-US"/>
          </a:p>
          <a:p>
            <a:endParaRPr lang="en-GB"/>
          </a:p>
        </p:txBody>
      </p:sp>
    </p:spTree>
    <p:extLst>
      <p:ext uri="{BB962C8B-B14F-4D97-AF65-F5344CB8AC3E}">
        <p14:creationId xmlns:p14="http://schemas.microsoft.com/office/powerpoint/2010/main" val="162415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4D406F3-D284-49CE-99D5-5636236E61E4}" type="slidenum">
              <a:rPr lang="en-GB" smtClean="0"/>
              <a:pPr/>
              <a:t>33</a:t>
            </a:fld>
            <a:endParaRPr lang="en-GB"/>
          </a:p>
        </p:txBody>
      </p:sp>
    </p:spTree>
    <p:extLst>
      <p:ext uri="{BB962C8B-B14F-4D97-AF65-F5344CB8AC3E}">
        <p14:creationId xmlns:p14="http://schemas.microsoft.com/office/powerpoint/2010/main" val="530279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2FE1D1-FDEE-4BAE-97FC-D79283F2A6C2}" type="slidenum">
              <a:rPr lang="en-GB" smtClean="0"/>
              <a:t>47</a:t>
            </a:fld>
            <a:endParaRPr lang="en-GB"/>
          </a:p>
        </p:txBody>
      </p:sp>
    </p:spTree>
    <p:extLst>
      <p:ext uri="{BB962C8B-B14F-4D97-AF65-F5344CB8AC3E}">
        <p14:creationId xmlns:p14="http://schemas.microsoft.com/office/powerpoint/2010/main" val="3091593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F371B11-91BF-4708-91BC-766EB40F4F6F}" type="slidenum">
              <a:rPr lang="en-GB" altLang="en-US" smtClean="0"/>
              <a:pPr/>
              <a:t>49</a:t>
            </a:fld>
            <a:endParaRPr lang="en-GB" altLang="en-US"/>
          </a:p>
        </p:txBody>
      </p:sp>
    </p:spTree>
    <p:extLst>
      <p:ext uri="{BB962C8B-B14F-4D97-AF65-F5344CB8AC3E}">
        <p14:creationId xmlns:p14="http://schemas.microsoft.com/office/powerpoint/2010/main" val="888348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992884-F499-406B-B5CA-348AB28109C8}" type="slidenum">
              <a:rPr lang="en-GB" smtClean="0"/>
              <a:t>50</a:t>
            </a:fld>
            <a:endParaRPr lang="en-GB"/>
          </a:p>
        </p:txBody>
      </p:sp>
    </p:spTree>
    <p:extLst>
      <p:ext uri="{BB962C8B-B14F-4D97-AF65-F5344CB8AC3E}">
        <p14:creationId xmlns:p14="http://schemas.microsoft.com/office/powerpoint/2010/main" val="3461405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sp>
        <p:nvSpPr>
          <p:cNvPr id="4" name="Date Placeholder 3">
            <a:extLst>
              <a:ext uri="{FF2B5EF4-FFF2-40B4-BE49-F238E27FC236}">
                <a16:creationId xmlns:a16="http://schemas.microsoft.com/office/drawing/2014/main" xmlns="" id="{B2914FFD-E87E-1A40-9A46-C7DC266A53C8}"/>
              </a:ext>
            </a:extLst>
          </p:cNvPr>
          <p:cNvSpPr>
            <a:spLocks noGrp="1"/>
          </p:cNvSpPr>
          <p:nvPr>
            <p:ph type="dt" sz="half" idx="10"/>
          </p:nvPr>
        </p:nvSpPr>
        <p:spPr/>
        <p:txBody>
          <a:bodyPr/>
          <a:lstStyle>
            <a:lvl1pPr>
              <a:defRPr/>
            </a:lvl1pPr>
          </a:lstStyle>
          <a:p>
            <a:fld id="{83B57E45-8FDF-8049-9947-8CFCDF4653CE}" type="datetimeFigureOut">
              <a:rPr lang="en-US" smtClean="0"/>
              <a:t>3/8/2021</a:t>
            </a:fld>
            <a:endParaRPr lang="en-US"/>
          </a:p>
        </p:txBody>
      </p:sp>
      <p:sp>
        <p:nvSpPr>
          <p:cNvPr id="5" name="Footer Placeholder 4">
            <a:extLst>
              <a:ext uri="{FF2B5EF4-FFF2-40B4-BE49-F238E27FC236}">
                <a16:creationId xmlns:a16="http://schemas.microsoft.com/office/drawing/2014/main" xmlns="" id="{650457C4-DAEC-7F4A-8A7E-8A2DACBB23AE}"/>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xmlns="" id="{DD5824BB-BBED-F241-9EDF-A191D635A1F0}"/>
              </a:ext>
            </a:extLst>
          </p:cNvPr>
          <p:cNvSpPr>
            <a:spLocks noGrp="1"/>
          </p:cNvSpPr>
          <p:nvPr>
            <p:ph type="sldNum" sz="quarter" idx="12"/>
          </p:nvPr>
        </p:nvSpPr>
        <p:spPr/>
        <p:txBody>
          <a:bodyPr/>
          <a:lstStyle>
            <a:lvl1pPr>
              <a:defRPr/>
            </a:lvl1pPr>
          </a:lstStyle>
          <a:p>
            <a:fld id="{8E44BB53-02BF-8341-B45D-9818BBFBD6A5}" type="slidenum">
              <a:rPr lang="en-US" smtClean="0"/>
              <a:t>‹#›</a:t>
            </a:fld>
            <a:endParaRPr lang="en-US"/>
          </a:p>
        </p:txBody>
      </p:sp>
    </p:spTree>
    <p:extLst>
      <p:ext uri="{BB962C8B-B14F-4D97-AF65-F5344CB8AC3E}">
        <p14:creationId xmlns:p14="http://schemas.microsoft.com/office/powerpoint/2010/main" val="124524399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xmlns="" id="{98CD3594-6815-C443-92CC-4DFFED818FAE}"/>
              </a:ext>
            </a:extLst>
          </p:cNvPr>
          <p:cNvSpPr>
            <a:spLocks noGrp="1"/>
          </p:cNvSpPr>
          <p:nvPr>
            <p:ph type="dt" sz="half" idx="10"/>
          </p:nvPr>
        </p:nvSpPr>
        <p:spPr/>
        <p:txBody>
          <a:bodyPr/>
          <a:lstStyle>
            <a:lvl1pPr>
              <a:defRPr/>
            </a:lvl1pPr>
          </a:lstStyle>
          <a:p>
            <a:fld id="{83B57E45-8FDF-8049-9947-8CFCDF4653CE}" type="datetimeFigureOut">
              <a:rPr lang="en-US" smtClean="0"/>
              <a:t>3/8/2021</a:t>
            </a:fld>
            <a:endParaRPr lang="en-US"/>
          </a:p>
        </p:txBody>
      </p:sp>
      <p:sp>
        <p:nvSpPr>
          <p:cNvPr id="5" name="Footer Placeholder 4">
            <a:extLst>
              <a:ext uri="{FF2B5EF4-FFF2-40B4-BE49-F238E27FC236}">
                <a16:creationId xmlns:a16="http://schemas.microsoft.com/office/drawing/2014/main" xmlns="" id="{9FFC2BA8-0C31-EE4B-809C-528621A5E56C}"/>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xmlns="" id="{1B45C5B5-9469-E94B-994B-3C96BC58BDB5}"/>
              </a:ext>
            </a:extLst>
          </p:cNvPr>
          <p:cNvSpPr>
            <a:spLocks noGrp="1"/>
          </p:cNvSpPr>
          <p:nvPr>
            <p:ph type="sldNum" sz="quarter" idx="12"/>
          </p:nvPr>
        </p:nvSpPr>
        <p:spPr/>
        <p:txBody>
          <a:bodyPr/>
          <a:lstStyle>
            <a:lvl1pPr>
              <a:defRPr/>
            </a:lvl1pPr>
          </a:lstStyle>
          <a:p>
            <a:fld id="{8E44BB53-02BF-8341-B45D-9818BBFBD6A5}" type="slidenum">
              <a:rPr lang="en-US" smtClean="0"/>
              <a:t>‹#›</a:t>
            </a:fld>
            <a:endParaRPr lang="en-US"/>
          </a:p>
        </p:txBody>
      </p:sp>
    </p:spTree>
    <p:extLst>
      <p:ext uri="{BB962C8B-B14F-4D97-AF65-F5344CB8AC3E}">
        <p14:creationId xmlns:p14="http://schemas.microsoft.com/office/powerpoint/2010/main" val="2465139884"/>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xmlns="" id="{295E01FD-26FA-0C47-B86E-8108D778D627}"/>
              </a:ext>
            </a:extLst>
          </p:cNvPr>
          <p:cNvSpPr>
            <a:spLocks noGrp="1"/>
          </p:cNvSpPr>
          <p:nvPr>
            <p:ph type="dt" sz="half" idx="10"/>
          </p:nvPr>
        </p:nvSpPr>
        <p:spPr/>
        <p:txBody>
          <a:bodyPr/>
          <a:lstStyle>
            <a:lvl1pPr>
              <a:defRPr/>
            </a:lvl1pPr>
          </a:lstStyle>
          <a:p>
            <a:fld id="{83B57E45-8FDF-8049-9947-8CFCDF4653CE}" type="datetimeFigureOut">
              <a:rPr lang="en-US" smtClean="0"/>
              <a:t>3/8/2021</a:t>
            </a:fld>
            <a:endParaRPr lang="en-US"/>
          </a:p>
        </p:txBody>
      </p:sp>
      <p:sp>
        <p:nvSpPr>
          <p:cNvPr id="5" name="Footer Placeholder 4">
            <a:extLst>
              <a:ext uri="{FF2B5EF4-FFF2-40B4-BE49-F238E27FC236}">
                <a16:creationId xmlns:a16="http://schemas.microsoft.com/office/drawing/2014/main" xmlns="" id="{FA1F7CDF-88B0-2840-B888-200A7BC881B2}"/>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xmlns="" id="{54EC273C-1833-7342-A9AC-9F6BC8BD8BF7}"/>
              </a:ext>
            </a:extLst>
          </p:cNvPr>
          <p:cNvSpPr>
            <a:spLocks noGrp="1"/>
          </p:cNvSpPr>
          <p:nvPr>
            <p:ph type="sldNum" sz="quarter" idx="12"/>
          </p:nvPr>
        </p:nvSpPr>
        <p:spPr/>
        <p:txBody>
          <a:bodyPr/>
          <a:lstStyle>
            <a:lvl1pPr>
              <a:defRPr/>
            </a:lvl1pPr>
          </a:lstStyle>
          <a:p>
            <a:fld id="{8E44BB53-02BF-8341-B45D-9818BBFBD6A5}" type="slidenum">
              <a:rPr lang="en-US" smtClean="0"/>
              <a:t>‹#›</a:t>
            </a:fld>
            <a:endParaRPr lang="en-US"/>
          </a:p>
        </p:txBody>
      </p:sp>
    </p:spTree>
    <p:extLst>
      <p:ext uri="{BB962C8B-B14F-4D97-AF65-F5344CB8AC3E}">
        <p14:creationId xmlns:p14="http://schemas.microsoft.com/office/powerpoint/2010/main" val="1995738713"/>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62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1828800" y="762000"/>
            <a:ext cx="50800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7112000" y="762000"/>
            <a:ext cx="50800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F2536DF9-37E1-48BA-B19B-6DEFE00DC980}" type="slidenum">
              <a:rPr lang="en-GB"/>
              <a:pPr>
                <a:defRPr/>
              </a:pPr>
              <a:t>‹#›</a:t>
            </a:fld>
            <a:endParaRPr lang="en-GB"/>
          </a:p>
        </p:txBody>
      </p:sp>
    </p:spTree>
    <p:extLst>
      <p:ext uri="{BB962C8B-B14F-4D97-AF65-F5344CB8AC3E}">
        <p14:creationId xmlns:p14="http://schemas.microsoft.com/office/powerpoint/2010/main" val="300172950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6"/>
          <p:cNvSpPr>
            <a:spLocks noGrp="1" noChangeArrowheads="1"/>
          </p:cNvSpPr>
          <p:nvPr>
            <p:ph type="dt" sz="half" idx="10"/>
          </p:nvPr>
        </p:nvSpPr>
        <p:spPr/>
        <p:txBody>
          <a:bodyPr/>
          <a:lstStyle>
            <a:lvl1pPr>
              <a:defRPr/>
            </a:lvl1pPr>
          </a:lstStyle>
          <a:p>
            <a:pPr>
              <a:defRPr/>
            </a:pPr>
            <a:endParaRPr lang="en-GB"/>
          </a:p>
        </p:txBody>
      </p:sp>
      <p:sp>
        <p:nvSpPr>
          <p:cNvPr id="4" name="Rectangle 7"/>
          <p:cNvSpPr>
            <a:spLocks noGrp="1" noChangeArrowheads="1"/>
          </p:cNvSpPr>
          <p:nvPr>
            <p:ph type="ftr" sz="quarter" idx="11"/>
          </p:nvPr>
        </p:nvSpPr>
        <p:spPr/>
        <p:txBody>
          <a:bodyPr/>
          <a:lstStyle>
            <a:lvl1pPr>
              <a:defRPr/>
            </a:lvl1pPr>
          </a:lstStyle>
          <a:p>
            <a:pPr>
              <a:defRPr/>
            </a:pPr>
            <a:r>
              <a:rPr lang="en-GB"/>
              <a:t>Beverley Lawrence </a:t>
            </a:r>
          </a:p>
        </p:txBody>
      </p:sp>
      <p:sp>
        <p:nvSpPr>
          <p:cNvPr id="5" name="Rectangle 8"/>
          <p:cNvSpPr>
            <a:spLocks noGrp="1" noChangeArrowheads="1"/>
          </p:cNvSpPr>
          <p:nvPr>
            <p:ph type="sldNum" sz="quarter" idx="12"/>
          </p:nvPr>
        </p:nvSpPr>
        <p:spPr/>
        <p:txBody>
          <a:bodyPr/>
          <a:lstStyle>
            <a:lvl1pPr>
              <a:defRPr/>
            </a:lvl1pPr>
          </a:lstStyle>
          <a:p>
            <a:pPr>
              <a:defRPr/>
            </a:pPr>
            <a:fld id="{C9B52992-38CB-49D4-923A-6FA1EA3ECF69}" type="slidenum">
              <a:rPr lang="en-GB"/>
              <a:pPr>
                <a:defRPr/>
              </a:pPr>
              <a:t>‹#›</a:t>
            </a:fld>
            <a:endParaRPr lang="en-GB"/>
          </a:p>
        </p:txBody>
      </p:sp>
    </p:spTree>
    <p:extLst>
      <p:ext uri="{BB962C8B-B14F-4D97-AF65-F5344CB8AC3E}">
        <p14:creationId xmlns:p14="http://schemas.microsoft.com/office/powerpoint/2010/main" val="145332645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en-GB"/>
          </a:p>
        </p:txBody>
      </p:sp>
      <p:sp>
        <p:nvSpPr>
          <p:cNvPr id="3" name="ClipArt Placeholder 2"/>
          <p:cNvSpPr>
            <a:spLocks noGrp="1"/>
          </p:cNvSpPr>
          <p:nvPr>
            <p:ph type="clipArt" sz="half" idx="1"/>
          </p:nvPr>
        </p:nvSpPr>
        <p:spPr>
          <a:xfrm>
            <a:off x="914400" y="1981200"/>
            <a:ext cx="5080000" cy="4114800"/>
          </a:xfrm>
        </p:spPr>
        <p:txBody>
          <a:bodyPr/>
          <a:lstStyle/>
          <a:p>
            <a:pPr lvl="0"/>
            <a:endParaRPr lang="en-GB"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7D3C56A-B373-497B-96E2-9E229632DCA3}" type="slidenum">
              <a:rPr lang="en-US" altLang="en-US"/>
              <a:pPr/>
              <a:t>‹#›</a:t>
            </a:fld>
            <a:endParaRPr lang="en-US" altLang="en-US"/>
          </a:p>
        </p:txBody>
      </p:sp>
    </p:spTree>
    <p:extLst>
      <p:ext uri="{BB962C8B-B14F-4D97-AF65-F5344CB8AC3E}">
        <p14:creationId xmlns:p14="http://schemas.microsoft.com/office/powerpoint/2010/main" val="297841803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xmlns="" id="{FDD22FAE-FA75-F74B-88DF-ABF2BC8A1018}"/>
              </a:ext>
            </a:extLst>
          </p:cNvPr>
          <p:cNvSpPr>
            <a:spLocks noGrp="1"/>
          </p:cNvSpPr>
          <p:nvPr>
            <p:ph type="dt" sz="half" idx="10"/>
          </p:nvPr>
        </p:nvSpPr>
        <p:spPr/>
        <p:txBody>
          <a:bodyPr/>
          <a:lstStyle>
            <a:lvl1pPr>
              <a:defRPr/>
            </a:lvl1pPr>
          </a:lstStyle>
          <a:p>
            <a:fld id="{83B57E45-8FDF-8049-9947-8CFCDF4653CE}" type="datetimeFigureOut">
              <a:rPr lang="en-US" smtClean="0"/>
              <a:t>3/8/2021</a:t>
            </a:fld>
            <a:endParaRPr lang="en-US"/>
          </a:p>
        </p:txBody>
      </p:sp>
      <p:sp>
        <p:nvSpPr>
          <p:cNvPr id="5" name="Footer Placeholder 4">
            <a:extLst>
              <a:ext uri="{FF2B5EF4-FFF2-40B4-BE49-F238E27FC236}">
                <a16:creationId xmlns:a16="http://schemas.microsoft.com/office/drawing/2014/main" xmlns="" id="{E484F9C6-D128-5848-B2AE-BF7AD26D16F8}"/>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xmlns="" id="{3CBE3B92-0A6A-8B42-8C0C-35973F31E3AA}"/>
              </a:ext>
            </a:extLst>
          </p:cNvPr>
          <p:cNvSpPr>
            <a:spLocks noGrp="1"/>
          </p:cNvSpPr>
          <p:nvPr>
            <p:ph type="sldNum" sz="quarter" idx="12"/>
          </p:nvPr>
        </p:nvSpPr>
        <p:spPr/>
        <p:txBody>
          <a:bodyPr/>
          <a:lstStyle>
            <a:lvl1pPr>
              <a:defRPr/>
            </a:lvl1pPr>
          </a:lstStyle>
          <a:p>
            <a:fld id="{8E44BB53-02BF-8341-B45D-9818BBFBD6A5}" type="slidenum">
              <a:rPr lang="en-US" smtClean="0"/>
              <a:t>‹#›</a:t>
            </a:fld>
            <a:endParaRPr lang="en-US"/>
          </a:p>
        </p:txBody>
      </p:sp>
    </p:spTree>
    <p:extLst>
      <p:ext uri="{BB962C8B-B14F-4D97-AF65-F5344CB8AC3E}">
        <p14:creationId xmlns:p14="http://schemas.microsoft.com/office/powerpoint/2010/main" val="45513645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xmlns="" id="{23BF312C-1D19-C245-81C0-7921A3FB2680}"/>
              </a:ext>
            </a:extLst>
          </p:cNvPr>
          <p:cNvSpPr>
            <a:spLocks noGrp="1"/>
          </p:cNvSpPr>
          <p:nvPr>
            <p:ph type="dt" sz="half" idx="10"/>
          </p:nvPr>
        </p:nvSpPr>
        <p:spPr/>
        <p:txBody>
          <a:bodyPr/>
          <a:lstStyle>
            <a:lvl1pPr>
              <a:defRPr/>
            </a:lvl1pPr>
          </a:lstStyle>
          <a:p>
            <a:fld id="{83B57E45-8FDF-8049-9947-8CFCDF4653CE}" type="datetimeFigureOut">
              <a:rPr lang="en-US" smtClean="0"/>
              <a:t>3/8/2021</a:t>
            </a:fld>
            <a:endParaRPr lang="en-US"/>
          </a:p>
        </p:txBody>
      </p:sp>
      <p:sp>
        <p:nvSpPr>
          <p:cNvPr id="5" name="Footer Placeholder 4">
            <a:extLst>
              <a:ext uri="{FF2B5EF4-FFF2-40B4-BE49-F238E27FC236}">
                <a16:creationId xmlns:a16="http://schemas.microsoft.com/office/drawing/2014/main" xmlns="" id="{5A68952E-D6EC-8F47-B722-FED5C48ACF3A}"/>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xmlns="" id="{A2CDE64F-9444-F74B-B8C1-68BB99B44791}"/>
              </a:ext>
            </a:extLst>
          </p:cNvPr>
          <p:cNvSpPr>
            <a:spLocks noGrp="1"/>
          </p:cNvSpPr>
          <p:nvPr>
            <p:ph type="sldNum" sz="quarter" idx="12"/>
          </p:nvPr>
        </p:nvSpPr>
        <p:spPr/>
        <p:txBody>
          <a:bodyPr/>
          <a:lstStyle>
            <a:lvl1pPr>
              <a:defRPr/>
            </a:lvl1pPr>
          </a:lstStyle>
          <a:p>
            <a:fld id="{8E44BB53-02BF-8341-B45D-9818BBFBD6A5}" type="slidenum">
              <a:rPr lang="en-US" smtClean="0"/>
              <a:t>‹#›</a:t>
            </a:fld>
            <a:endParaRPr lang="en-US"/>
          </a:p>
        </p:txBody>
      </p:sp>
    </p:spTree>
    <p:extLst>
      <p:ext uri="{BB962C8B-B14F-4D97-AF65-F5344CB8AC3E}">
        <p14:creationId xmlns:p14="http://schemas.microsoft.com/office/powerpoint/2010/main" val="3170021559"/>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3">
            <a:extLst>
              <a:ext uri="{FF2B5EF4-FFF2-40B4-BE49-F238E27FC236}">
                <a16:creationId xmlns:a16="http://schemas.microsoft.com/office/drawing/2014/main" xmlns="" id="{B0B85535-3C89-804D-A58E-1815DF6A586C}"/>
              </a:ext>
            </a:extLst>
          </p:cNvPr>
          <p:cNvSpPr>
            <a:spLocks noGrp="1"/>
          </p:cNvSpPr>
          <p:nvPr>
            <p:ph type="dt" sz="half" idx="10"/>
          </p:nvPr>
        </p:nvSpPr>
        <p:spPr/>
        <p:txBody>
          <a:bodyPr/>
          <a:lstStyle>
            <a:lvl1pPr>
              <a:defRPr/>
            </a:lvl1pPr>
          </a:lstStyle>
          <a:p>
            <a:fld id="{83B57E45-8FDF-8049-9947-8CFCDF4653CE}" type="datetimeFigureOut">
              <a:rPr lang="en-US" smtClean="0"/>
              <a:t>3/8/2021</a:t>
            </a:fld>
            <a:endParaRPr lang="en-US"/>
          </a:p>
        </p:txBody>
      </p:sp>
      <p:sp>
        <p:nvSpPr>
          <p:cNvPr id="6" name="Footer Placeholder 4">
            <a:extLst>
              <a:ext uri="{FF2B5EF4-FFF2-40B4-BE49-F238E27FC236}">
                <a16:creationId xmlns:a16="http://schemas.microsoft.com/office/drawing/2014/main" xmlns="" id="{EBBD2634-E882-D441-A466-C6EC01A02450}"/>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xmlns="" id="{F9A026BC-BD1B-2D4C-BC33-CC9D479E8AE9}"/>
              </a:ext>
            </a:extLst>
          </p:cNvPr>
          <p:cNvSpPr>
            <a:spLocks noGrp="1"/>
          </p:cNvSpPr>
          <p:nvPr>
            <p:ph type="sldNum" sz="quarter" idx="12"/>
          </p:nvPr>
        </p:nvSpPr>
        <p:spPr/>
        <p:txBody>
          <a:bodyPr/>
          <a:lstStyle>
            <a:lvl1pPr>
              <a:defRPr/>
            </a:lvl1pPr>
          </a:lstStyle>
          <a:p>
            <a:fld id="{8E44BB53-02BF-8341-B45D-9818BBFBD6A5}" type="slidenum">
              <a:rPr lang="en-US" smtClean="0"/>
              <a:t>‹#›</a:t>
            </a:fld>
            <a:endParaRPr lang="en-US"/>
          </a:p>
        </p:txBody>
      </p:sp>
    </p:spTree>
    <p:extLst>
      <p:ext uri="{BB962C8B-B14F-4D97-AF65-F5344CB8AC3E}">
        <p14:creationId xmlns:p14="http://schemas.microsoft.com/office/powerpoint/2010/main" val="353644928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3">
            <a:extLst>
              <a:ext uri="{FF2B5EF4-FFF2-40B4-BE49-F238E27FC236}">
                <a16:creationId xmlns:a16="http://schemas.microsoft.com/office/drawing/2014/main" xmlns="" id="{AB5659C0-A770-CF46-BA4D-1FFFDB4D65C7}"/>
              </a:ext>
            </a:extLst>
          </p:cNvPr>
          <p:cNvSpPr>
            <a:spLocks noGrp="1"/>
          </p:cNvSpPr>
          <p:nvPr>
            <p:ph type="dt" sz="half" idx="10"/>
          </p:nvPr>
        </p:nvSpPr>
        <p:spPr/>
        <p:txBody>
          <a:bodyPr/>
          <a:lstStyle>
            <a:lvl1pPr>
              <a:defRPr/>
            </a:lvl1pPr>
          </a:lstStyle>
          <a:p>
            <a:fld id="{83B57E45-8FDF-8049-9947-8CFCDF4653CE}" type="datetimeFigureOut">
              <a:rPr lang="en-US" smtClean="0"/>
              <a:t>3/8/2021</a:t>
            </a:fld>
            <a:endParaRPr lang="en-US"/>
          </a:p>
        </p:txBody>
      </p:sp>
      <p:sp>
        <p:nvSpPr>
          <p:cNvPr id="8" name="Footer Placeholder 4">
            <a:extLst>
              <a:ext uri="{FF2B5EF4-FFF2-40B4-BE49-F238E27FC236}">
                <a16:creationId xmlns:a16="http://schemas.microsoft.com/office/drawing/2014/main" xmlns="" id="{F131E381-1579-C449-A0AD-58CDA766126A}"/>
              </a:ext>
            </a:extLst>
          </p:cNvPr>
          <p:cNvSpPr>
            <a:spLocks noGrp="1"/>
          </p:cNvSpPr>
          <p:nvPr>
            <p:ph type="ftr" sz="quarter" idx="11"/>
          </p:nvPr>
        </p:nvSpPr>
        <p:spPr/>
        <p:txBody>
          <a:bodyPr/>
          <a:lstStyle>
            <a:lvl1pPr>
              <a:defRPr/>
            </a:lvl1pPr>
          </a:lstStyle>
          <a:p>
            <a:endParaRPr lang="en-US"/>
          </a:p>
        </p:txBody>
      </p:sp>
      <p:sp>
        <p:nvSpPr>
          <p:cNvPr id="9" name="Slide Number Placeholder 5">
            <a:extLst>
              <a:ext uri="{FF2B5EF4-FFF2-40B4-BE49-F238E27FC236}">
                <a16:creationId xmlns:a16="http://schemas.microsoft.com/office/drawing/2014/main" xmlns="" id="{50FC542B-C27C-1B44-9D84-5FBFFF83B998}"/>
              </a:ext>
            </a:extLst>
          </p:cNvPr>
          <p:cNvSpPr>
            <a:spLocks noGrp="1"/>
          </p:cNvSpPr>
          <p:nvPr>
            <p:ph type="sldNum" sz="quarter" idx="12"/>
          </p:nvPr>
        </p:nvSpPr>
        <p:spPr/>
        <p:txBody>
          <a:bodyPr/>
          <a:lstStyle>
            <a:lvl1pPr>
              <a:defRPr/>
            </a:lvl1pPr>
          </a:lstStyle>
          <a:p>
            <a:fld id="{8E44BB53-02BF-8341-B45D-9818BBFBD6A5}" type="slidenum">
              <a:rPr lang="en-US" smtClean="0"/>
              <a:t>‹#›</a:t>
            </a:fld>
            <a:endParaRPr lang="en-US"/>
          </a:p>
        </p:txBody>
      </p:sp>
    </p:spTree>
    <p:extLst>
      <p:ext uri="{BB962C8B-B14F-4D97-AF65-F5344CB8AC3E}">
        <p14:creationId xmlns:p14="http://schemas.microsoft.com/office/powerpoint/2010/main" val="424440436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3">
            <a:extLst>
              <a:ext uri="{FF2B5EF4-FFF2-40B4-BE49-F238E27FC236}">
                <a16:creationId xmlns:a16="http://schemas.microsoft.com/office/drawing/2014/main" xmlns="" id="{B0D2B4F8-DE8E-364B-850D-43BFCB489C31}"/>
              </a:ext>
            </a:extLst>
          </p:cNvPr>
          <p:cNvSpPr>
            <a:spLocks noGrp="1"/>
          </p:cNvSpPr>
          <p:nvPr>
            <p:ph type="dt" sz="half" idx="10"/>
          </p:nvPr>
        </p:nvSpPr>
        <p:spPr/>
        <p:txBody>
          <a:bodyPr/>
          <a:lstStyle>
            <a:lvl1pPr>
              <a:defRPr/>
            </a:lvl1pPr>
          </a:lstStyle>
          <a:p>
            <a:fld id="{83B57E45-8FDF-8049-9947-8CFCDF4653CE}" type="datetimeFigureOut">
              <a:rPr lang="en-US" smtClean="0"/>
              <a:t>3/8/2021</a:t>
            </a:fld>
            <a:endParaRPr lang="en-US"/>
          </a:p>
        </p:txBody>
      </p:sp>
      <p:sp>
        <p:nvSpPr>
          <p:cNvPr id="4" name="Footer Placeholder 4">
            <a:extLst>
              <a:ext uri="{FF2B5EF4-FFF2-40B4-BE49-F238E27FC236}">
                <a16:creationId xmlns:a16="http://schemas.microsoft.com/office/drawing/2014/main" xmlns="" id="{B6C95305-9495-B84C-874F-9234E4CE9387}"/>
              </a:ext>
            </a:extLst>
          </p:cNvPr>
          <p:cNvSpPr>
            <a:spLocks noGrp="1"/>
          </p:cNvSpPr>
          <p:nvPr>
            <p:ph type="ftr" sz="quarter" idx="11"/>
          </p:nvPr>
        </p:nvSpPr>
        <p:spPr/>
        <p:txBody>
          <a:bodyPr/>
          <a:lstStyle>
            <a:lvl1pPr>
              <a:defRPr/>
            </a:lvl1pPr>
          </a:lstStyle>
          <a:p>
            <a:endParaRPr lang="en-US"/>
          </a:p>
        </p:txBody>
      </p:sp>
      <p:sp>
        <p:nvSpPr>
          <p:cNvPr id="5" name="Slide Number Placeholder 5">
            <a:extLst>
              <a:ext uri="{FF2B5EF4-FFF2-40B4-BE49-F238E27FC236}">
                <a16:creationId xmlns:a16="http://schemas.microsoft.com/office/drawing/2014/main" xmlns="" id="{A3398713-B6F7-524D-977D-2C999DC2D1A6}"/>
              </a:ext>
            </a:extLst>
          </p:cNvPr>
          <p:cNvSpPr>
            <a:spLocks noGrp="1"/>
          </p:cNvSpPr>
          <p:nvPr>
            <p:ph type="sldNum" sz="quarter" idx="12"/>
          </p:nvPr>
        </p:nvSpPr>
        <p:spPr/>
        <p:txBody>
          <a:bodyPr/>
          <a:lstStyle>
            <a:lvl1pPr>
              <a:defRPr/>
            </a:lvl1pPr>
          </a:lstStyle>
          <a:p>
            <a:fld id="{8E44BB53-02BF-8341-B45D-9818BBFBD6A5}" type="slidenum">
              <a:rPr lang="en-US" smtClean="0"/>
              <a:t>‹#›</a:t>
            </a:fld>
            <a:endParaRPr lang="en-US"/>
          </a:p>
        </p:txBody>
      </p:sp>
    </p:spTree>
    <p:extLst>
      <p:ext uri="{BB962C8B-B14F-4D97-AF65-F5344CB8AC3E}">
        <p14:creationId xmlns:p14="http://schemas.microsoft.com/office/powerpoint/2010/main" val="791887517"/>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BCC92D21-8045-5942-8E8B-733B7B9DF30C}"/>
              </a:ext>
            </a:extLst>
          </p:cNvPr>
          <p:cNvSpPr>
            <a:spLocks noGrp="1"/>
          </p:cNvSpPr>
          <p:nvPr>
            <p:ph type="dt" sz="half" idx="10"/>
          </p:nvPr>
        </p:nvSpPr>
        <p:spPr/>
        <p:txBody>
          <a:bodyPr/>
          <a:lstStyle>
            <a:lvl1pPr>
              <a:defRPr/>
            </a:lvl1pPr>
          </a:lstStyle>
          <a:p>
            <a:fld id="{83B57E45-8FDF-8049-9947-8CFCDF4653CE}" type="datetimeFigureOut">
              <a:rPr lang="en-US" smtClean="0"/>
              <a:t>3/8/2021</a:t>
            </a:fld>
            <a:endParaRPr lang="en-US"/>
          </a:p>
        </p:txBody>
      </p:sp>
      <p:sp>
        <p:nvSpPr>
          <p:cNvPr id="3" name="Footer Placeholder 4">
            <a:extLst>
              <a:ext uri="{FF2B5EF4-FFF2-40B4-BE49-F238E27FC236}">
                <a16:creationId xmlns:a16="http://schemas.microsoft.com/office/drawing/2014/main" xmlns="" id="{EA3F54C7-7D8C-4D4C-AFB8-B12DAE8BB19F}"/>
              </a:ext>
            </a:extLst>
          </p:cNvPr>
          <p:cNvSpPr>
            <a:spLocks noGrp="1"/>
          </p:cNvSpPr>
          <p:nvPr>
            <p:ph type="ftr" sz="quarter" idx="11"/>
          </p:nvPr>
        </p:nvSpPr>
        <p:spPr/>
        <p:txBody>
          <a:bodyPr/>
          <a:lstStyle>
            <a:lvl1pPr>
              <a:defRPr/>
            </a:lvl1pPr>
          </a:lstStyle>
          <a:p>
            <a:endParaRPr lang="en-US"/>
          </a:p>
        </p:txBody>
      </p:sp>
      <p:sp>
        <p:nvSpPr>
          <p:cNvPr id="4" name="Slide Number Placeholder 5">
            <a:extLst>
              <a:ext uri="{FF2B5EF4-FFF2-40B4-BE49-F238E27FC236}">
                <a16:creationId xmlns:a16="http://schemas.microsoft.com/office/drawing/2014/main" xmlns="" id="{E4C2DF97-F01F-5041-B238-3CC9B91D3F9A}"/>
              </a:ext>
            </a:extLst>
          </p:cNvPr>
          <p:cNvSpPr>
            <a:spLocks noGrp="1"/>
          </p:cNvSpPr>
          <p:nvPr>
            <p:ph type="sldNum" sz="quarter" idx="12"/>
          </p:nvPr>
        </p:nvSpPr>
        <p:spPr/>
        <p:txBody>
          <a:bodyPr/>
          <a:lstStyle>
            <a:lvl1pPr>
              <a:defRPr/>
            </a:lvl1pPr>
          </a:lstStyle>
          <a:p>
            <a:fld id="{8E44BB53-02BF-8341-B45D-9818BBFBD6A5}" type="slidenum">
              <a:rPr lang="en-US" smtClean="0"/>
              <a:t>‹#›</a:t>
            </a:fld>
            <a:endParaRPr lang="en-US"/>
          </a:p>
        </p:txBody>
      </p:sp>
    </p:spTree>
    <p:extLst>
      <p:ext uri="{BB962C8B-B14F-4D97-AF65-F5344CB8AC3E}">
        <p14:creationId xmlns:p14="http://schemas.microsoft.com/office/powerpoint/2010/main" val="95764378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xmlns="" id="{D2AE1E07-45EF-DB4C-8D53-90B99E4C043D}"/>
              </a:ext>
            </a:extLst>
          </p:cNvPr>
          <p:cNvSpPr>
            <a:spLocks noGrp="1"/>
          </p:cNvSpPr>
          <p:nvPr>
            <p:ph type="dt" sz="half" idx="10"/>
          </p:nvPr>
        </p:nvSpPr>
        <p:spPr/>
        <p:txBody>
          <a:bodyPr/>
          <a:lstStyle>
            <a:lvl1pPr>
              <a:defRPr/>
            </a:lvl1pPr>
          </a:lstStyle>
          <a:p>
            <a:fld id="{83B57E45-8FDF-8049-9947-8CFCDF4653CE}" type="datetimeFigureOut">
              <a:rPr lang="en-US" smtClean="0"/>
              <a:t>3/8/2021</a:t>
            </a:fld>
            <a:endParaRPr lang="en-US"/>
          </a:p>
        </p:txBody>
      </p:sp>
      <p:sp>
        <p:nvSpPr>
          <p:cNvPr id="6" name="Footer Placeholder 4">
            <a:extLst>
              <a:ext uri="{FF2B5EF4-FFF2-40B4-BE49-F238E27FC236}">
                <a16:creationId xmlns:a16="http://schemas.microsoft.com/office/drawing/2014/main" xmlns="" id="{8675DAA6-DC82-9744-88E8-75522354A0F5}"/>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xmlns="" id="{E7C88D10-429B-C444-8D97-F9F201ECB8D2}"/>
              </a:ext>
            </a:extLst>
          </p:cNvPr>
          <p:cNvSpPr>
            <a:spLocks noGrp="1"/>
          </p:cNvSpPr>
          <p:nvPr>
            <p:ph type="sldNum" sz="quarter" idx="12"/>
          </p:nvPr>
        </p:nvSpPr>
        <p:spPr/>
        <p:txBody>
          <a:bodyPr/>
          <a:lstStyle>
            <a:lvl1pPr>
              <a:defRPr/>
            </a:lvl1pPr>
          </a:lstStyle>
          <a:p>
            <a:fld id="{8E44BB53-02BF-8341-B45D-9818BBFBD6A5}" type="slidenum">
              <a:rPr lang="en-US" smtClean="0"/>
              <a:t>‹#›</a:t>
            </a:fld>
            <a:endParaRPr lang="en-US"/>
          </a:p>
        </p:txBody>
      </p:sp>
    </p:spTree>
    <p:extLst>
      <p:ext uri="{BB962C8B-B14F-4D97-AF65-F5344CB8AC3E}">
        <p14:creationId xmlns:p14="http://schemas.microsoft.com/office/powerpoint/2010/main" val="2954020794"/>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xmlns="" id="{364AFED4-E14D-954D-A28D-C07A78F4985B}"/>
              </a:ext>
            </a:extLst>
          </p:cNvPr>
          <p:cNvSpPr>
            <a:spLocks noGrp="1"/>
          </p:cNvSpPr>
          <p:nvPr>
            <p:ph type="dt" sz="half" idx="10"/>
          </p:nvPr>
        </p:nvSpPr>
        <p:spPr/>
        <p:txBody>
          <a:bodyPr/>
          <a:lstStyle>
            <a:lvl1pPr>
              <a:defRPr/>
            </a:lvl1pPr>
          </a:lstStyle>
          <a:p>
            <a:fld id="{83B57E45-8FDF-8049-9947-8CFCDF4653CE}" type="datetimeFigureOut">
              <a:rPr lang="en-US" smtClean="0"/>
              <a:t>3/8/2021</a:t>
            </a:fld>
            <a:endParaRPr lang="en-US"/>
          </a:p>
        </p:txBody>
      </p:sp>
      <p:sp>
        <p:nvSpPr>
          <p:cNvPr id="6" name="Footer Placeholder 4">
            <a:extLst>
              <a:ext uri="{FF2B5EF4-FFF2-40B4-BE49-F238E27FC236}">
                <a16:creationId xmlns:a16="http://schemas.microsoft.com/office/drawing/2014/main" xmlns="" id="{010108D7-8953-1549-872D-F0015F9C9394}"/>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xmlns="" id="{5D8FEA1F-9DB2-C240-BC30-8DC40D789916}"/>
              </a:ext>
            </a:extLst>
          </p:cNvPr>
          <p:cNvSpPr>
            <a:spLocks noGrp="1"/>
          </p:cNvSpPr>
          <p:nvPr>
            <p:ph type="sldNum" sz="quarter" idx="12"/>
          </p:nvPr>
        </p:nvSpPr>
        <p:spPr/>
        <p:txBody>
          <a:bodyPr/>
          <a:lstStyle>
            <a:lvl1pPr>
              <a:defRPr/>
            </a:lvl1pPr>
          </a:lstStyle>
          <a:p>
            <a:fld id="{8E44BB53-02BF-8341-B45D-9818BBFBD6A5}" type="slidenum">
              <a:rPr lang="en-US" smtClean="0"/>
              <a:t>‹#›</a:t>
            </a:fld>
            <a:endParaRPr lang="en-US"/>
          </a:p>
        </p:txBody>
      </p:sp>
    </p:spTree>
    <p:extLst>
      <p:ext uri="{BB962C8B-B14F-4D97-AF65-F5344CB8AC3E}">
        <p14:creationId xmlns:p14="http://schemas.microsoft.com/office/powerpoint/2010/main" val="15281974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5B3D7"/>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C1B9BCC1-4C61-DE45-979C-EBE739D021BF}"/>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Text Placeholder 2">
            <a:extLst>
              <a:ext uri="{FF2B5EF4-FFF2-40B4-BE49-F238E27FC236}">
                <a16:creationId xmlns:a16="http://schemas.microsoft.com/office/drawing/2014/main" xmlns="" id="{0D201022-1EA7-4E4C-9845-057055572542}"/>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 name="Date Placeholder 3">
            <a:extLst>
              <a:ext uri="{FF2B5EF4-FFF2-40B4-BE49-F238E27FC236}">
                <a16:creationId xmlns:a16="http://schemas.microsoft.com/office/drawing/2014/main" xmlns="" id="{199A3F65-553A-564D-BEAF-C3295FA0062C}"/>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cs typeface="Arial" charset="0"/>
              </a:defRPr>
            </a:lvl1pPr>
          </a:lstStyle>
          <a:p>
            <a:fld id="{83B57E45-8FDF-8049-9947-8CFCDF4653CE}" type="datetimeFigureOut">
              <a:rPr lang="en-US" smtClean="0"/>
              <a:t>3/8/2021</a:t>
            </a:fld>
            <a:endParaRPr lang="en-US"/>
          </a:p>
        </p:txBody>
      </p:sp>
      <p:sp>
        <p:nvSpPr>
          <p:cNvPr id="5" name="Footer Placeholder 4">
            <a:extLst>
              <a:ext uri="{FF2B5EF4-FFF2-40B4-BE49-F238E27FC236}">
                <a16:creationId xmlns:a16="http://schemas.microsoft.com/office/drawing/2014/main" xmlns="" id="{06478AF1-8EE0-CA44-98B5-4A6CCEBEA39F}"/>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cs typeface="Arial" charset="0"/>
              </a:defRPr>
            </a:lvl1pPr>
          </a:lstStyle>
          <a:p>
            <a:endParaRPr lang="en-US"/>
          </a:p>
        </p:txBody>
      </p:sp>
      <p:sp>
        <p:nvSpPr>
          <p:cNvPr id="6" name="Slide Number Placeholder 5">
            <a:extLst>
              <a:ext uri="{FF2B5EF4-FFF2-40B4-BE49-F238E27FC236}">
                <a16:creationId xmlns:a16="http://schemas.microsoft.com/office/drawing/2014/main" xmlns="" id="{B02A4B6F-A2AB-0F4B-987D-A8914754D2FE}"/>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fld id="{8E44BB53-02BF-8341-B45D-9818BBFBD6A5}" type="slidenum">
              <a:rPr lang="en-US" smtClean="0"/>
              <a:t>‹#›</a:t>
            </a:fld>
            <a:endParaRPr lang="en-US"/>
          </a:p>
        </p:txBody>
      </p:sp>
    </p:spTree>
    <p:extLst>
      <p:ext uri="{BB962C8B-B14F-4D97-AF65-F5344CB8AC3E}">
        <p14:creationId xmlns:p14="http://schemas.microsoft.com/office/powerpoint/2010/main" val="2948668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spd="slow">
    <p:push dir="u"/>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1.jpeg"/><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png"/></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fertilityuk.org/" TargetMode="External"/><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8.png"/><Relationship Id="rId4" Type="http://schemas.openxmlformats.org/officeDocument/2006/relationships/oleObject" Target="../embeddings/oleObject1.bin"/></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9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9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69000">
              <a:schemeClr val="accent1">
                <a:lumMod val="40000"/>
                <a:lumOff val="60000"/>
              </a:schemeClr>
            </a:gs>
            <a:gs pos="0">
              <a:schemeClr val="accent1">
                <a:lumMod val="95000"/>
                <a:lumOff val="5000"/>
              </a:schemeClr>
            </a:gs>
            <a:gs pos="49000">
              <a:schemeClr val="accent1">
                <a:lumMod val="60000"/>
                <a:lumOff val="4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3A03EC33-A598-4294-A270-882606167CD8}"/>
              </a:ext>
            </a:extLst>
          </p:cNvPr>
          <p:cNvSpPr>
            <a:spLocks noGrp="1"/>
          </p:cNvSpPr>
          <p:nvPr>
            <p:ph type="ctrTitle"/>
          </p:nvPr>
        </p:nvSpPr>
        <p:spPr>
          <a:xfrm>
            <a:off x="914400" y="2236787"/>
            <a:ext cx="10363200" cy="1470025"/>
          </a:xfrm>
        </p:spPr>
        <p:txBody>
          <a:bodyPr/>
          <a:lstStyle/>
          <a:p>
            <a:r>
              <a:rPr lang="en-US" sz="4800" dirty="0"/>
              <a:t>Contraception, sexual health and woman’s health.</a:t>
            </a:r>
          </a:p>
        </p:txBody>
      </p:sp>
      <p:sp>
        <p:nvSpPr>
          <p:cNvPr id="10" name="Subtitle 2">
            <a:extLst>
              <a:ext uri="{FF2B5EF4-FFF2-40B4-BE49-F238E27FC236}">
                <a16:creationId xmlns:a16="http://schemas.microsoft.com/office/drawing/2014/main" xmlns="" id="{6CCCCDD3-D574-4C03-B1E3-BD2FDE145D06}"/>
              </a:ext>
            </a:extLst>
          </p:cNvPr>
          <p:cNvSpPr>
            <a:spLocks noGrp="1"/>
          </p:cNvSpPr>
          <p:nvPr>
            <p:ph type="subTitle" idx="1"/>
          </p:nvPr>
        </p:nvSpPr>
        <p:spPr/>
        <p:txBody>
          <a:bodyPr/>
          <a:lstStyle/>
          <a:p>
            <a:r>
              <a:rPr lang="en-GB" dirty="0">
                <a:solidFill>
                  <a:schemeClr val="bg1"/>
                </a:solidFill>
              </a:rPr>
              <a:t>AHP603 General Practice Nursing 2021</a:t>
            </a:r>
            <a:endParaRPr lang="en-US" dirty="0">
              <a:solidFill>
                <a:schemeClr val="bg1"/>
              </a:solidFill>
            </a:endParaRPr>
          </a:p>
        </p:txBody>
      </p:sp>
      <p:pic>
        <p:nvPicPr>
          <p:cNvPr id="1026" name="Picture 2" descr="Image result for kingston uni logo">
            <a:extLst>
              <a:ext uri="{FF2B5EF4-FFF2-40B4-BE49-F238E27FC236}">
                <a16:creationId xmlns:a16="http://schemas.microsoft.com/office/drawing/2014/main" xmlns="" id="{6E2E81C7-B3FE-E147-9BB7-AE44213053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2510" y="5236334"/>
            <a:ext cx="3556993" cy="11637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kingston uni greater together">
            <a:extLst>
              <a:ext uri="{FF2B5EF4-FFF2-40B4-BE49-F238E27FC236}">
                <a16:creationId xmlns:a16="http://schemas.microsoft.com/office/drawing/2014/main" xmlns="" id="{1D73E406-17FF-8E4E-8FC4-E034BE314A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6805" r="1125"/>
          <a:stretch/>
        </p:blipFill>
        <p:spPr bwMode="auto">
          <a:xfrm>
            <a:off x="6806207" y="5236334"/>
            <a:ext cx="3556993" cy="1163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94215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D1DE48-6F21-0B40-920D-EEA47FE3E40A}"/>
              </a:ext>
            </a:extLst>
          </p:cNvPr>
          <p:cNvSpPr>
            <a:spLocks noGrp="1"/>
          </p:cNvSpPr>
          <p:nvPr>
            <p:ph type="title"/>
          </p:nvPr>
        </p:nvSpPr>
        <p:spPr>
          <a:xfrm>
            <a:off x="2389717" y="4800600"/>
            <a:ext cx="7315200" cy="566738"/>
          </a:xfrm>
        </p:spPr>
        <p:txBody>
          <a:bodyPr wrap="square" anchor="b">
            <a:normAutofit/>
          </a:bodyPr>
          <a:lstStyle/>
          <a:p>
            <a:r>
              <a:rPr lang="en-US" sz="2800" dirty="0"/>
              <a:t>If the egg implants… </a:t>
            </a:r>
          </a:p>
        </p:txBody>
      </p:sp>
      <p:pic>
        <p:nvPicPr>
          <p:cNvPr id="5" name="Picture 4" descr="Chairs and tables at a wedding">
            <a:extLst>
              <a:ext uri="{FF2B5EF4-FFF2-40B4-BE49-F238E27FC236}">
                <a16:creationId xmlns:a16="http://schemas.microsoft.com/office/drawing/2014/main" xmlns="" id="{9432C399-A0B8-A845-B357-3109EC39B174}"/>
              </a:ext>
            </a:extLst>
          </p:cNvPr>
          <p:cNvPicPr>
            <a:picLocks noChangeAspect="1"/>
          </p:cNvPicPr>
          <p:nvPr/>
        </p:nvPicPr>
        <p:blipFill rotWithShape="1">
          <a:blip r:embed="rId2"/>
          <a:srcRect t="8973" b="6758"/>
          <a:stretch/>
        </p:blipFill>
        <p:spPr>
          <a:xfrm>
            <a:off x="2389717" y="612775"/>
            <a:ext cx="7315200" cy="4114800"/>
          </a:xfrm>
          <a:prstGeom prst="rect">
            <a:avLst/>
          </a:prstGeom>
          <a:noFill/>
        </p:spPr>
      </p:pic>
      <p:sp>
        <p:nvSpPr>
          <p:cNvPr id="3" name="Content Placeholder 2">
            <a:extLst>
              <a:ext uri="{FF2B5EF4-FFF2-40B4-BE49-F238E27FC236}">
                <a16:creationId xmlns:a16="http://schemas.microsoft.com/office/drawing/2014/main" xmlns="" id="{C7DBB6D3-331C-A241-B61D-F7E23102714E}"/>
              </a:ext>
            </a:extLst>
          </p:cNvPr>
          <p:cNvSpPr>
            <a:spLocks noGrp="1"/>
          </p:cNvSpPr>
          <p:nvPr>
            <p:ph type="body" sz="half" idx="2"/>
          </p:nvPr>
        </p:nvSpPr>
        <p:spPr>
          <a:xfrm>
            <a:off x="1549277" y="5440363"/>
            <a:ext cx="9093446" cy="804862"/>
          </a:xfrm>
        </p:spPr>
        <p:txBody>
          <a:bodyPr wrap="square" anchor="t">
            <a:normAutofit lnSpcReduction="10000"/>
          </a:bodyPr>
          <a:lstStyle/>
          <a:p>
            <a:r>
              <a:rPr lang="en-US" sz="2400" dirty="0"/>
              <a:t>The ovary keeps on producing progesterone and the body goes through pregnancy changes.  </a:t>
            </a:r>
          </a:p>
        </p:txBody>
      </p:sp>
    </p:spTree>
    <p:extLst>
      <p:ext uri="{BB962C8B-B14F-4D97-AF65-F5344CB8AC3E}">
        <p14:creationId xmlns:p14="http://schemas.microsoft.com/office/powerpoint/2010/main" val="2966482674"/>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F714BED7-FB3A-004A-961E-7D24A5B5CE3C}"/>
              </a:ext>
            </a:extLst>
          </p:cNvPr>
          <p:cNvSpPr>
            <a:spLocks noGrp="1"/>
          </p:cNvSpPr>
          <p:nvPr>
            <p:ph type="title"/>
          </p:nvPr>
        </p:nvSpPr>
        <p:spPr>
          <a:xfrm>
            <a:off x="609600" y="274638"/>
            <a:ext cx="10972800" cy="1143000"/>
          </a:xfrm>
        </p:spPr>
        <p:txBody>
          <a:bodyPr wrap="square" anchor="ctr">
            <a:normAutofit/>
          </a:bodyPr>
          <a:lstStyle/>
          <a:p>
            <a:r>
              <a:rPr lang="en-US" dirty="0"/>
              <a:t>If the egg doesn’t implant</a:t>
            </a:r>
          </a:p>
        </p:txBody>
      </p:sp>
      <p:pic>
        <p:nvPicPr>
          <p:cNvPr id="8" name="Picture 7" descr="Person holding red heat pack">
            <a:extLst>
              <a:ext uri="{FF2B5EF4-FFF2-40B4-BE49-F238E27FC236}">
                <a16:creationId xmlns:a16="http://schemas.microsoft.com/office/drawing/2014/main" xmlns="" id="{3AC08B30-CC2B-CE44-99D1-A368E33A5CD9}"/>
              </a:ext>
            </a:extLst>
          </p:cNvPr>
          <p:cNvPicPr>
            <a:picLocks noChangeAspect="1"/>
          </p:cNvPicPr>
          <p:nvPr/>
        </p:nvPicPr>
        <p:blipFill rotWithShape="1">
          <a:blip r:embed="rId2"/>
          <a:srcRect l="14163" r="4638" b="2"/>
          <a:stretch/>
        </p:blipFill>
        <p:spPr>
          <a:xfrm>
            <a:off x="609600" y="1600201"/>
            <a:ext cx="5384800" cy="4525963"/>
          </a:xfrm>
          <a:prstGeom prst="rect">
            <a:avLst/>
          </a:prstGeom>
          <a:noFill/>
        </p:spPr>
      </p:pic>
      <p:sp>
        <p:nvSpPr>
          <p:cNvPr id="6" name="Content Placeholder 5">
            <a:extLst>
              <a:ext uri="{FF2B5EF4-FFF2-40B4-BE49-F238E27FC236}">
                <a16:creationId xmlns:a16="http://schemas.microsoft.com/office/drawing/2014/main" xmlns="" id="{20C48CCD-A2AC-E94E-807F-5074B4148D68}"/>
              </a:ext>
            </a:extLst>
          </p:cNvPr>
          <p:cNvSpPr>
            <a:spLocks noGrp="1"/>
          </p:cNvSpPr>
          <p:nvPr>
            <p:ph sz="half" idx="2"/>
          </p:nvPr>
        </p:nvSpPr>
        <p:spPr>
          <a:xfrm>
            <a:off x="6197600" y="1600201"/>
            <a:ext cx="5384800" cy="4525963"/>
          </a:xfrm>
        </p:spPr>
        <p:txBody>
          <a:bodyPr wrap="square" anchor="t">
            <a:normAutofit lnSpcReduction="10000"/>
          </a:bodyPr>
          <a:lstStyle/>
          <a:p>
            <a:r>
              <a:rPr lang="en-US" dirty="0"/>
              <a:t>Progesterone and oestrogen levels fall and the lining of the uterus sheds.</a:t>
            </a:r>
          </a:p>
          <a:p>
            <a:r>
              <a:rPr lang="en-US" dirty="0"/>
              <a:t>A cycle is approximately 28 days long. </a:t>
            </a:r>
          </a:p>
          <a:p>
            <a:r>
              <a:rPr lang="en-US" dirty="0"/>
              <a:t>The fall in progesterone and oestrogen triggers the pituitary gland to start producing </a:t>
            </a:r>
            <a:r>
              <a:rPr lang="en-GB" dirty="0"/>
              <a:t>Gonadotropin-releasing hormone  which starts the cycle again…</a:t>
            </a:r>
            <a:endParaRPr lang="en-US" dirty="0"/>
          </a:p>
        </p:txBody>
      </p:sp>
    </p:spTree>
    <p:extLst>
      <p:ext uri="{BB962C8B-B14F-4D97-AF65-F5344CB8AC3E}">
        <p14:creationId xmlns:p14="http://schemas.microsoft.com/office/powerpoint/2010/main" val="27432906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840735-5FA2-2E4D-A60E-13D62D8D0E87}"/>
              </a:ext>
            </a:extLst>
          </p:cNvPr>
          <p:cNvSpPr>
            <a:spLocks noGrp="1"/>
          </p:cNvSpPr>
          <p:nvPr>
            <p:ph type="title"/>
          </p:nvPr>
        </p:nvSpPr>
        <p:spPr>
          <a:xfrm>
            <a:off x="609600" y="274638"/>
            <a:ext cx="10972800" cy="1143000"/>
          </a:xfrm>
        </p:spPr>
        <p:txBody>
          <a:bodyPr wrap="square" anchor="ctr">
            <a:normAutofit/>
          </a:bodyPr>
          <a:lstStyle/>
          <a:p>
            <a:r>
              <a:rPr lang="en-US" dirty="0"/>
              <a:t>History taking </a:t>
            </a:r>
          </a:p>
        </p:txBody>
      </p:sp>
      <p:sp>
        <p:nvSpPr>
          <p:cNvPr id="3" name="Content Placeholder 2">
            <a:extLst>
              <a:ext uri="{FF2B5EF4-FFF2-40B4-BE49-F238E27FC236}">
                <a16:creationId xmlns:a16="http://schemas.microsoft.com/office/drawing/2014/main" xmlns="" id="{360336FF-A025-2D44-A745-7C1C5CC2004E}"/>
              </a:ext>
            </a:extLst>
          </p:cNvPr>
          <p:cNvSpPr>
            <a:spLocks noGrp="1"/>
          </p:cNvSpPr>
          <p:nvPr>
            <p:ph sz="half" idx="1"/>
          </p:nvPr>
        </p:nvSpPr>
        <p:spPr>
          <a:xfrm>
            <a:off x="609600" y="1600201"/>
            <a:ext cx="5384800" cy="4525963"/>
          </a:xfrm>
        </p:spPr>
        <p:txBody>
          <a:bodyPr wrap="square" anchor="t">
            <a:normAutofit/>
          </a:bodyPr>
          <a:lstStyle/>
          <a:p>
            <a:r>
              <a:rPr lang="en-US" dirty="0"/>
              <a:t>Questions we may ask patients relating to gynae history?</a:t>
            </a:r>
          </a:p>
        </p:txBody>
      </p:sp>
      <p:pic>
        <p:nvPicPr>
          <p:cNvPr id="5" name="Picture 4" descr="Woman staring out the window">
            <a:extLst>
              <a:ext uri="{FF2B5EF4-FFF2-40B4-BE49-F238E27FC236}">
                <a16:creationId xmlns:a16="http://schemas.microsoft.com/office/drawing/2014/main" xmlns="" id="{5F5A896B-7B5F-E343-8398-45DAB42CD21E}"/>
              </a:ext>
            </a:extLst>
          </p:cNvPr>
          <p:cNvPicPr>
            <a:picLocks noChangeAspect="1"/>
          </p:cNvPicPr>
          <p:nvPr/>
        </p:nvPicPr>
        <p:blipFill rotWithShape="1">
          <a:blip r:embed="rId2"/>
          <a:srcRect r="20882" b="1"/>
          <a:stretch/>
        </p:blipFill>
        <p:spPr>
          <a:xfrm>
            <a:off x="6197600" y="1600201"/>
            <a:ext cx="5384800" cy="4525963"/>
          </a:xfrm>
          <a:prstGeom prst="rect">
            <a:avLst/>
          </a:prstGeom>
          <a:noFill/>
        </p:spPr>
      </p:pic>
    </p:spTree>
    <p:extLst>
      <p:ext uri="{BB962C8B-B14F-4D97-AF65-F5344CB8AC3E}">
        <p14:creationId xmlns:p14="http://schemas.microsoft.com/office/powerpoint/2010/main" val="428295518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Gynaecological  history</a:t>
            </a:r>
            <a:r>
              <a:rPr lang="en-GB" dirty="0"/>
              <a:t/>
            </a:r>
            <a:br>
              <a:rPr lang="en-GB" dirty="0"/>
            </a:br>
            <a:endParaRPr lang="en-GB" dirty="0"/>
          </a:p>
        </p:txBody>
      </p:sp>
      <p:sp>
        <p:nvSpPr>
          <p:cNvPr id="3" name="Content Placeholder 2"/>
          <p:cNvSpPr>
            <a:spLocks noGrp="1"/>
          </p:cNvSpPr>
          <p:nvPr>
            <p:ph idx="1"/>
          </p:nvPr>
        </p:nvSpPr>
        <p:spPr>
          <a:xfrm>
            <a:off x="1981200" y="1484784"/>
            <a:ext cx="8229600" cy="4839816"/>
          </a:xfrm>
        </p:spPr>
        <p:txBody>
          <a:bodyPr>
            <a:normAutofit/>
          </a:bodyPr>
          <a:lstStyle/>
          <a:p>
            <a:pPr lvl="1">
              <a:buNone/>
            </a:pPr>
            <a:r>
              <a:rPr lang="en-GB" dirty="0">
                <a:solidFill>
                  <a:srgbClr val="FF0000"/>
                </a:solidFill>
              </a:rPr>
              <a:t>Risk of pregnancy</a:t>
            </a:r>
          </a:p>
          <a:p>
            <a:pPr lvl="1"/>
            <a:r>
              <a:rPr lang="en-GB" dirty="0"/>
              <a:t> Date of last menstrual period – was it  'normal‘</a:t>
            </a:r>
          </a:p>
          <a:p>
            <a:pPr lvl="1"/>
            <a:r>
              <a:rPr lang="en-GB" dirty="0"/>
              <a:t>Was it late or lighter than normal</a:t>
            </a:r>
          </a:p>
          <a:p>
            <a:pPr lvl="1"/>
            <a:r>
              <a:rPr lang="en-GB" dirty="0"/>
              <a:t>Regularity and cycle length</a:t>
            </a:r>
          </a:p>
          <a:p>
            <a:pPr lvl="1"/>
            <a:r>
              <a:rPr lang="en-GB" dirty="0"/>
              <a:t>Risk of current pregnancy – e.g.  unprotected intercourse, forgotten pills, gastroenteritis and on contraceptive pills, recently taken Emergency contraception (EC)</a:t>
            </a:r>
          </a:p>
          <a:p>
            <a:pPr lvl="1"/>
            <a:r>
              <a:rPr lang="en-GB" dirty="0"/>
              <a:t>Any breast tenderness,nausea and vomiting, urinary frequency or weight gain</a:t>
            </a:r>
          </a:p>
          <a:p>
            <a:pPr lvl="1"/>
            <a:endParaRPr lang="en-GB" dirty="0"/>
          </a:p>
          <a:p>
            <a:endParaRPr lang="en-GB" sz="2800" dirty="0"/>
          </a:p>
          <a:p>
            <a:endParaRPr lang="en-GB" sz="2800" dirty="0"/>
          </a:p>
        </p:txBody>
      </p:sp>
    </p:spTree>
    <p:extLst>
      <p:ext uri="{BB962C8B-B14F-4D97-AF65-F5344CB8AC3E}">
        <p14:creationId xmlns:p14="http://schemas.microsoft.com/office/powerpoint/2010/main" val="323063747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Gynaecological  history</a:t>
            </a:r>
            <a:endParaRPr lang="en-GB" dirty="0"/>
          </a:p>
        </p:txBody>
      </p:sp>
      <p:sp>
        <p:nvSpPr>
          <p:cNvPr id="3" name="Content Placeholder 2"/>
          <p:cNvSpPr>
            <a:spLocks noGrp="1"/>
          </p:cNvSpPr>
          <p:nvPr>
            <p:ph idx="1"/>
          </p:nvPr>
        </p:nvSpPr>
        <p:spPr/>
        <p:txBody>
          <a:bodyPr>
            <a:normAutofit/>
          </a:bodyPr>
          <a:lstStyle/>
          <a:p>
            <a:pPr lvl="1"/>
            <a:r>
              <a:rPr lang="en-GB" dirty="0">
                <a:solidFill>
                  <a:srgbClr val="FF0000"/>
                </a:solidFill>
              </a:rPr>
              <a:t>Vaginal bleeding</a:t>
            </a:r>
          </a:p>
          <a:p>
            <a:pPr lvl="1"/>
            <a:r>
              <a:rPr lang="en-GB" dirty="0"/>
              <a:t>Any  abnormal bleeding - prolonged versus recent change?</a:t>
            </a:r>
            <a:endParaRPr lang="en-GB" sz="2000" dirty="0"/>
          </a:p>
          <a:p>
            <a:pPr lvl="1"/>
            <a:r>
              <a:rPr lang="en-GB" dirty="0"/>
              <a:t>Amount, colour, any clots</a:t>
            </a:r>
            <a:endParaRPr lang="en-GB" sz="2000" dirty="0"/>
          </a:p>
          <a:p>
            <a:pPr lvl="1"/>
            <a:r>
              <a:rPr lang="en-GB" dirty="0"/>
              <a:t>Any signs of shock</a:t>
            </a:r>
          </a:p>
          <a:p>
            <a:pPr lvl="1"/>
            <a:r>
              <a:rPr lang="en-GB" dirty="0"/>
              <a:t>Associated symptoms, e.g. abdominal pain, fever, vaginal discharge, dyspareunia,</a:t>
            </a:r>
            <a:endParaRPr lang="en-GB" sz="2000" dirty="0"/>
          </a:p>
          <a:p>
            <a:pPr lvl="1"/>
            <a:r>
              <a:rPr lang="en-GB" dirty="0"/>
              <a:t>Factors that aggravate bleeding, e.g. exercise, intercourse</a:t>
            </a:r>
          </a:p>
          <a:p>
            <a:pPr lvl="1"/>
            <a:r>
              <a:rPr lang="en-GB" dirty="0"/>
              <a:t>Any history of gynaecological problems</a:t>
            </a:r>
          </a:p>
          <a:p>
            <a:endParaRPr lang="en-GB" dirty="0"/>
          </a:p>
        </p:txBody>
      </p:sp>
    </p:spTree>
    <p:extLst>
      <p:ext uri="{BB962C8B-B14F-4D97-AF65-F5344CB8AC3E}">
        <p14:creationId xmlns:p14="http://schemas.microsoft.com/office/powerpoint/2010/main" val="304352912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Gynaecological  history</a:t>
            </a:r>
            <a:endParaRPr lang="en-GB" dirty="0"/>
          </a:p>
        </p:txBody>
      </p:sp>
      <p:sp>
        <p:nvSpPr>
          <p:cNvPr id="3" name="Content Placeholder 2"/>
          <p:cNvSpPr>
            <a:spLocks noGrp="1"/>
          </p:cNvSpPr>
          <p:nvPr>
            <p:ph idx="1"/>
          </p:nvPr>
        </p:nvSpPr>
        <p:spPr/>
        <p:txBody>
          <a:bodyPr>
            <a:normAutofit/>
          </a:bodyPr>
          <a:lstStyle/>
          <a:p>
            <a:pPr lvl="1"/>
            <a:r>
              <a:rPr lang="en-GB" dirty="0">
                <a:solidFill>
                  <a:srgbClr val="FF0000"/>
                </a:solidFill>
              </a:rPr>
              <a:t>Vaginal bleeding</a:t>
            </a:r>
          </a:p>
          <a:p>
            <a:pPr lvl="1"/>
            <a:r>
              <a:rPr lang="en-GB" dirty="0"/>
              <a:t>Any  abnormal bleeding - prolonged versus recent change?</a:t>
            </a:r>
            <a:endParaRPr lang="en-GB" sz="2000" dirty="0"/>
          </a:p>
          <a:p>
            <a:pPr lvl="1"/>
            <a:r>
              <a:rPr lang="en-GB" dirty="0"/>
              <a:t>Amount, colour, any clots</a:t>
            </a:r>
            <a:endParaRPr lang="en-GB" sz="2000" dirty="0"/>
          </a:p>
          <a:p>
            <a:pPr lvl="1"/>
            <a:r>
              <a:rPr lang="en-GB" dirty="0"/>
              <a:t>Any signs of shock</a:t>
            </a:r>
          </a:p>
          <a:p>
            <a:pPr lvl="1"/>
            <a:r>
              <a:rPr lang="en-GB" dirty="0"/>
              <a:t>Associated symptoms, e.g. abdominal pain, fever, vaginal discharge, dyspareunia,</a:t>
            </a:r>
            <a:endParaRPr lang="en-GB" sz="2000" dirty="0"/>
          </a:p>
          <a:p>
            <a:pPr lvl="1"/>
            <a:r>
              <a:rPr lang="en-GB" dirty="0"/>
              <a:t>Factors that aggravate bleeding, e.g. exercise, intercourse</a:t>
            </a:r>
          </a:p>
          <a:p>
            <a:pPr lvl="1"/>
            <a:r>
              <a:rPr lang="en-GB" dirty="0"/>
              <a:t>Any history of gynaecological problems</a:t>
            </a:r>
          </a:p>
          <a:p>
            <a:endParaRPr lang="en-GB" dirty="0"/>
          </a:p>
        </p:txBody>
      </p:sp>
    </p:spTree>
    <p:extLst>
      <p:ext uri="{BB962C8B-B14F-4D97-AF65-F5344CB8AC3E}">
        <p14:creationId xmlns:p14="http://schemas.microsoft.com/office/powerpoint/2010/main" val="2713547953"/>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76E5A2-3BAD-1443-9A47-F44098CE1017}"/>
              </a:ext>
            </a:extLst>
          </p:cNvPr>
          <p:cNvSpPr>
            <a:spLocks noGrp="1"/>
          </p:cNvSpPr>
          <p:nvPr>
            <p:ph type="title"/>
          </p:nvPr>
        </p:nvSpPr>
        <p:spPr/>
        <p:txBody>
          <a:bodyPr/>
          <a:lstStyle/>
          <a:p>
            <a:r>
              <a:rPr lang="en-US" dirty="0"/>
              <a:t>Dysmenorrhea causes</a:t>
            </a:r>
          </a:p>
        </p:txBody>
      </p:sp>
      <p:sp>
        <p:nvSpPr>
          <p:cNvPr id="3" name="Content Placeholder 2">
            <a:extLst>
              <a:ext uri="{FF2B5EF4-FFF2-40B4-BE49-F238E27FC236}">
                <a16:creationId xmlns:a16="http://schemas.microsoft.com/office/drawing/2014/main" xmlns="" id="{E854B63A-D8F0-9C44-8E16-58B346525C2E}"/>
              </a:ext>
            </a:extLst>
          </p:cNvPr>
          <p:cNvSpPr>
            <a:spLocks noGrp="1"/>
          </p:cNvSpPr>
          <p:nvPr>
            <p:ph idx="1"/>
          </p:nvPr>
        </p:nvSpPr>
        <p:spPr>
          <a:xfrm>
            <a:off x="609600" y="1738747"/>
            <a:ext cx="10972800" cy="4525963"/>
          </a:xfrm>
        </p:spPr>
        <p:txBody>
          <a:bodyPr/>
          <a:lstStyle/>
          <a:p>
            <a:r>
              <a:rPr lang="en-US" dirty="0"/>
              <a:t>Endometriosis</a:t>
            </a:r>
          </a:p>
          <a:p>
            <a:r>
              <a:rPr lang="en-US" dirty="0"/>
              <a:t>PID</a:t>
            </a:r>
          </a:p>
          <a:p>
            <a:r>
              <a:rPr lang="en-US" dirty="0"/>
              <a:t>Fibroids</a:t>
            </a:r>
          </a:p>
          <a:p>
            <a:r>
              <a:rPr lang="en-US" dirty="0"/>
              <a:t>Adhesions</a:t>
            </a:r>
          </a:p>
          <a:p>
            <a:r>
              <a:rPr lang="en-US" dirty="0"/>
              <a:t>Dyspareunia (painful intercourse) </a:t>
            </a:r>
          </a:p>
          <a:p>
            <a:r>
              <a:rPr lang="en-US" dirty="0"/>
              <a:t>PCOS</a:t>
            </a:r>
          </a:p>
          <a:p>
            <a:r>
              <a:rPr lang="en-US" dirty="0"/>
              <a:t>Copper coil </a:t>
            </a:r>
          </a:p>
          <a:p>
            <a:pPr marL="0" indent="0">
              <a:buNone/>
            </a:pPr>
            <a:endParaRPr lang="en-US" dirty="0"/>
          </a:p>
        </p:txBody>
      </p:sp>
    </p:spTree>
    <p:extLst>
      <p:ext uri="{BB962C8B-B14F-4D97-AF65-F5344CB8AC3E}">
        <p14:creationId xmlns:p14="http://schemas.microsoft.com/office/powerpoint/2010/main" val="269118276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380" y="562072"/>
            <a:ext cx="5456731" cy="1224136"/>
          </a:xfrm>
        </p:spPr>
        <p:txBody>
          <a:bodyPr>
            <a:normAutofit/>
          </a:bodyPr>
          <a:lstStyle/>
          <a:p>
            <a:r>
              <a:rPr lang="en-GB" sz="2800" dirty="0"/>
              <a:t>Primary dysmenorrhoea</a:t>
            </a:r>
          </a:p>
        </p:txBody>
      </p:sp>
      <p:sp>
        <p:nvSpPr>
          <p:cNvPr id="3" name="Text Placeholder 2"/>
          <p:cNvSpPr>
            <a:spLocks noGrp="1"/>
          </p:cNvSpPr>
          <p:nvPr>
            <p:ph type="body" sz="half" idx="2"/>
          </p:nvPr>
        </p:nvSpPr>
        <p:spPr>
          <a:xfrm>
            <a:off x="515380" y="2253993"/>
            <a:ext cx="3384376" cy="4176464"/>
          </a:xfrm>
        </p:spPr>
        <p:txBody>
          <a:bodyPr>
            <a:noAutofit/>
          </a:bodyPr>
          <a:lstStyle/>
          <a:p>
            <a:pPr>
              <a:buFont typeface="Arial" pitchFamily="34" charset="0"/>
              <a:buChar char="•"/>
            </a:pPr>
            <a:r>
              <a:rPr lang="en-GB" sz="2400" dirty="0"/>
              <a:t> no pelvic pathology</a:t>
            </a:r>
          </a:p>
          <a:p>
            <a:pPr>
              <a:buFont typeface="Arial" pitchFamily="34" charset="0"/>
              <a:buChar char="•"/>
            </a:pPr>
            <a:r>
              <a:rPr lang="en-GB" sz="2400" dirty="0"/>
              <a:t> begins with the onset of ovulatory cycles six months to one year after the menarche</a:t>
            </a:r>
          </a:p>
          <a:p>
            <a:pPr>
              <a:buFont typeface="Arial" pitchFamily="34" charset="0"/>
              <a:buChar char="•"/>
            </a:pPr>
            <a:r>
              <a:rPr lang="en-GB" sz="2400" dirty="0"/>
              <a:t> pain begins with the onset of the period and may last for 24-72 hours.</a:t>
            </a:r>
            <a:endParaRPr lang="en-GB" sz="2400" b="1" dirty="0"/>
          </a:p>
          <a:p>
            <a:endParaRPr lang="en-GB" sz="2400" dirty="0"/>
          </a:p>
        </p:txBody>
      </p:sp>
      <p:pic>
        <p:nvPicPr>
          <p:cNvPr id="5" name="Picture Placeholder 4" descr="dysmen.jpg"/>
          <p:cNvPicPr>
            <a:picLocks noGrp="1" noChangeAspect="1"/>
          </p:cNvPicPr>
          <p:nvPr>
            <p:ph type="pic" idx="1"/>
          </p:nvPr>
        </p:nvPicPr>
        <p:blipFill>
          <a:blip r:embed="rId2" cstate="print"/>
          <a:srcRect l="10909" r="10909"/>
          <a:stretch>
            <a:fillRect/>
          </a:stretch>
        </p:blipFill>
        <p:spPr>
          <a:xfrm>
            <a:off x="5972111" y="1522768"/>
            <a:ext cx="4121497" cy="3662414"/>
          </a:xfrm>
        </p:spPr>
      </p:pic>
      <p:sp>
        <p:nvSpPr>
          <p:cNvPr id="4" name="Rectangle 3"/>
          <p:cNvSpPr/>
          <p:nvPr/>
        </p:nvSpPr>
        <p:spPr>
          <a:xfrm>
            <a:off x="4850937" y="5568463"/>
            <a:ext cx="6882617" cy="954107"/>
          </a:xfrm>
          <a:prstGeom prst="rect">
            <a:avLst/>
          </a:prstGeom>
        </p:spPr>
        <p:txBody>
          <a:bodyPr wrap="square">
            <a:spAutoFit/>
          </a:bodyPr>
          <a:lstStyle/>
          <a:p>
            <a:r>
              <a:rPr lang="en-GB" sz="2800" dirty="0">
                <a:solidFill>
                  <a:srgbClr val="FF0000"/>
                </a:solidFill>
              </a:rPr>
              <a:t>What non pharmacological treatments could be suggested?</a:t>
            </a:r>
          </a:p>
        </p:txBody>
      </p:sp>
    </p:spTree>
    <p:extLst>
      <p:ext uri="{BB962C8B-B14F-4D97-AF65-F5344CB8AC3E}">
        <p14:creationId xmlns:p14="http://schemas.microsoft.com/office/powerpoint/2010/main" val="3444683555"/>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Pharmacological</a:t>
            </a:r>
            <a:br>
              <a:rPr lang="en-GB" b="1" dirty="0"/>
            </a:br>
            <a:endParaRPr lang="en-GB" dirty="0"/>
          </a:p>
        </p:txBody>
      </p:sp>
      <p:sp>
        <p:nvSpPr>
          <p:cNvPr id="3" name="Content Placeholder 2"/>
          <p:cNvSpPr>
            <a:spLocks noGrp="1"/>
          </p:cNvSpPr>
          <p:nvPr>
            <p:ph sz="half" idx="1"/>
          </p:nvPr>
        </p:nvSpPr>
        <p:spPr/>
        <p:txBody>
          <a:bodyPr>
            <a:noAutofit/>
          </a:bodyPr>
          <a:lstStyle/>
          <a:p>
            <a:r>
              <a:rPr lang="en-GB" dirty="0"/>
              <a:t>NSAIDs - inhibition of prostaglandin synthesis.</a:t>
            </a:r>
          </a:p>
          <a:p>
            <a:r>
              <a:rPr lang="en-GB" dirty="0"/>
              <a:t>Ibuprofen is most often used due to its low incidence of side-effects.</a:t>
            </a:r>
            <a:endParaRPr lang="en-GB" b="1" dirty="0"/>
          </a:p>
          <a:p>
            <a:pPr>
              <a:buNone/>
            </a:pPr>
            <a:endParaRPr lang="en-GB" sz="2400" dirty="0"/>
          </a:p>
          <a:p>
            <a:endParaRPr lang="en-GB" sz="2400" dirty="0"/>
          </a:p>
        </p:txBody>
      </p:sp>
      <p:sp>
        <p:nvSpPr>
          <p:cNvPr id="4" name="Content Placeholder 3"/>
          <p:cNvSpPr>
            <a:spLocks noGrp="1"/>
          </p:cNvSpPr>
          <p:nvPr>
            <p:ph sz="half" idx="2"/>
          </p:nvPr>
        </p:nvSpPr>
        <p:spPr/>
        <p:txBody>
          <a:bodyPr>
            <a:normAutofit/>
          </a:bodyPr>
          <a:lstStyle/>
          <a:p>
            <a:r>
              <a:rPr lang="en-GB" dirty="0"/>
              <a:t>Combined hormonal contraception  </a:t>
            </a:r>
          </a:p>
          <a:p>
            <a:r>
              <a:rPr lang="en-GB" dirty="0" err="1"/>
              <a:t>Desogestrel</a:t>
            </a:r>
            <a:r>
              <a:rPr lang="en-GB" dirty="0"/>
              <a:t> 75 micrograms</a:t>
            </a:r>
          </a:p>
          <a:p>
            <a:r>
              <a:rPr lang="en-GB" dirty="0"/>
              <a:t>Depo-Provera</a:t>
            </a:r>
          </a:p>
          <a:p>
            <a:r>
              <a:rPr lang="en-GB" dirty="0"/>
              <a:t>LNG-IUS; Mirena </a:t>
            </a:r>
          </a:p>
          <a:p>
            <a:endParaRPr lang="en-GB" dirty="0"/>
          </a:p>
        </p:txBody>
      </p:sp>
    </p:spTree>
    <p:extLst>
      <p:ext uri="{BB962C8B-B14F-4D97-AF65-F5344CB8AC3E}">
        <p14:creationId xmlns:p14="http://schemas.microsoft.com/office/powerpoint/2010/main" val="1156915078"/>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wrap="square" anchor="b">
            <a:normAutofit/>
          </a:bodyPr>
          <a:lstStyle/>
          <a:p>
            <a:r>
              <a:rPr lang="en-GB" sz="3200" dirty="0"/>
              <a:t>Endometriosis</a:t>
            </a:r>
            <a:endParaRPr lang="en-GB" dirty="0"/>
          </a:p>
        </p:txBody>
      </p:sp>
      <p:pic>
        <p:nvPicPr>
          <p:cNvPr id="5" name="Picture 4" descr="Diagram&#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6733" y="473341"/>
            <a:ext cx="6815667" cy="5452533"/>
          </a:xfrm>
          <a:prstGeom prst="rect">
            <a:avLst/>
          </a:prstGeom>
          <a:noFill/>
        </p:spPr>
      </p:pic>
      <p:sp>
        <p:nvSpPr>
          <p:cNvPr id="3" name="Content Placeholder 2"/>
          <p:cNvSpPr>
            <a:spLocks noGrp="1"/>
          </p:cNvSpPr>
          <p:nvPr>
            <p:ph type="body" sz="half" idx="2"/>
          </p:nvPr>
        </p:nvSpPr>
        <p:spPr>
          <a:xfrm>
            <a:off x="463553" y="1435100"/>
            <a:ext cx="4011084" cy="4691063"/>
          </a:xfrm>
        </p:spPr>
        <p:txBody>
          <a:bodyPr wrap="square" anchor="t">
            <a:normAutofit/>
          </a:bodyPr>
          <a:lstStyle/>
          <a:p>
            <a:r>
              <a:rPr lang="en-GB" sz="2800" dirty="0"/>
              <a:t>Chronic oestrogen-dependent condition</a:t>
            </a:r>
          </a:p>
          <a:p>
            <a:endParaRPr lang="en-GB" dirty="0"/>
          </a:p>
          <a:p>
            <a:pPr marL="0" indent="0">
              <a:buNone/>
            </a:pPr>
            <a:endParaRPr lang="en-GB" b="1" dirty="0"/>
          </a:p>
        </p:txBody>
      </p:sp>
    </p:spTree>
    <p:extLst>
      <p:ext uri="{BB962C8B-B14F-4D97-AF65-F5344CB8AC3E}">
        <p14:creationId xmlns:p14="http://schemas.microsoft.com/office/powerpoint/2010/main" val="15825517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0328EC-5F92-9144-8BED-6FA17A5F526D}"/>
              </a:ext>
            </a:extLst>
          </p:cNvPr>
          <p:cNvSpPr>
            <a:spLocks noGrp="1"/>
          </p:cNvSpPr>
          <p:nvPr>
            <p:ph type="title"/>
          </p:nvPr>
        </p:nvSpPr>
        <p:spPr>
          <a:xfrm>
            <a:off x="609600" y="274638"/>
            <a:ext cx="10972800" cy="1143000"/>
          </a:xfrm>
        </p:spPr>
        <p:txBody>
          <a:bodyPr wrap="square" anchor="ctr">
            <a:normAutofit/>
          </a:bodyPr>
          <a:lstStyle/>
          <a:p>
            <a:r>
              <a:rPr lang="en-US" dirty="0"/>
              <a:t>Recap on anatomy </a:t>
            </a:r>
          </a:p>
        </p:txBody>
      </p:sp>
      <p:pic>
        <p:nvPicPr>
          <p:cNvPr id="4" name="Picture 3" descr="Map&#10;&#10;Description automatically generated">
            <a:extLst>
              <a:ext uri="{FF2B5EF4-FFF2-40B4-BE49-F238E27FC236}">
                <a16:creationId xmlns:a16="http://schemas.microsoft.com/office/drawing/2014/main" xmlns="" id="{5091F273-BBA1-9041-8A60-29AEE90CD8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9375" y="1417638"/>
            <a:ext cx="8133249" cy="4983161"/>
          </a:xfrm>
          <a:prstGeom prst="rect">
            <a:avLst/>
          </a:prstGeom>
          <a:noFill/>
        </p:spPr>
      </p:pic>
    </p:spTree>
    <p:extLst>
      <p:ext uri="{BB962C8B-B14F-4D97-AF65-F5344CB8AC3E}">
        <p14:creationId xmlns:p14="http://schemas.microsoft.com/office/powerpoint/2010/main" val="293232663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a16="http://schemas.microsoft.com/office/drawing/2014/main" xmlns="" id="{DA3D365C-1E9F-1B46-934C-50F2F2A066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20650" y="217250"/>
            <a:ext cx="11950700" cy="642350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9342536"/>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wrap="square" anchor="ctr">
            <a:normAutofit/>
          </a:bodyPr>
          <a:lstStyle/>
          <a:p>
            <a:r>
              <a:rPr lang="en-GB" dirty="0"/>
              <a:t>Endometriosis</a:t>
            </a:r>
          </a:p>
        </p:txBody>
      </p:sp>
      <p:sp>
        <p:nvSpPr>
          <p:cNvPr id="4" name="Content Placeholder 3"/>
          <p:cNvSpPr>
            <a:spLocks noGrp="1"/>
          </p:cNvSpPr>
          <p:nvPr>
            <p:ph idx="1"/>
          </p:nvPr>
        </p:nvSpPr>
        <p:spPr>
          <a:xfrm>
            <a:off x="609600" y="1600201"/>
            <a:ext cx="10972800" cy="4525963"/>
          </a:xfrm>
        </p:spPr>
        <p:txBody>
          <a:bodyPr wrap="square" anchor="t">
            <a:normAutofit/>
          </a:bodyPr>
          <a:lstStyle/>
          <a:p>
            <a:r>
              <a:rPr lang="en-GB"/>
              <a:t>10-15% of women of reproductive age</a:t>
            </a:r>
          </a:p>
          <a:p>
            <a:r>
              <a:rPr lang="en-GB"/>
              <a:t> 25%-40% in infertile women</a:t>
            </a:r>
          </a:p>
          <a:p>
            <a:r>
              <a:rPr lang="en-GB"/>
              <a:t> Diagnosis usually in 30s</a:t>
            </a:r>
            <a:endParaRPr lang="en-GB" b="1"/>
          </a:p>
          <a:p>
            <a:r>
              <a:rPr lang="en-GB"/>
              <a:t>Genetic factors</a:t>
            </a:r>
          </a:p>
          <a:p>
            <a:r>
              <a:rPr lang="en-GB"/>
              <a:t>Risk for 1</a:t>
            </a:r>
            <a:r>
              <a:rPr lang="en-GB" baseline="30000"/>
              <a:t>st</a:t>
            </a:r>
            <a:r>
              <a:rPr lang="en-GB"/>
              <a:t> degree relatives x 6</a:t>
            </a:r>
          </a:p>
          <a:p>
            <a:r>
              <a:rPr lang="en-GB"/>
              <a:t>Multiparity &amp; oral</a:t>
            </a:r>
          </a:p>
          <a:p>
            <a:pPr marL="0" indent="0">
              <a:buNone/>
            </a:pPr>
            <a:r>
              <a:rPr lang="en-GB"/>
              <a:t>contraceptives-protective</a:t>
            </a:r>
          </a:p>
          <a:p>
            <a:endParaRPr lang="en-GB"/>
          </a:p>
        </p:txBody>
      </p:sp>
    </p:spTree>
    <p:extLst>
      <p:ext uri="{BB962C8B-B14F-4D97-AF65-F5344CB8AC3E}">
        <p14:creationId xmlns:p14="http://schemas.microsoft.com/office/powerpoint/2010/main" val="414537930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Management</a:t>
            </a:r>
          </a:p>
        </p:txBody>
      </p:sp>
      <p:sp>
        <p:nvSpPr>
          <p:cNvPr id="3" name="Text Placeholder 2"/>
          <p:cNvSpPr>
            <a:spLocks noGrp="1"/>
          </p:cNvSpPr>
          <p:nvPr>
            <p:ph type="body" idx="1"/>
          </p:nvPr>
        </p:nvSpPr>
        <p:spPr/>
        <p:txBody>
          <a:bodyPr/>
          <a:lstStyle/>
          <a:p>
            <a:r>
              <a:rPr lang="en-GB" dirty="0"/>
              <a:t>Surgical</a:t>
            </a:r>
          </a:p>
        </p:txBody>
      </p:sp>
      <p:sp>
        <p:nvSpPr>
          <p:cNvPr id="4" name="Text Placeholder 3"/>
          <p:cNvSpPr>
            <a:spLocks noGrp="1"/>
          </p:cNvSpPr>
          <p:nvPr>
            <p:ph type="body" sz="half" idx="3"/>
          </p:nvPr>
        </p:nvSpPr>
        <p:spPr/>
        <p:txBody>
          <a:bodyPr/>
          <a:lstStyle/>
          <a:p>
            <a:r>
              <a:rPr lang="en-GB" dirty="0"/>
              <a:t>Medical</a:t>
            </a:r>
          </a:p>
        </p:txBody>
      </p:sp>
      <p:sp>
        <p:nvSpPr>
          <p:cNvPr id="5" name="Content Placeholder 4"/>
          <p:cNvSpPr>
            <a:spLocks noGrp="1"/>
          </p:cNvSpPr>
          <p:nvPr>
            <p:ph sz="quarter" idx="2"/>
          </p:nvPr>
        </p:nvSpPr>
        <p:spPr/>
        <p:txBody>
          <a:bodyPr/>
          <a:lstStyle/>
          <a:p>
            <a:r>
              <a:rPr lang="en-GB" dirty="0"/>
              <a:t>Laparoscopy-ablation or excision</a:t>
            </a:r>
          </a:p>
          <a:p>
            <a:r>
              <a:rPr lang="en-GB" dirty="0"/>
              <a:t>Drainage of cysts</a:t>
            </a:r>
          </a:p>
          <a:p>
            <a:r>
              <a:rPr lang="en-GB" dirty="0"/>
              <a:t>Should relieve dyspareunia and dysmenorrhoea</a:t>
            </a:r>
          </a:p>
          <a:p>
            <a:endParaRPr lang="en-GB" dirty="0"/>
          </a:p>
          <a:p>
            <a:r>
              <a:rPr lang="en-GB" dirty="0"/>
              <a:t>May improve fertility in more serious disease</a:t>
            </a:r>
          </a:p>
        </p:txBody>
      </p:sp>
      <p:sp>
        <p:nvSpPr>
          <p:cNvPr id="6" name="Content Placeholder 5"/>
          <p:cNvSpPr>
            <a:spLocks noGrp="1"/>
          </p:cNvSpPr>
          <p:nvPr>
            <p:ph sz="quarter" idx="4"/>
          </p:nvPr>
        </p:nvSpPr>
        <p:spPr/>
        <p:txBody>
          <a:bodyPr/>
          <a:lstStyle/>
          <a:p>
            <a:r>
              <a:rPr lang="en-GB" dirty="0"/>
              <a:t>Contraceptive pill</a:t>
            </a:r>
          </a:p>
          <a:p>
            <a:r>
              <a:rPr lang="en-GB" dirty="0"/>
              <a:t>Gonadotrophin-releasing hormone analogues</a:t>
            </a:r>
          </a:p>
          <a:p>
            <a:r>
              <a:rPr lang="en-GB" dirty="0"/>
              <a:t>Levonorgestrel-releasing intrauterine device</a:t>
            </a:r>
          </a:p>
        </p:txBody>
      </p:sp>
    </p:spTree>
    <p:extLst>
      <p:ext uri="{BB962C8B-B14F-4D97-AF65-F5344CB8AC3E}">
        <p14:creationId xmlns:p14="http://schemas.microsoft.com/office/powerpoint/2010/main" val="285283928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Vaginal bleeding</a:t>
            </a:r>
          </a:p>
        </p:txBody>
      </p:sp>
      <p:sp>
        <p:nvSpPr>
          <p:cNvPr id="3" name="Content Placeholder 2"/>
          <p:cNvSpPr>
            <a:spLocks noGrp="1"/>
          </p:cNvSpPr>
          <p:nvPr>
            <p:ph sz="half" idx="1"/>
          </p:nvPr>
        </p:nvSpPr>
        <p:spPr/>
        <p:txBody>
          <a:bodyPr/>
          <a:lstStyle/>
          <a:p>
            <a:r>
              <a:rPr lang="en-GB" b="1" dirty="0">
                <a:solidFill>
                  <a:srgbClr val="FF0000"/>
                </a:solidFill>
              </a:rPr>
              <a:t>Postcoital</a:t>
            </a:r>
            <a:r>
              <a:rPr lang="en-GB" b="1" dirty="0"/>
              <a:t> </a:t>
            </a:r>
            <a:r>
              <a:rPr lang="en-GB" b="1" dirty="0">
                <a:solidFill>
                  <a:srgbClr val="FF0000"/>
                </a:solidFill>
              </a:rPr>
              <a:t>bleeding (PCB)</a:t>
            </a:r>
            <a:r>
              <a:rPr lang="en-GB" b="1" dirty="0"/>
              <a:t> </a:t>
            </a:r>
            <a:r>
              <a:rPr lang="en-GB" dirty="0"/>
              <a:t> - non-menstrual bleeding  </a:t>
            </a:r>
          </a:p>
          <a:p>
            <a:r>
              <a:rPr lang="en-GB" b="1" dirty="0">
                <a:solidFill>
                  <a:srgbClr val="FF0000"/>
                </a:solidFill>
              </a:rPr>
              <a:t>Intermenstrual bleeding (IMB)</a:t>
            </a:r>
            <a:r>
              <a:rPr lang="en-GB" dirty="0">
                <a:solidFill>
                  <a:srgbClr val="FF0000"/>
                </a:solidFill>
              </a:rPr>
              <a:t> </a:t>
            </a:r>
            <a:r>
              <a:rPr lang="en-GB" dirty="0"/>
              <a:t>- vaginal bleeding (other than PCB</a:t>
            </a:r>
            <a:r>
              <a:rPr lang="en-GB" b="1" dirty="0">
                <a:solidFill>
                  <a:srgbClr val="FF0000"/>
                </a:solidFill>
              </a:rPr>
              <a:t> </a:t>
            </a:r>
            <a:r>
              <a:rPr lang="en-GB" dirty="0"/>
              <a:t>) at any time during the menstrual cycle other than during normal menstruation</a:t>
            </a:r>
          </a:p>
          <a:p>
            <a:endParaRPr lang="en-GB" dirty="0"/>
          </a:p>
        </p:txBody>
      </p:sp>
      <p:sp>
        <p:nvSpPr>
          <p:cNvPr id="4" name="Content Placeholder 3"/>
          <p:cNvSpPr>
            <a:spLocks noGrp="1"/>
          </p:cNvSpPr>
          <p:nvPr>
            <p:ph sz="half" idx="2"/>
          </p:nvPr>
        </p:nvSpPr>
        <p:spPr/>
        <p:txBody>
          <a:bodyPr/>
          <a:lstStyle/>
          <a:p>
            <a:r>
              <a:rPr lang="en-GB" b="1" dirty="0">
                <a:solidFill>
                  <a:srgbClr val="FF0000"/>
                </a:solidFill>
              </a:rPr>
              <a:t>Breakthrough bleeding</a:t>
            </a:r>
            <a:r>
              <a:rPr lang="en-GB" dirty="0">
                <a:solidFill>
                  <a:srgbClr val="FF0000"/>
                </a:solidFill>
              </a:rPr>
              <a:t> </a:t>
            </a:r>
            <a:r>
              <a:rPr lang="en-GB" dirty="0"/>
              <a:t>- irregular bleeding associated with hormonal contraception.</a:t>
            </a:r>
          </a:p>
          <a:p>
            <a:endParaRPr lang="en-GB" dirty="0"/>
          </a:p>
        </p:txBody>
      </p:sp>
    </p:spTree>
    <p:extLst>
      <p:ext uri="{BB962C8B-B14F-4D97-AF65-F5344CB8AC3E}">
        <p14:creationId xmlns:p14="http://schemas.microsoft.com/office/powerpoint/2010/main" val="218908741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Postcoital bleeding</a:t>
            </a:r>
          </a:p>
        </p:txBody>
      </p:sp>
      <p:sp>
        <p:nvSpPr>
          <p:cNvPr id="3" name="Content Placeholder 2"/>
          <p:cNvSpPr>
            <a:spLocks noGrp="1"/>
          </p:cNvSpPr>
          <p:nvPr>
            <p:ph idx="1"/>
          </p:nvPr>
        </p:nvSpPr>
        <p:spPr/>
        <p:txBody>
          <a:bodyPr/>
          <a:lstStyle/>
          <a:p>
            <a:r>
              <a:rPr lang="en-GB" dirty="0"/>
              <a:t>Infection.</a:t>
            </a:r>
          </a:p>
          <a:p>
            <a:r>
              <a:rPr lang="en-GB" dirty="0"/>
              <a:t>Cervical ectropion - especially in those women taking the combined oral contraceptive pill COCP</a:t>
            </a:r>
          </a:p>
          <a:p>
            <a:r>
              <a:rPr lang="en-GB" dirty="0"/>
              <a:t>Cervical or endometrial polyps</a:t>
            </a:r>
          </a:p>
          <a:p>
            <a:r>
              <a:rPr lang="en-GB" dirty="0"/>
              <a:t>Vaginal cancer</a:t>
            </a:r>
          </a:p>
          <a:p>
            <a:r>
              <a:rPr lang="en-GB" dirty="0"/>
              <a:t>Cervical cancer - usually apparent on speculum examination.</a:t>
            </a:r>
          </a:p>
          <a:p>
            <a:r>
              <a:rPr lang="en-GB" dirty="0"/>
              <a:t>Trauma.</a:t>
            </a:r>
          </a:p>
          <a:p>
            <a:endParaRPr lang="en-GB" dirty="0"/>
          </a:p>
        </p:txBody>
      </p:sp>
    </p:spTree>
    <p:extLst>
      <p:ext uri="{BB962C8B-B14F-4D97-AF65-F5344CB8AC3E}">
        <p14:creationId xmlns:p14="http://schemas.microsoft.com/office/powerpoint/2010/main" val="2699392541"/>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Postcoital bleeding</a:t>
            </a:r>
          </a:p>
        </p:txBody>
      </p:sp>
      <p:pic>
        <p:nvPicPr>
          <p:cNvPr id="5" name="Content Placeholder 4" descr="w7_uterinepolyps.jpg"/>
          <p:cNvPicPr>
            <a:picLocks noGrp="1" noChangeAspect="1"/>
          </p:cNvPicPr>
          <p:nvPr>
            <p:ph sz="half" idx="1"/>
          </p:nvPr>
        </p:nvPicPr>
        <p:blipFill>
          <a:blip r:embed="rId2" cstate="print"/>
          <a:srcRect/>
          <a:stretch>
            <a:fillRect/>
          </a:stretch>
        </p:blipFill>
        <p:spPr>
          <a:xfrm>
            <a:off x="1847528" y="2318544"/>
            <a:ext cx="4057972" cy="4206800"/>
          </a:xfrm>
        </p:spPr>
      </p:pic>
      <p:pic>
        <p:nvPicPr>
          <p:cNvPr id="9" name="Content Placeholder 4" descr="cervical%20polyps.jpg"/>
          <p:cNvPicPr>
            <a:picLocks noGrp="1" noChangeAspect="1"/>
          </p:cNvPicPr>
          <p:nvPr>
            <p:ph sz="half" idx="2"/>
          </p:nvPr>
        </p:nvPicPr>
        <p:blipFill>
          <a:blip r:embed="rId3" cstate="print"/>
          <a:srcRect/>
          <a:stretch>
            <a:fillRect/>
          </a:stretch>
        </p:blipFill>
        <p:spPr>
          <a:xfrm>
            <a:off x="6384033" y="2348880"/>
            <a:ext cx="3312367" cy="3600400"/>
          </a:xfrm>
          <a:prstGeom prst="rect">
            <a:avLst/>
          </a:prstGeom>
        </p:spPr>
      </p:pic>
    </p:spTree>
    <p:extLst>
      <p:ext uri="{BB962C8B-B14F-4D97-AF65-F5344CB8AC3E}">
        <p14:creationId xmlns:p14="http://schemas.microsoft.com/office/powerpoint/2010/main" val="4068262575"/>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692696"/>
            <a:ext cx="8229600" cy="1143000"/>
          </a:xfrm>
        </p:spPr>
        <p:txBody>
          <a:bodyPr/>
          <a:lstStyle/>
          <a:p>
            <a:r>
              <a:rPr lang="en-GB" b="1" dirty="0"/>
              <a:t>Intermenstrual bleeding</a:t>
            </a:r>
            <a:endParaRPr lang="en-GB" dirty="0"/>
          </a:p>
        </p:txBody>
      </p:sp>
      <p:sp>
        <p:nvSpPr>
          <p:cNvPr id="3" name="Content Placeholder 2"/>
          <p:cNvSpPr>
            <a:spLocks noGrp="1"/>
          </p:cNvSpPr>
          <p:nvPr>
            <p:ph sz="half" idx="1"/>
          </p:nvPr>
        </p:nvSpPr>
        <p:spPr/>
        <p:txBody>
          <a:bodyPr/>
          <a:lstStyle/>
          <a:p>
            <a:pPr>
              <a:buNone/>
            </a:pPr>
            <a:r>
              <a:rPr lang="en-GB" b="1" dirty="0"/>
              <a:t>Pregnancy-related </a:t>
            </a:r>
            <a:r>
              <a:rPr lang="en-GB" dirty="0"/>
              <a:t>ectopic pregnancy gestational trophoblastic disease.</a:t>
            </a:r>
          </a:p>
          <a:p>
            <a:pPr>
              <a:buNone/>
            </a:pPr>
            <a:r>
              <a:rPr lang="en-GB" b="1" dirty="0"/>
              <a:t>Physiological</a:t>
            </a:r>
          </a:p>
          <a:p>
            <a:r>
              <a:rPr lang="en-GB" dirty="0"/>
              <a:t> 1-2% spot around ovulation.</a:t>
            </a:r>
          </a:p>
          <a:p>
            <a:r>
              <a:rPr lang="en-GB" dirty="0"/>
              <a:t>Hormonal fluctuation during the perimenopause </a:t>
            </a:r>
          </a:p>
          <a:p>
            <a:endParaRPr lang="en-GB" dirty="0"/>
          </a:p>
        </p:txBody>
      </p:sp>
      <p:pic>
        <p:nvPicPr>
          <p:cNvPr id="5" name="Picture 3" descr="Symptoms-of-Ectopic-Pregnancy-300x246.jpg"/>
          <p:cNvPicPr>
            <a:picLocks noGrp="1" noChangeAspect="1"/>
          </p:cNvPicPr>
          <p:nvPr>
            <p:ph sz="half" idx="2"/>
          </p:nvPr>
        </p:nvPicPr>
        <p:blipFill>
          <a:blip r:embed="rId2" cstate="print"/>
          <a:srcRect/>
          <a:stretch>
            <a:fillRect/>
          </a:stretch>
        </p:blipFill>
        <p:spPr bwMode="auto">
          <a:xfrm>
            <a:off x="6096000" y="2132856"/>
            <a:ext cx="4032448" cy="3176538"/>
          </a:xfrm>
          <a:prstGeom prst="rect">
            <a:avLst/>
          </a:prstGeom>
          <a:noFill/>
          <a:ln w="9525">
            <a:noFill/>
            <a:miter lim="800000"/>
            <a:headEnd/>
            <a:tailEnd/>
          </a:ln>
        </p:spPr>
      </p:pic>
    </p:spTree>
    <p:extLst>
      <p:ext uri="{BB962C8B-B14F-4D97-AF65-F5344CB8AC3E}">
        <p14:creationId xmlns:p14="http://schemas.microsoft.com/office/powerpoint/2010/main" val="2133164737"/>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Intermenstrual bleeding</a:t>
            </a:r>
            <a:endParaRPr lang="en-GB" dirty="0"/>
          </a:p>
        </p:txBody>
      </p:sp>
      <p:sp>
        <p:nvSpPr>
          <p:cNvPr id="3" name="Content Placeholder 2"/>
          <p:cNvSpPr>
            <a:spLocks noGrp="1"/>
          </p:cNvSpPr>
          <p:nvPr>
            <p:ph sz="half" idx="1"/>
          </p:nvPr>
        </p:nvSpPr>
        <p:spPr/>
        <p:txBody>
          <a:bodyPr/>
          <a:lstStyle/>
          <a:p>
            <a:pPr>
              <a:buNone/>
            </a:pPr>
            <a:r>
              <a:rPr lang="en-GB" b="1" dirty="0"/>
              <a:t>Vaginal causes</a:t>
            </a:r>
          </a:p>
          <a:p>
            <a:pPr lvl="1"/>
            <a:r>
              <a:rPr lang="en-GB" sz="3200" dirty="0"/>
              <a:t>Adenosis.</a:t>
            </a:r>
          </a:p>
          <a:p>
            <a:pPr lvl="1"/>
            <a:r>
              <a:rPr lang="en-GB" sz="3200" dirty="0"/>
              <a:t>Vaginitis (bleeding uncommon before the menopause).</a:t>
            </a:r>
          </a:p>
          <a:p>
            <a:pPr lvl="1"/>
            <a:r>
              <a:rPr lang="en-GB" sz="3200" dirty="0"/>
              <a:t>Tumours.</a:t>
            </a:r>
          </a:p>
          <a:p>
            <a:endParaRPr lang="en-GB" dirty="0"/>
          </a:p>
        </p:txBody>
      </p:sp>
      <p:sp>
        <p:nvSpPr>
          <p:cNvPr id="4" name="Content Placeholder 3">
            <a:extLst>
              <a:ext uri="{FF2B5EF4-FFF2-40B4-BE49-F238E27FC236}">
                <a16:creationId xmlns:a16="http://schemas.microsoft.com/office/drawing/2014/main" xmlns="" id="{092B4637-F717-CA4B-9526-E0D751969407}"/>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42884475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Intermenstrual bleeding</a:t>
            </a:r>
            <a:endParaRPr lang="en-GB" dirty="0"/>
          </a:p>
        </p:txBody>
      </p:sp>
      <p:sp>
        <p:nvSpPr>
          <p:cNvPr id="3" name="Content Placeholder 2"/>
          <p:cNvSpPr>
            <a:spLocks noGrp="1"/>
          </p:cNvSpPr>
          <p:nvPr>
            <p:ph sz="half" idx="1"/>
          </p:nvPr>
        </p:nvSpPr>
        <p:spPr/>
        <p:txBody>
          <a:bodyPr/>
          <a:lstStyle/>
          <a:p>
            <a:r>
              <a:rPr lang="en-GB" dirty="0"/>
              <a:t>Cervical causes</a:t>
            </a:r>
          </a:p>
          <a:p>
            <a:pPr lvl="1"/>
            <a:r>
              <a:rPr lang="en-GB" dirty="0"/>
              <a:t>Infection - chlamydia, gonorrhoea.</a:t>
            </a:r>
          </a:p>
          <a:p>
            <a:pPr lvl="1"/>
            <a:r>
              <a:rPr lang="en-GB" dirty="0"/>
              <a:t>Cancer (but bleeding is most often postcoital).</a:t>
            </a:r>
          </a:p>
          <a:p>
            <a:pPr lvl="1"/>
            <a:r>
              <a:rPr lang="en-GB" dirty="0"/>
              <a:t>Cervical polyps.</a:t>
            </a:r>
          </a:p>
          <a:p>
            <a:pPr lvl="1"/>
            <a:r>
              <a:rPr lang="en-GB" dirty="0"/>
              <a:t>Cervical ectropion.</a:t>
            </a:r>
          </a:p>
          <a:p>
            <a:pPr lvl="1"/>
            <a:r>
              <a:rPr lang="en-GB" dirty="0"/>
              <a:t>Condylomata acuminata of the cervix</a:t>
            </a:r>
          </a:p>
          <a:p>
            <a:endParaRPr lang="en-GB"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531224" y="1800525"/>
            <a:ext cx="3580121" cy="3846860"/>
          </a:xfrm>
          <a:prstGeom prst="rect">
            <a:avLst/>
          </a:prstGeom>
        </p:spPr>
      </p:pic>
    </p:spTree>
    <p:extLst>
      <p:ext uri="{BB962C8B-B14F-4D97-AF65-F5344CB8AC3E}">
        <p14:creationId xmlns:p14="http://schemas.microsoft.com/office/powerpoint/2010/main" val="79157092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Intermenstrual bleeding</a:t>
            </a:r>
            <a:endParaRPr lang="en-GB" dirty="0"/>
          </a:p>
        </p:txBody>
      </p:sp>
      <p:sp>
        <p:nvSpPr>
          <p:cNvPr id="3" name="Content Placeholder 2"/>
          <p:cNvSpPr>
            <a:spLocks noGrp="1"/>
          </p:cNvSpPr>
          <p:nvPr>
            <p:ph sz="half" idx="1"/>
          </p:nvPr>
        </p:nvSpPr>
        <p:spPr>
          <a:xfrm>
            <a:off x="609599" y="1578770"/>
            <a:ext cx="5319713" cy="4434840"/>
          </a:xfrm>
        </p:spPr>
        <p:txBody>
          <a:bodyPr/>
          <a:lstStyle/>
          <a:p>
            <a:r>
              <a:rPr lang="en-GB" b="1" dirty="0"/>
              <a:t>Uterine causes</a:t>
            </a:r>
          </a:p>
          <a:p>
            <a:r>
              <a:rPr lang="en-GB" dirty="0"/>
              <a:t>Fibroids</a:t>
            </a:r>
          </a:p>
          <a:p>
            <a:r>
              <a:rPr lang="en-GB" dirty="0"/>
              <a:t>Endometrial polyps</a:t>
            </a:r>
          </a:p>
          <a:p>
            <a:pPr marL="273050" lvl="1" indent="-273050">
              <a:buClr>
                <a:srgbClr val="0BD0D9"/>
              </a:buClr>
              <a:buSzPct val="95000"/>
            </a:pPr>
            <a:r>
              <a:rPr lang="en-GB" dirty="0"/>
              <a:t>Cancer- endometrial adenocarcinoma, adenosarcoma and leiomyosarcoma</a:t>
            </a:r>
          </a:p>
          <a:p>
            <a:pPr marL="273050" lvl="1" indent="-273050">
              <a:buClr>
                <a:srgbClr val="0BD0D9"/>
              </a:buClr>
              <a:buSzPct val="95000"/>
            </a:pPr>
            <a:r>
              <a:rPr lang="en-GB" dirty="0"/>
              <a:t>Adenomyosis (invasion of the myometrium by endometrial tissue) </a:t>
            </a:r>
          </a:p>
          <a:p>
            <a:pPr marL="273050" lvl="1" indent="-273050">
              <a:buClr>
                <a:srgbClr val="0BD0D9"/>
              </a:buClr>
              <a:buSzPct val="95000"/>
            </a:pPr>
            <a:r>
              <a:rPr lang="en-GB" dirty="0"/>
              <a:t>Endometritis.</a:t>
            </a:r>
          </a:p>
          <a:p>
            <a:endParaRPr lang="en-GB" dirty="0"/>
          </a:p>
          <a:p>
            <a:pPr marL="273050" lvl="1" indent="-273050">
              <a:buClr>
                <a:srgbClr val="0BD0D9"/>
              </a:buClr>
              <a:buSzPct val="95000"/>
            </a:pPr>
            <a:endParaRPr lang="en-GB" dirty="0"/>
          </a:p>
          <a:p>
            <a:endParaRPr lang="en-GB" dirty="0"/>
          </a:p>
          <a:p>
            <a:endParaRPr lang="en-GB" dirty="0"/>
          </a:p>
        </p:txBody>
      </p:sp>
      <p:pic>
        <p:nvPicPr>
          <p:cNvPr id="5" name="Content Placeholder 4" descr="uterusFibroidsDiagram.jpg"/>
          <p:cNvPicPr>
            <a:picLocks noGrp="1" noChangeAspect="1"/>
          </p:cNvPicPr>
          <p:nvPr>
            <p:ph sz="half" idx="2"/>
          </p:nvPr>
        </p:nvPicPr>
        <p:blipFill>
          <a:blip r:embed="rId2" cstate="print"/>
          <a:srcRect/>
          <a:stretch>
            <a:fillRect/>
          </a:stretch>
        </p:blipFill>
        <p:spPr>
          <a:xfrm>
            <a:off x="7509597" y="1680883"/>
            <a:ext cx="3857625" cy="4230613"/>
          </a:xfrm>
        </p:spPr>
      </p:pic>
    </p:spTree>
    <p:extLst>
      <p:ext uri="{BB962C8B-B14F-4D97-AF65-F5344CB8AC3E}">
        <p14:creationId xmlns:p14="http://schemas.microsoft.com/office/powerpoint/2010/main" val="179605629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09600" y="274638"/>
            <a:ext cx="10972800" cy="1143000"/>
          </a:xfrm>
        </p:spPr>
        <p:txBody>
          <a:bodyPr wrap="square" anchor="ctr">
            <a:normAutofit/>
          </a:bodyPr>
          <a:lstStyle/>
          <a:p>
            <a:r>
              <a:rPr lang="en-GB" altLang="en-US" dirty="0"/>
              <a:t>Female External Genitalia- </a:t>
            </a:r>
            <a:r>
              <a:rPr lang="en-US" altLang="en-US" dirty="0"/>
              <a:t> vulva</a:t>
            </a:r>
            <a:endParaRPr lang="en-GB" altLang="en-US" dirty="0"/>
          </a:p>
        </p:txBody>
      </p:sp>
      <p:pic>
        <p:nvPicPr>
          <p:cNvPr id="23557" name="Picture 4" descr="3CCEB492"/>
          <p:cNvPicPr>
            <a:picLocks noChangeAspect="1" noChangeArrowheads="1"/>
          </p:cNvPicPr>
          <p:nvPr/>
        </p:nvPicPr>
        <p:blipFill>
          <a:blip r:embed="rId3" cstate="print"/>
          <a:srcRect l="3835" t="3836" r="2403" b="11331"/>
          <a:stretch>
            <a:fillRect/>
          </a:stretch>
        </p:blipFill>
        <p:spPr bwMode="auto">
          <a:xfrm>
            <a:off x="1038442" y="1600201"/>
            <a:ext cx="4527116" cy="4525963"/>
          </a:xfrm>
          <a:prstGeom prst="rect">
            <a:avLst/>
          </a:prstGeom>
          <a:noFill/>
          <a:ln w="9525">
            <a:solidFill>
              <a:srgbClr val="FF0066"/>
            </a:solidFill>
            <a:miter lim="800000"/>
            <a:headEnd/>
            <a:tailEnd/>
          </a:ln>
        </p:spPr>
      </p:pic>
      <p:sp>
        <p:nvSpPr>
          <p:cNvPr id="24579" name="Rectangle 3"/>
          <p:cNvSpPr>
            <a:spLocks noGrp="1" noChangeArrowheads="1"/>
          </p:cNvSpPr>
          <p:nvPr>
            <p:ph sz="half" idx="2"/>
          </p:nvPr>
        </p:nvSpPr>
        <p:spPr>
          <a:xfrm>
            <a:off x="6197600" y="1600201"/>
            <a:ext cx="5384800" cy="4525963"/>
          </a:xfrm>
        </p:spPr>
        <p:txBody>
          <a:bodyPr wrap="square" anchor="t">
            <a:normAutofit/>
          </a:bodyPr>
          <a:lstStyle/>
          <a:p>
            <a:pPr>
              <a:lnSpc>
                <a:spcPct val="90000"/>
              </a:lnSpc>
            </a:pPr>
            <a:r>
              <a:rPr lang="en-US" altLang="en-US" dirty="0"/>
              <a:t>Mons pubis-adipose tissue</a:t>
            </a:r>
          </a:p>
          <a:p>
            <a:pPr>
              <a:lnSpc>
                <a:spcPct val="90000"/>
              </a:lnSpc>
            </a:pPr>
            <a:r>
              <a:rPr lang="en-US" altLang="en-US" dirty="0"/>
              <a:t>Labia surround and protect</a:t>
            </a:r>
          </a:p>
          <a:p>
            <a:pPr>
              <a:lnSpc>
                <a:spcPct val="90000"/>
              </a:lnSpc>
              <a:buNone/>
            </a:pPr>
            <a:r>
              <a:rPr lang="en-US" altLang="en-US" dirty="0"/>
              <a:t> the vaginal opening</a:t>
            </a:r>
          </a:p>
          <a:p>
            <a:pPr>
              <a:lnSpc>
                <a:spcPct val="90000"/>
              </a:lnSpc>
            </a:pPr>
            <a:r>
              <a:rPr lang="en-US" altLang="en-US" dirty="0"/>
              <a:t>Perineum-vaginal opening</a:t>
            </a:r>
          </a:p>
          <a:p>
            <a:pPr>
              <a:lnSpc>
                <a:spcPct val="90000"/>
              </a:lnSpc>
              <a:buNone/>
            </a:pPr>
            <a:r>
              <a:rPr lang="en-US" altLang="en-US" dirty="0"/>
              <a:t> and the anus</a:t>
            </a:r>
          </a:p>
          <a:p>
            <a:pPr>
              <a:lnSpc>
                <a:spcPct val="90000"/>
              </a:lnSpc>
            </a:pPr>
            <a:r>
              <a:rPr lang="en-US" altLang="en-US" dirty="0"/>
              <a:t>Clitoris –erectile tissue and</a:t>
            </a:r>
          </a:p>
          <a:p>
            <a:pPr>
              <a:lnSpc>
                <a:spcPct val="90000"/>
              </a:lnSpc>
              <a:buNone/>
            </a:pPr>
            <a:r>
              <a:rPr lang="en-US" altLang="en-US" dirty="0"/>
              <a:t> nerves</a:t>
            </a:r>
          </a:p>
          <a:p>
            <a:pPr>
              <a:lnSpc>
                <a:spcPct val="90000"/>
              </a:lnSpc>
            </a:pPr>
            <a:r>
              <a:rPr lang="en-US" altLang="en-US" dirty="0"/>
              <a:t>Vestibule-urethral &amp; vaginal</a:t>
            </a:r>
          </a:p>
          <a:p>
            <a:pPr>
              <a:lnSpc>
                <a:spcPct val="90000"/>
              </a:lnSpc>
              <a:buNone/>
            </a:pPr>
            <a:r>
              <a:rPr lang="en-US" altLang="en-US" dirty="0"/>
              <a:t> openings and the hymen</a:t>
            </a:r>
          </a:p>
        </p:txBody>
      </p:sp>
      <p:sp>
        <p:nvSpPr>
          <p:cNvPr id="23554" name="Slide Number Placeholder 5" hidden="1"/>
          <p:cNvSpPr>
            <a:spLocks noGrp="1"/>
          </p:cNvSpPr>
          <p:nvPr>
            <p:ph type="sldNum" sz="quarter" idx="12"/>
          </p:nvPr>
        </p:nvSpPr>
        <p:spPr/>
        <p:txBody>
          <a:bodyPr/>
          <a:lstStyle/>
          <a:p>
            <a:pPr>
              <a:spcAft>
                <a:spcPts val="600"/>
              </a:spcAft>
              <a:defRPr/>
            </a:pPr>
            <a:fld id="{D91985DE-49BF-4A62-8671-7146E7B1DFED}" type="slidenum">
              <a:rPr lang="en-GB" smtClean="0"/>
              <a:pPr>
                <a:spcAft>
                  <a:spcPts val="600"/>
                </a:spcAft>
                <a:defRPr/>
              </a:pPr>
              <a:t>3</a:t>
            </a:fld>
            <a:endParaRPr lang="en-GB"/>
          </a:p>
        </p:txBody>
      </p:sp>
    </p:spTree>
    <p:extLst>
      <p:ext uri="{BB962C8B-B14F-4D97-AF65-F5344CB8AC3E}">
        <p14:creationId xmlns:p14="http://schemas.microsoft.com/office/powerpoint/2010/main" val="2352662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2000"/>
                                        <p:tgtEl>
                                          <p:spTgt spid="245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579">
                                            <p:txEl>
                                              <p:pRg st="0" end="0"/>
                                            </p:txEl>
                                          </p:spTgt>
                                        </p:tgtEl>
                                        <p:attrNameLst>
                                          <p:attrName>style.visibility</p:attrName>
                                        </p:attrNameLst>
                                      </p:cBhvr>
                                      <p:to>
                                        <p:strVal val="visible"/>
                                      </p:to>
                                    </p:set>
                                    <p:animEffect transition="in" filter="wipe(left)">
                                      <p:cBhvr>
                                        <p:cTn id="12" dur="500"/>
                                        <p:tgtEl>
                                          <p:spTgt spid="2457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579">
                                            <p:txEl>
                                              <p:pRg st="1" end="1"/>
                                            </p:txEl>
                                          </p:spTgt>
                                        </p:tgtEl>
                                        <p:attrNameLst>
                                          <p:attrName>style.visibility</p:attrName>
                                        </p:attrNameLst>
                                      </p:cBhvr>
                                      <p:to>
                                        <p:strVal val="visible"/>
                                      </p:to>
                                    </p:set>
                                    <p:animEffect transition="in" filter="wipe(left)">
                                      <p:cBhvr>
                                        <p:cTn id="17" dur="500"/>
                                        <p:tgtEl>
                                          <p:spTgt spid="2457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579">
                                            <p:txEl>
                                              <p:pRg st="2" end="2"/>
                                            </p:txEl>
                                          </p:spTgt>
                                        </p:tgtEl>
                                        <p:attrNameLst>
                                          <p:attrName>style.visibility</p:attrName>
                                        </p:attrNameLst>
                                      </p:cBhvr>
                                      <p:to>
                                        <p:strVal val="visible"/>
                                      </p:to>
                                    </p:set>
                                    <p:animEffect transition="in" filter="wipe(left)">
                                      <p:cBhvr>
                                        <p:cTn id="22" dur="500"/>
                                        <p:tgtEl>
                                          <p:spTgt spid="2457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4579">
                                            <p:txEl>
                                              <p:pRg st="3" end="3"/>
                                            </p:txEl>
                                          </p:spTgt>
                                        </p:tgtEl>
                                        <p:attrNameLst>
                                          <p:attrName>style.visibility</p:attrName>
                                        </p:attrNameLst>
                                      </p:cBhvr>
                                      <p:to>
                                        <p:strVal val="visible"/>
                                      </p:to>
                                    </p:set>
                                    <p:animEffect transition="in" filter="wipe(left)">
                                      <p:cBhvr>
                                        <p:cTn id="27" dur="500"/>
                                        <p:tgtEl>
                                          <p:spTgt spid="2457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4579">
                                            <p:txEl>
                                              <p:pRg st="4" end="4"/>
                                            </p:txEl>
                                          </p:spTgt>
                                        </p:tgtEl>
                                        <p:attrNameLst>
                                          <p:attrName>style.visibility</p:attrName>
                                        </p:attrNameLst>
                                      </p:cBhvr>
                                      <p:to>
                                        <p:strVal val="visible"/>
                                      </p:to>
                                    </p:set>
                                    <p:animEffect transition="in" filter="wipe(left)">
                                      <p:cBhvr>
                                        <p:cTn id="32" dur="500"/>
                                        <p:tgtEl>
                                          <p:spTgt spid="2457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4579">
                                            <p:txEl>
                                              <p:pRg st="5" end="5"/>
                                            </p:txEl>
                                          </p:spTgt>
                                        </p:tgtEl>
                                        <p:attrNameLst>
                                          <p:attrName>style.visibility</p:attrName>
                                        </p:attrNameLst>
                                      </p:cBhvr>
                                      <p:to>
                                        <p:strVal val="visible"/>
                                      </p:to>
                                    </p:set>
                                    <p:animEffect transition="in" filter="wipe(left)">
                                      <p:cBhvr>
                                        <p:cTn id="37" dur="500"/>
                                        <p:tgtEl>
                                          <p:spTgt spid="24579">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4579">
                                            <p:txEl>
                                              <p:pRg st="6" end="6"/>
                                            </p:txEl>
                                          </p:spTgt>
                                        </p:tgtEl>
                                        <p:attrNameLst>
                                          <p:attrName>style.visibility</p:attrName>
                                        </p:attrNameLst>
                                      </p:cBhvr>
                                      <p:to>
                                        <p:strVal val="visible"/>
                                      </p:to>
                                    </p:set>
                                    <p:animEffect transition="in" filter="wipe(left)">
                                      <p:cBhvr>
                                        <p:cTn id="42" dur="500"/>
                                        <p:tgtEl>
                                          <p:spTgt spid="24579">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4579">
                                            <p:txEl>
                                              <p:pRg st="7" end="7"/>
                                            </p:txEl>
                                          </p:spTgt>
                                        </p:tgtEl>
                                        <p:attrNameLst>
                                          <p:attrName>style.visibility</p:attrName>
                                        </p:attrNameLst>
                                      </p:cBhvr>
                                      <p:to>
                                        <p:strVal val="visible"/>
                                      </p:to>
                                    </p:set>
                                    <p:animEffect transition="in" filter="wipe(left)">
                                      <p:cBhvr>
                                        <p:cTn id="47" dur="500"/>
                                        <p:tgtEl>
                                          <p:spTgt spid="24579">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4579">
                                            <p:txEl>
                                              <p:pRg st="8" end="8"/>
                                            </p:txEl>
                                          </p:spTgt>
                                        </p:tgtEl>
                                        <p:attrNameLst>
                                          <p:attrName>style.visibility</p:attrName>
                                        </p:attrNameLst>
                                      </p:cBhvr>
                                      <p:to>
                                        <p:strVal val="visible"/>
                                      </p:to>
                                    </p:set>
                                    <p:animEffect transition="in" filter="wipe(left)">
                                      <p:cBhvr>
                                        <p:cTn id="52" dur="500"/>
                                        <p:tgtEl>
                                          <p:spTgt spid="2457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2457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Breakthrough bleeding</a:t>
            </a:r>
            <a:endParaRPr lang="en-GB" dirty="0"/>
          </a:p>
        </p:txBody>
      </p:sp>
      <p:sp>
        <p:nvSpPr>
          <p:cNvPr id="3" name="Content Placeholder 2"/>
          <p:cNvSpPr>
            <a:spLocks noGrp="1"/>
          </p:cNvSpPr>
          <p:nvPr>
            <p:ph sz="half" idx="1"/>
          </p:nvPr>
        </p:nvSpPr>
        <p:spPr/>
        <p:txBody>
          <a:bodyPr/>
          <a:lstStyle/>
          <a:p>
            <a:r>
              <a:rPr lang="en-GB" dirty="0"/>
              <a:t> New contraceptive method </a:t>
            </a:r>
          </a:p>
          <a:p>
            <a:r>
              <a:rPr lang="en-GB" dirty="0"/>
              <a:t> Often settles without intervention</a:t>
            </a:r>
          </a:p>
          <a:p>
            <a:r>
              <a:rPr lang="en-GB" dirty="0"/>
              <a:t> More common with progestogen-only methods</a:t>
            </a:r>
          </a:p>
          <a:p>
            <a:r>
              <a:rPr lang="en-GB" dirty="0"/>
              <a:t> Smoking </a:t>
            </a:r>
          </a:p>
        </p:txBody>
      </p:sp>
      <p:pic>
        <p:nvPicPr>
          <p:cNvPr id="5" name="Picture 5" descr="COC.jpg"/>
          <p:cNvPicPr>
            <a:picLocks noGrp="1" noChangeAspect="1"/>
          </p:cNvPicPr>
          <p:nvPr>
            <p:ph sz="half" idx="2"/>
          </p:nvPr>
        </p:nvPicPr>
        <p:blipFill>
          <a:blip r:embed="rId2" cstate="print"/>
          <a:srcRect/>
          <a:stretch>
            <a:fillRect/>
          </a:stretch>
        </p:blipFill>
        <p:spPr bwMode="auto">
          <a:xfrm>
            <a:off x="6838188" y="2190147"/>
            <a:ext cx="2706624" cy="3895344"/>
          </a:xfrm>
          <a:prstGeom prst="rect">
            <a:avLst/>
          </a:prstGeom>
          <a:noFill/>
          <a:ln w="9525">
            <a:noFill/>
            <a:miter lim="800000"/>
            <a:headEnd/>
            <a:tailEnd/>
          </a:ln>
        </p:spPr>
      </p:pic>
    </p:spTree>
    <p:extLst>
      <p:ext uri="{BB962C8B-B14F-4D97-AF65-F5344CB8AC3E}">
        <p14:creationId xmlns:p14="http://schemas.microsoft.com/office/powerpoint/2010/main" val="1923788017"/>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Urgent referral.</a:t>
            </a:r>
          </a:p>
        </p:txBody>
      </p:sp>
      <p:sp>
        <p:nvSpPr>
          <p:cNvPr id="3" name="Content Placeholder 2"/>
          <p:cNvSpPr>
            <a:spLocks noGrp="1"/>
          </p:cNvSpPr>
          <p:nvPr>
            <p:ph sz="half" idx="1"/>
          </p:nvPr>
        </p:nvSpPr>
        <p:spPr/>
        <p:txBody>
          <a:bodyPr/>
          <a:lstStyle/>
          <a:p>
            <a:r>
              <a:rPr lang="en-GB" dirty="0"/>
              <a:t>Abnormal-looking cervix</a:t>
            </a:r>
          </a:p>
          <a:p>
            <a:r>
              <a:rPr lang="en-GB" dirty="0"/>
              <a:t> Cervical polyp  not easily removed in primary care</a:t>
            </a:r>
          </a:p>
          <a:p>
            <a:r>
              <a:rPr lang="en-GB" dirty="0"/>
              <a:t> Pelvic mass </a:t>
            </a:r>
          </a:p>
          <a:p>
            <a:r>
              <a:rPr lang="en-GB" dirty="0"/>
              <a:t>High risk of endometrial cancer- family history </a:t>
            </a:r>
          </a:p>
          <a:p>
            <a:r>
              <a:rPr lang="en-GB" dirty="0"/>
              <a:t> Prolonged and irregular cycle</a:t>
            </a:r>
          </a:p>
          <a:p>
            <a:r>
              <a:rPr lang="en-GB" dirty="0"/>
              <a:t>Taking Tamoxifen.</a:t>
            </a:r>
          </a:p>
          <a:p>
            <a:endParaRPr lang="en-GB" dirty="0"/>
          </a:p>
        </p:txBody>
      </p:sp>
      <p:sp>
        <p:nvSpPr>
          <p:cNvPr id="4" name="Content Placeholder 3"/>
          <p:cNvSpPr>
            <a:spLocks noGrp="1"/>
          </p:cNvSpPr>
          <p:nvPr>
            <p:ph sz="half" idx="2"/>
          </p:nvPr>
        </p:nvSpPr>
        <p:spPr/>
        <p:txBody>
          <a:bodyPr/>
          <a:lstStyle/>
          <a:p>
            <a:r>
              <a:rPr lang="en-GB" dirty="0">
                <a:solidFill>
                  <a:srgbClr val="FF0000"/>
                </a:solidFill>
              </a:rPr>
              <a:t>Women aged over 45 years with IMB </a:t>
            </a:r>
          </a:p>
          <a:p>
            <a:r>
              <a:rPr lang="en-GB" dirty="0">
                <a:solidFill>
                  <a:srgbClr val="FF0000"/>
                </a:solidFill>
              </a:rPr>
              <a:t>Women aged under 45 years with persistent symptoms or risk factors for endometrial cancer.</a:t>
            </a:r>
          </a:p>
          <a:p>
            <a:endParaRPr lang="en-GB" dirty="0">
              <a:solidFill>
                <a:srgbClr val="FF0000"/>
              </a:solidFill>
            </a:endParaRPr>
          </a:p>
          <a:p>
            <a:pPr>
              <a:buNone/>
            </a:pPr>
            <a:endParaRPr lang="en-GB" dirty="0"/>
          </a:p>
        </p:txBody>
      </p:sp>
    </p:spTree>
    <p:extLst>
      <p:ext uri="{BB962C8B-B14F-4D97-AF65-F5344CB8AC3E}">
        <p14:creationId xmlns:p14="http://schemas.microsoft.com/office/powerpoint/2010/main" val="1505192720"/>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Abdominal pain</a:t>
            </a:r>
          </a:p>
        </p:txBody>
      </p:sp>
      <p:sp>
        <p:nvSpPr>
          <p:cNvPr id="3" name="Content Placeholder 2"/>
          <p:cNvSpPr>
            <a:spLocks noGrp="1"/>
          </p:cNvSpPr>
          <p:nvPr>
            <p:ph sz="half" idx="1"/>
          </p:nvPr>
        </p:nvSpPr>
        <p:spPr/>
        <p:txBody>
          <a:bodyPr/>
          <a:lstStyle/>
          <a:p>
            <a:r>
              <a:rPr lang="en-GB" dirty="0"/>
              <a:t>Women many of the same conditions that men have</a:t>
            </a:r>
          </a:p>
          <a:p>
            <a:r>
              <a:rPr lang="en-GB" dirty="0"/>
              <a:t>Numerous gynaecological causes</a:t>
            </a:r>
          </a:p>
        </p:txBody>
      </p:sp>
      <p:pic>
        <p:nvPicPr>
          <p:cNvPr id="2050" name="Picture 2"/>
          <p:cNvPicPr>
            <a:picLocks noGrp="1" noChangeAspect="1" noChangeArrowheads="1"/>
          </p:cNvPicPr>
          <p:nvPr>
            <p:ph sz="half" idx="2"/>
          </p:nvPr>
        </p:nvPicPr>
        <p:blipFill>
          <a:blip r:embed="rId2" cstate="print"/>
          <a:srcRect/>
          <a:stretch>
            <a:fillRect/>
          </a:stretch>
        </p:blipFill>
        <p:spPr bwMode="auto">
          <a:xfrm>
            <a:off x="6172200" y="2227008"/>
            <a:ext cx="4038600" cy="3821622"/>
          </a:xfrm>
          <a:prstGeom prst="rect">
            <a:avLst/>
          </a:prstGeom>
          <a:noFill/>
          <a:ln w="9525">
            <a:noFill/>
            <a:miter lim="800000"/>
            <a:headEnd/>
            <a:tailEnd/>
          </a:ln>
        </p:spPr>
      </p:pic>
    </p:spTree>
    <p:extLst>
      <p:ext uri="{BB962C8B-B14F-4D97-AF65-F5344CB8AC3E}">
        <p14:creationId xmlns:p14="http://schemas.microsoft.com/office/powerpoint/2010/main" val="501050473"/>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Menorrhagia</a:t>
            </a:r>
          </a:p>
        </p:txBody>
      </p:sp>
      <p:sp>
        <p:nvSpPr>
          <p:cNvPr id="3" name="Content Placeholder 2"/>
          <p:cNvSpPr>
            <a:spLocks noGrp="1"/>
          </p:cNvSpPr>
          <p:nvPr>
            <p:ph sz="half" idx="1"/>
          </p:nvPr>
        </p:nvSpPr>
        <p:spPr/>
        <p:txBody>
          <a:bodyPr>
            <a:noAutofit/>
          </a:bodyPr>
          <a:lstStyle/>
          <a:p>
            <a:r>
              <a:rPr lang="en-GB" sz="2400" dirty="0"/>
              <a:t> menstrual blood loss interferes with a woman's physical, emotional, social and quality of life</a:t>
            </a:r>
          </a:p>
          <a:p>
            <a:r>
              <a:rPr lang="en-GB" sz="2400" dirty="0"/>
              <a:t> can occur alone or in combination with other symptoms</a:t>
            </a:r>
          </a:p>
          <a:p>
            <a:r>
              <a:rPr lang="en-GB" sz="2400" dirty="0"/>
              <a:t>33% of women</a:t>
            </a:r>
          </a:p>
          <a:p>
            <a:r>
              <a:rPr lang="en-GB" sz="2400" dirty="0"/>
              <a:t> greater than 80 </a:t>
            </a:r>
            <a:r>
              <a:rPr lang="en-GB" sz="2400" dirty="0" err="1"/>
              <a:t>mls</a:t>
            </a:r>
            <a:r>
              <a:rPr lang="en-GB" sz="2400" dirty="0"/>
              <a:t> of blood loss per cycle.</a:t>
            </a:r>
          </a:p>
          <a:p>
            <a:endParaRPr lang="en-GB" sz="2400" dirty="0"/>
          </a:p>
          <a:p>
            <a:endParaRPr lang="en-GB" dirty="0"/>
          </a:p>
        </p:txBody>
      </p:sp>
      <p:sp>
        <p:nvSpPr>
          <p:cNvPr id="4" name="Content Placeholder 3"/>
          <p:cNvSpPr>
            <a:spLocks noGrp="1"/>
          </p:cNvSpPr>
          <p:nvPr>
            <p:ph sz="half" idx="2"/>
          </p:nvPr>
        </p:nvSpPr>
        <p:spPr/>
        <p:txBody>
          <a:bodyPr>
            <a:normAutofit/>
          </a:bodyPr>
          <a:lstStyle/>
          <a:p>
            <a:r>
              <a:rPr lang="en-GB" sz="2400" dirty="0"/>
              <a:t>1 in 20 women aged 30 to 49 years consult their GP  </a:t>
            </a:r>
          </a:p>
          <a:p>
            <a:r>
              <a:rPr lang="en-GB" sz="2400" dirty="0"/>
              <a:t> £7 million is spent in the UK  in primary care.</a:t>
            </a:r>
          </a:p>
          <a:p>
            <a:r>
              <a:rPr lang="en-GB" sz="2400" dirty="0"/>
              <a:t> 2nd most common gynaecological condition to be referred to hospital </a:t>
            </a:r>
          </a:p>
          <a:p>
            <a:endParaRPr lang="en-GB" sz="2400" dirty="0"/>
          </a:p>
        </p:txBody>
      </p:sp>
    </p:spTree>
    <p:extLst>
      <p:ext uri="{BB962C8B-B14F-4D97-AF65-F5344CB8AC3E}">
        <p14:creationId xmlns:p14="http://schemas.microsoft.com/office/powerpoint/2010/main" val="1901666727"/>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Treatment</a:t>
            </a:r>
          </a:p>
        </p:txBody>
      </p:sp>
      <p:sp>
        <p:nvSpPr>
          <p:cNvPr id="3" name="Content Placeholder 2"/>
          <p:cNvSpPr>
            <a:spLocks noGrp="1"/>
          </p:cNvSpPr>
          <p:nvPr>
            <p:ph sz="half" idx="1"/>
          </p:nvPr>
        </p:nvSpPr>
        <p:spPr>
          <a:xfrm>
            <a:off x="395535" y="1211580"/>
            <a:ext cx="5598866" cy="5371782"/>
          </a:xfrm>
        </p:spPr>
        <p:txBody>
          <a:bodyPr>
            <a:noAutofit/>
          </a:bodyPr>
          <a:lstStyle/>
          <a:p>
            <a:pPr marL="0" indent="0">
              <a:buNone/>
            </a:pPr>
            <a:r>
              <a:rPr lang="en-GB" sz="2400" b="1" dirty="0"/>
              <a:t>First-line treatment</a:t>
            </a:r>
            <a:r>
              <a:rPr lang="en-GB" sz="2400" dirty="0"/>
              <a:t/>
            </a:r>
            <a:br>
              <a:rPr lang="en-GB" sz="2400" dirty="0"/>
            </a:br>
            <a:r>
              <a:rPr lang="en-GB" sz="2400" dirty="0"/>
              <a:t>This is the levonorgestrel-releasing intrauterine system (IUS) - Mirena®</a:t>
            </a:r>
          </a:p>
          <a:p>
            <a:pPr marL="0" indent="0">
              <a:buNone/>
            </a:pPr>
            <a:r>
              <a:rPr lang="en-GB" sz="2400" dirty="0"/>
              <a:t> </a:t>
            </a:r>
            <a:r>
              <a:rPr lang="en-GB" sz="2400" b="1" dirty="0"/>
              <a:t>Second-line treatment</a:t>
            </a:r>
            <a:endParaRPr lang="en-GB" sz="2400" dirty="0"/>
          </a:p>
          <a:p>
            <a:r>
              <a:rPr lang="en-GB" sz="2400" dirty="0" err="1"/>
              <a:t>Mefenamic</a:t>
            </a:r>
            <a:r>
              <a:rPr lang="en-GB" sz="2400" dirty="0"/>
              <a:t> acid inhibits prostaglandin synthesis</a:t>
            </a:r>
          </a:p>
          <a:p>
            <a:r>
              <a:rPr lang="en-GB" sz="2400" dirty="0"/>
              <a:t>Tranexamic acid  inhibits the dissolution of thrombosis that leads to menstrual flow</a:t>
            </a:r>
          </a:p>
          <a:p>
            <a:endParaRPr lang="en-GB" sz="2400" dirty="0"/>
          </a:p>
          <a:p>
            <a:endParaRPr lang="en-GB" dirty="0"/>
          </a:p>
        </p:txBody>
      </p:sp>
      <p:sp>
        <p:nvSpPr>
          <p:cNvPr id="4" name="Content Placeholder 3"/>
          <p:cNvSpPr>
            <a:spLocks noGrp="1"/>
          </p:cNvSpPr>
          <p:nvPr>
            <p:ph sz="half" idx="2"/>
          </p:nvPr>
        </p:nvSpPr>
        <p:spPr/>
        <p:txBody>
          <a:bodyPr>
            <a:noAutofit/>
          </a:bodyPr>
          <a:lstStyle/>
          <a:p>
            <a:r>
              <a:rPr lang="en-GB" sz="2400" dirty="0"/>
              <a:t>NSAIDs S/E - nausea, vomiting and diarrhoea</a:t>
            </a:r>
          </a:p>
          <a:p>
            <a:r>
              <a:rPr lang="en-GB" sz="2400" dirty="0"/>
              <a:t>CHC</a:t>
            </a:r>
          </a:p>
          <a:p>
            <a:r>
              <a:rPr lang="en-GB" sz="2400" b="1" dirty="0"/>
              <a:t>Third-line treatment</a:t>
            </a:r>
          </a:p>
          <a:p>
            <a:r>
              <a:rPr lang="en-GB" sz="2400" dirty="0" err="1"/>
              <a:t>Norethisterone</a:t>
            </a:r>
            <a:r>
              <a:rPr lang="en-GB" sz="2400" dirty="0"/>
              <a:t>-</a:t>
            </a:r>
          </a:p>
          <a:p>
            <a:pPr marL="0" indent="0">
              <a:buNone/>
            </a:pPr>
            <a:r>
              <a:rPr lang="en-GB" sz="2400" dirty="0"/>
              <a:t> This can result in a significant reduction in menstrual blood loss</a:t>
            </a:r>
          </a:p>
          <a:p>
            <a:endParaRPr lang="en-GB" sz="2400" dirty="0"/>
          </a:p>
          <a:p>
            <a:pPr marL="0" indent="0">
              <a:buNone/>
            </a:pPr>
            <a:endParaRPr lang="en-GB" sz="2400" dirty="0"/>
          </a:p>
        </p:txBody>
      </p:sp>
    </p:spTree>
    <p:extLst>
      <p:ext uri="{BB962C8B-B14F-4D97-AF65-F5344CB8AC3E}">
        <p14:creationId xmlns:p14="http://schemas.microsoft.com/office/powerpoint/2010/main" val="3565187399"/>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a:xfrm>
            <a:off x="609600" y="274638"/>
            <a:ext cx="10972800" cy="1143000"/>
          </a:xfrm>
        </p:spPr>
        <p:txBody>
          <a:bodyPr wrap="square" anchor="ctr">
            <a:normAutofit/>
          </a:bodyPr>
          <a:lstStyle/>
          <a:p>
            <a:pPr eaLnBrk="1" hangingPunct="1"/>
            <a:r>
              <a:rPr lang="en-GB" dirty="0"/>
              <a:t>Gynaecological conditions</a:t>
            </a:r>
          </a:p>
        </p:txBody>
      </p:sp>
      <p:sp>
        <p:nvSpPr>
          <p:cNvPr id="54274" name="Content Placeholder 2"/>
          <p:cNvSpPr>
            <a:spLocks noGrp="1"/>
          </p:cNvSpPr>
          <p:nvPr>
            <p:ph sz="half" idx="1"/>
          </p:nvPr>
        </p:nvSpPr>
        <p:spPr>
          <a:xfrm>
            <a:off x="609600" y="1600201"/>
            <a:ext cx="5384800" cy="4525963"/>
          </a:xfrm>
        </p:spPr>
        <p:txBody>
          <a:bodyPr wrap="square" anchor="t">
            <a:normAutofit/>
          </a:bodyPr>
          <a:lstStyle/>
          <a:p>
            <a:pPr eaLnBrk="1" hangingPunct="1">
              <a:lnSpc>
                <a:spcPct val="90000"/>
              </a:lnSpc>
              <a:buFont typeface="Wingdings 2" pitchFamily="18" charset="2"/>
              <a:buNone/>
            </a:pPr>
            <a:r>
              <a:rPr lang="en-GB" dirty="0"/>
              <a:t>3  Life threatening-</a:t>
            </a:r>
          </a:p>
          <a:p>
            <a:pPr eaLnBrk="1" hangingPunct="1">
              <a:lnSpc>
                <a:spcPct val="90000"/>
              </a:lnSpc>
            </a:pPr>
            <a:r>
              <a:rPr lang="en-GB" dirty="0"/>
              <a:t> Ectopic pregnancy</a:t>
            </a:r>
          </a:p>
          <a:p>
            <a:pPr eaLnBrk="1" hangingPunct="1">
              <a:lnSpc>
                <a:spcPct val="90000"/>
              </a:lnSpc>
            </a:pPr>
            <a:r>
              <a:rPr lang="en-GB" dirty="0"/>
              <a:t>Ruptured ovarian cyst</a:t>
            </a:r>
          </a:p>
          <a:p>
            <a:pPr eaLnBrk="1" hangingPunct="1">
              <a:lnSpc>
                <a:spcPct val="90000"/>
              </a:lnSpc>
            </a:pPr>
            <a:r>
              <a:rPr lang="en-GB" dirty="0"/>
              <a:t>Tubo- ovarian abscess</a:t>
            </a:r>
          </a:p>
          <a:p>
            <a:pPr marL="0" indent="0" eaLnBrk="1" hangingPunct="1">
              <a:lnSpc>
                <a:spcPct val="90000"/>
              </a:lnSpc>
              <a:buNone/>
            </a:pPr>
            <a:r>
              <a:rPr lang="en-GB" dirty="0"/>
              <a:t>All have similar symptoms-virtually impossible to definitely diagnose in the pre-hospital environment</a:t>
            </a:r>
          </a:p>
          <a:p>
            <a:pPr marL="0" indent="0">
              <a:lnSpc>
                <a:spcPct val="90000"/>
              </a:lnSpc>
              <a:buNone/>
            </a:pPr>
            <a:r>
              <a:rPr lang="en-GB" dirty="0"/>
              <a:t>pre-hospital management same for all</a:t>
            </a:r>
          </a:p>
          <a:p>
            <a:pPr eaLnBrk="1" hangingPunct="1">
              <a:lnSpc>
                <a:spcPct val="90000"/>
              </a:lnSpc>
            </a:pPr>
            <a:endParaRPr lang="en-GB" dirty="0"/>
          </a:p>
          <a:p>
            <a:pPr eaLnBrk="1" hangingPunct="1">
              <a:lnSpc>
                <a:spcPct val="90000"/>
              </a:lnSpc>
              <a:buNone/>
            </a:pPr>
            <a:endParaRPr lang="en-GB" dirty="0"/>
          </a:p>
        </p:txBody>
      </p:sp>
      <p:pic>
        <p:nvPicPr>
          <p:cNvPr id="3" name="Content Placeholder 2" descr="Two surgeons reviewing an x-ray">
            <a:extLst>
              <a:ext uri="{FF2B5EF4-FFF2-40B4-BE49-F238E27FC236}">
                <a16:creationId xmlns:a16="http://schemas.microsoft.com/office/drawing/2014/main" xmlns="" id="{7D464944-40F6-D746-8676-7F85355A8C57}"/>
              </a:ext>
            </a:extLst>
          </p:cNvPr>
          <p:cNvPicPr>
            <a:picLocks noGrp="1" noChangeAspect="1"/>
          </p:cNvPicPr>
          <p:nvPr>
            <p:ph sz="half" idx="2"/>
          </p:nvPr>
        </p:nvPicPr>
        <p:blipFill rotWithShape="1">
          <a:blip r:embed="rId3"/>
          <a:srcRect l="11265" r="13186" b="1"/>
          <a:stretch/>
        </p:blipFill>
        <p:spPr>
          <a:xfrm>
            <a:off x="6197600" y="1600201"/>
            <a:ext cx="5384800" cy="4525963"/>
          </a:xfrm>
          <a:noFill/>
        </p:spPr>
      </p:pic>
    </p:spTree>
    <p:custDataLst>
      <p:tags r:id="rId1"/>
    </p:custDataLst>
    <p:extLst>
      <p:ext uri="{BB962C8B-B14F-4D97-AF65-F5344CB8AC3E}">
        <p14:creationId xmlns:p14="http://schemas.microsoft.com/office/powerpoint/2010/main" val="90666294"/>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Ectopic pregnancy</a:t>
            </a:r>
          </a:p>
        </p:txBody>
      </p:sp>
      <p:sp>
        <p:nvSpPr>
          <p:cNvPr id="3" name="Content Placeholder 2"/>
          <p:cNvSpPr>
            <a:spLocks noGrp="1"/>
          </p:cNvSpPr>
          <p:nvPr>
            <p:ph sz="half" idx="1"/>
          </p:nvPr>
        </p:nvSpPr>
        <p:spPr/>
        <p:txBody>
          <a:bodyPr>
            <a:normAutofit fontScale="92500"/>
          </a:bodyPr>
          <a:lstStyle/>
          <a:p>
            <a:r>
              <a:rPr lang="en-GB" dirty="0"/>
              <a:t>Ectopic-from the Greek “</a:t>
            </a:r>
            <a:r>
              <a:rPr lang="en-GB" dirty="0" err="1"/>
              <a:t>ektopis</a:t>
            </a:r>
            <a:r>
              <a:rPr lang="en-GB" dirty="0"/>
              <a:t>”-displacement</a:t>
            </a:r>
          </a:p>
          <a:p>
            <a:r>
              <a:rPr lang="en-GB" dirty="0" err="1"/>
              <a:t>Extrauterine</a:t>
            </a:r>
            <a:r>
              <a:rPr lang="en-GB" dirty="0"/>
              <a:t> pregnancy</a:t>
            </a:r>
          </a:p>
          <a:p>
            <a:r>
              <a:rPr lang="en-GB" dirty="0"/>
              <a:t>11.1 per 1000 pregnancies</a:t>
            </a:r>
          </a:p>
          <a:p>
            <a:r>
              <a:rPr lang="en-GB" dirty="0"/>
              <a:t>Maternal deaths-3-4 each year-UK</a:t>
            </a:r>
          </a:p>
          <a:p>
            <a:r>
              <a:rPr lang="en-GB" dirty="0"/>
              <a:t>Movement of fertilised egg is blocked or slowed through fallopian tube</a:t>
            </a:r>
          </a:p>
          <a:p>
            <a:r>
              <a:rPr lang="en-GB" dirty="0" err="1"/>
              <a:t>Trophoblast</a:t>
            </a:r>
            <a:r>
              <a:rPr lang="en-GB" dirty="0"/>
              <a:t> can implant on any tissue-adequate blood supply</a:t>
            </a:r>
          </a:p>
          <a:p>
            <a:endParaRPr lang="en-GB" dirty="0"/>
          </a:p>
        </p:txBody>
      </p:sp>
      <p:pic>
        <p:nvPicPr>
          <p:cNvPr id="5" name="Picture 3" descr="Symptoms-of-Ectopic-Pregnancy-300x246.jpg"/>
          <p:cNvPicPr>
            <a:picLocks noGrp="1" noChangeAspect="1"/>
          </p:cNvPicPr>
          <p:nvPr>
            <p:ph sz="half" idx="2"/>
          </p:nvPr>
        </p:nvPicPr>
        <p:blipFill>
          <a:blip r:embed="rId2" cstate="print"/>
          <a:srcRect/>
          <a:stretch>
            <a:fillRect/>
          </a:stretch>
        </p:blipFill>
        <p:spPr bwMode="auto">
          <a:xfrm>
            <a:off x="6240016" y="2276872"/>
            <a:ext cx="3888432" cy="3744416"/>
          </a:xfrm>
          <a:prstGeom prst="rect">
            <a:avLst/>
          </a:prstGeom>
          <a:noFill/>
          <a:ln w="9525">
            <a:noFill/>
            <a:miter lim="800000"/>
            <a:headEnd/>
            <a:tailEnd/>
          </a:ln>
        </p:spPr>
      </p:pic>
    </p:spTree>
    <p:extLst>
      <p:ext uri="{BB962C8B-B14F-4D97-AF65-F5344CB8AC3E}">
        <p14:creationId xmlns:p14="http://schemas.microsoft.com/office/powerpoint/2010/main" val="295699427"/>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p:txBody>
          <a:bodyPr/>
          <a:lstStyle/>
          <a:p>
            <a:pPr eaLnBrk="1" hangingPunct="1"/>
            <a:r>
              <a:rPr lang="en-GB" dirty="0"/>
              <a:t>Aetiology</a:t>
            </a:r>
          </a:p>
        </p:txBody>
      </p:sp>
      <p:sp>
        <p:nvSpPr>
          <p:cNvPr id="57346" name="Content Placeholder 2"/>
          <p:cNvSpPr>
            <a:spLocks noGrp="1"/>
          </p:cNvSpPr>
          <p:nvPr>
            <p:ph idx="1"/>
          </p:nvPr>
        </p:nvSpPr>
        <p:spPr/>
        <p:txBody>
          <a:bodyPr/>
          <a:lstStyle/>
          <a:p>
            <a:pPr eaLnBrk="1" hangingPunct="1"/>
            <a:r>
              <a:rPr lang="en-GB" dirty="0"/>
              <a:t>Often unknown</a:t>
            </a:r>
          </a:p>
          <a:p>
            <a:pPr eaLnBrk="1" hangingPunct="1"/>
            <a:r>
              <a:rPr lang="en-GB" dirty="0"/>
              <a:t>Pelvic Inflammatory Disease (PID)</a:t>
            </a:r>
          </a:p>
          <a:p>
            <a:pPr eaLnBrk="1" hangingPunct="1"/>
            <a:r>
              <a:rPr lang="en-GB" dirty="0"/>
              <a:t>Pelvic surgery</a:t>
            </a:r>
          </a:p>
          <a:p>
            <a:pPr eaLnBrk="1" hangingPunct="1"/>
            <a:r>
              <a:rPr lang="en-GB" dirty="0"/>
              <a:t>Fibriods,tumours or cysts</a:t>
            </a:r>
          </a:p>
          <a:p>
            <a:pPr eaLnBrk="1" hangingPunct="1"/>
            <a:r>
              <a:rPr lang="en-GB" dirty="0"/>
              <a:t>IUDs</a:t>
            </a:r>
          </a:p>
          <a:p>
            <a:pPr eaLnBrk="1" hangingPunct="1"/>
            <a:r>
              <a:rPr lang="en-GB" dirty="0"/>
              <a:t>Tubal damage</a:t>
            </a:r>
          </a:p>
          <a:p>
            <a:pPr eaLnBrk="1" hangingPunct="1"/>
            <a:r>
              <a:rPr lang="en-GB" dirty="0"/>
              <a:t>Assisted conceptions</a:t>
            </a:r>
          </a:p>
          <a:p>
            <a:pPr eaLnBrk="1" hangingPunct="1">
              <a:buFont typeface="Wingdings 2" pitchFamily="18" charset="2"/>
              <a:buNone/>
            </a:pPr>
            <a:r>
              <a:rPr lang="en-GB" dirty="0"/>
              <a:t>Usually present from 5</a:t>
            </a:r>
            <a:r>
              <a:rPr lang="en-GB" baseline="30000" dirty="0"/>
              <a:t>th</a:t>
            </a:r>
            <a:r>
              <a:rPr lang="en-GB" dirty="0"/>
              <a:t>-9</a:t>
            </a:r>
            <a:r>
              <a:rPr lang="en-GB" baseline="30000" dirty="0"/>
              <a:t>th</a:t>
            </a:r>
            <a:r>
              <a:rPr lang="en-GB" dirty="0"/>
              <a:t> week of pregnancy</a:t>
            </a:r>
          </a:p>
        </p:txBody>
      </p:sp>
    </p:spTree>
    <p:extLst>
      <p:ext uri="{BB962C8B-B14F-4D97-AF65-F5344CB8AC3E}">
        <p14:creationId xmlns:p14="http://schemas.microsoft.com/office/powerpoint/2010/main" val="580929789"/>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1981200" y="704850"/>
            <a:ext cx="8229600" cy="1143000"/>
          </a:xfrm>
        </p:spPr>
        <p:txBody>
          <a:bodyPr/>
          <a:lstStyle/>
          <a:p>
            <a:pPr eaLnBrk="1" hangingPunct="1"/>
            <a:r>
              <a:rPr lang="en-GB" dirty="0"/>
              <a:t>Symptoms and Signs</a:t>
            </a:r>
          </a:p>
        </p:txBody>
      </p:sp>
      <p:sp>
        <p:nvSpPr>
          <p:cNvPr id="58370" name="Text Placeholder 2"/>
          <p:cNvSpPr>
            <a:spLocks noGrp="1"/>
          </p:cNvSpPr>
          <p:nvPr>
            <p:ph type="body" idx="1"/>
          </p:nvPr>
        </p:nvSpPr>
        <p:spPr>
          <a:xfrm flipV="1">
            <a:off x="1981200" y="1810070"/>
            <a:ext cx="4040188" cy="45719"/>
          </a:xfrm>
        </p:spPr>
        <p:txBody>
          <a:bodyPr/>
          <a:lstStyle/>
          <a:p>
            <a:pPr eaLnBrk="1" hangingPunct="1"/>
            <a:endParaRPr lang="en-GB" dirty="0"/>
          </a:p>
          <a:p>
            <a:pPr eaLnBrk="1" hangingPunct="1"/>
            <a:endParaRPr lang="en-GB" dirty="0"/>
          </a:p>
        </p:txBody>
      </p:sp>
      <p:sp>
        <p:nvSpPr>
          <p:cNvPr id="58372" name="Content Placeholder 3"/>
          <p:cNvSpPr>
            <a:spLocks noGrp="1"/>
          </p:cNvSpPr>
          <p:nvPr>
            <p:ph sz="quarter" idx="2"/>
          </p:nvPr>
        </p:nvSpPr>
        <p:spPr>
          <a:xfrm>
            <a:off x="971260" y="1855789"/>
            <a:ext cx="4040188" cy="3951288"/>
          </a:xfrm>
        </p:spPr>
        <p:txBody>
          <a:bodyPr>
            <a:normAutofit/>
          </a:bodyPr>
          <a:lstStyle/>
          <a:p>
            <a:pPr eaLnBrk="1" hangingPunct="1">
              <a:buFont typeface="Wingdings 2" pitchFamily="18" charset="2"/>
              <a:buNone/>
            </a:pPr>
            <a:r>
              <a:rPr lang="en-GB" b="1" dirty="0"/>
              <a:t>Amenorrhoea</a:t>
            </a:r>
          </a:p>
          <a:p>
            <a:pPr eaLnBrk="1" hangingPunct="1">
              <a:buFont typeface="Wingdings 2" pitchFamily="18" charset="2"/>
              <a:buNone/>
            </a:pPr>
            <a:r>
              <a:rPr lang="en-GB" b="1" dirty="0"/>
              <a:t>Pain</a:t>
            </a:r>
            <a:r>
              <a:rPr lang="en-GB" dirty="0"/>
              <a:t>-lower abdomen-”stabbing “or “cramp-like”</a:t>
            </a:r>
          </a:p>
          <a:p>
            <a:pPr eaLnBrk="1" hangingPunct="1"/>
            <a:r>
              <a:rPr lang="en-GB" dirty="0"/>
              <a:t>Maybe referred to the shoulder</a:t>
            </a:r>
          </a:p>
          <a:p>
            <a:pPr eaLnBrk="1" hangingPunct="1">
              <a:buFont typeface="Wingdings 2" pitchFamily="18" charset="2"/>
              <a:buNone/>
            </a:pPr>
            <a:r>
              <a:rPr lang="en-GB" b="1" dirty="0"/>
              <a:t>Vaginal bleeding-75</a:t>
            </a:r>
            <a:r>
              <a:rPr lang="en-GB" dirty="0"/>
              <a:t>% of cases</a:t>
            </a:r>
          </a:p>
          <a:p>
            <a:pPr eaLnBrk="1" hangingPunct="1">
              <a:buFont typeface="Wingdings 2" pitchFamily="18" charset="2"/>
              <a:buNone/>
            </a:pPr>
            <a:r>
              <a:rPr lang="en-GB" b="1" dirty="0"/>
              <a:t>Fainting/collapse</a:t>
            </a:r>
          </a:p>
        </p:txBody>
      </p:sp>
      <p:sp>
        <p:nvSpPr>
          <p:cNvPr id="58373" name="Content Placeholder 5"/>
          <p:cNvSpPr>
            <a:spLocks noGrp="1"/>
          </p:cNvSpPr>
          <p:nvPr>
            <p:ph sz="quarter" idx="4"/>
          </p:nvPr>
        </p:nvSpPr>
        <p:spPr>
          <a:xfrm>
            <a:off x="7180553" y="1855789"/>
            <a:ext cx="4041775" cy="3796209"/>
          </a:xfrm>
        </p:spPr>
        <p:txBody>
          <a:bodyPr>
            <a:normAutofit/>
          </a:bodyPr>
          <a:lstStyle/>
          <a:p>
            <a:pPr eaLnBrk="1" hangingPunct="1">
              <a:buFont typeface="Wingdings 2" pitchFamily="18" charset="2"/>
              <a:buNone/>
            </a:pPr>
            <a:r>
              <a:rPr lang="en-GB" b="1" dirty="0"/>
              <a:t>Abdominal tenderness- </a:t>
            </a:r>
            <a:r>
              <a:rPr lang="en-GB" dirty="0"/>
              <a:t>elicited on the  left, right or across the lower abdomen</a:t>
            </a:r>
          </a:p>
          <a:p>
            <a:pPr eaLnBrk="1" hangingPunct="1">
              <a:buFont typeface="Wingdings 2" pitchFamily="18" charset="2"/>
              <a:buNone/>
            </a:pPr>
            <a:r>
              <a:rPr lang="en-GB" b="1" dirty="0"/>
              <a:t>Pelvic Tenderness-</a:t>
            </a:r>
          </a:p>
          <a:p>
            <a:pPr eaLnBrk="1" hangingPunct="1">
              <a:buFont typeface="Wingdings 2" pitchFamily="18" charset="2"/>
              <a:buNone/>
            </a:pPr>
            <a:r>
              <a:rPr lang="en-GB" b="1" dirty="0"/>
              <a:t>Adnexal  Mass</a:t>
            </a:r>
          </a:p>
        </p:txBody>
      </p:sp>
    </p:spTree>
    <p:extLst>
      <p:ext uri="{BB962C8B-B14F-4D97-AF65-F5344CB8AC3E}">
        <p14:creationId xmlns:p14="http://schemas.microsoft.com/office/powerpoint/2010/main" val="2555056673"/>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p:txBody>
          <a:bodyPr/>
          <a:lstStyle/>
          <a:p>
            <a:pPr eaLnBrk="1" hangingPunct="1"/>
            <a:r>
              <a:rPr lang="en-GB" dirty="0"/>
              <a:t>Diagnosis</a:t>
            </a:r>
          </a:p>
        </p:txBody>
      </p:sp>
      <p:sp>
        <p:nvSpPr>
          <p:cNvPr id="59394" name="Content Placeholder 2"/>
          <p:cNvSpPr>
            <a:spLocks noGrp="1"/>
          </p:cNvSpPr>
          <p:nvPr>
            <p:ph idx="1"/>
          </p:nvPr>
        </p:nvSpPr>
        <p:spPr/>
        <p:txBody>
          <a:bodyPr>
            <a:normAutofit lnSpcReduction="10000"/>
          </a:bodyPr>
          <a:lstStyle/>
          <a:p>
            <a:pPr eaLnBrk="1" hangingPunct="1"/>
            <a:r>
              <a:rPr lang="en-GB" dirty="0"/>
              <a:t>Serum pregnancy test</a:t>
            </a:r>
          </a:p>
          <a:p>
            <a:pPr eaLnBrk="1" hangingPunct="1"/>
            <a:r>
              <a:rPr lang="en-GB" dirty="0"/>
              <a:t>Urinary pregnancy test</a:t>
            </a:r>
          </a:p>
          <a:p>
            <a:pPr eaLnBrk="1" hangingPunct="1"/>
            <a:r>
              <a:rPr lang="en-GB" dirty="0"/>
              <a:t>Transvaginal Ultrasound</a:t>
            </a:r>
          </a:p>
          <a:p>
            <a:pPr eaLnBrk="1" hangingPunct="1"/>
            <a:r>
              <a:rPr lang="en-GB" dirty="0"/>
              <a:t> absence of gestational sac within the uterine cavity</a:t>
            </a:r>
          </a:p>
          <a:p>
            <a:pPr eaLnBrk="1" hangingPunct="1"/>
            <a:r>
              <a:rPr lang="en-GB" dirty="0"/>
              <a:t>Presence of gestational sac outside the uterus</a:t>
            </a:r>
          </a:p>
          <a:p>
            <a:pPr eaLnBrk="1" hangingPunct="1"/>
            <a:r>
              <a:rPr lang="en-GB" dirty="0"/>
              <a:t>Demonstration of a live embryo with fetal heart activity outside the uterus</a:t>
            </a:r>
          </a:p>
          <a:p>
            <a:pPr eaLnBrk="1" hangingPunct="1"/>
            <a:r>
              <a:rPr lang="en-GB" dirty="0"/>
              <a:t>Free fluid or blood in the adjacent parts of the pelvis </a:t>
            </a:r>
          </a:p>
          <a:p>
            <a:pPr eaLnBrk="1" hangingPunct="1"/>
            <a:endParaRPr lang="en-GB" dirty="0"/>
          </a:p>
        </p:txBody>
      </p:sp>
    </p:spTree>
    <p:extLst>
      <p:ext uri="{BB962C8B-B14F-4D97-AF65-F5344CB8AC3E}">
        <p14:creationId xmlns:p14="http://schemas.microsoft.com/office/powerpoint/2010/main" val="160297559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09600" y="274638"/>
            <a:ext cx="10972800" cy="1143000"/>
          </a:xfrm>
        </p:spPr>
        <p:txBody>
          <a:bodyPr wrap="square" anchor="ctr">
            <a:normAutofit/>
          </a:bodyPr>
          <a:lstStyle/>
          <a:p>
            <a:pPr eaLnBrk="1" hangingPunct="1"/>
            <a:r>
              <a:rPr lang="en-GB" altLang="en-US" dirty="0"/>
              <a:t>Side View </a:t>
            </a:r>
          </a:p>
        </p:txBody>
      </p:sp>
      <p:sp>
        <p:nvSpPr>
          <p:cNvPr id="34819" name="Rectangle 3"/>
          <p:cNvSpPr>
            <a:spLocks noGrp="1" noChangeArrowheads="1"/>
          </p:cNvSpPr>
          <p:nvPr>
            <p:ph sz="half" idx="1"/>
          </p:nvPr>
        </p:nvSpPr>
        <p:spPr>
          <a:xfrm>
            <a:off x="609600" y="1600201"/>
            <a:ext cx="5384800" cy="4525963"/>
          </a:xfrm>
        </p:spPr>
        <p:txBody>
          <a:bodyPr wrap="square" anchor="t">
            <a:normAutofit/>
          </a:bodyPr>
          <a:lstStyle/>
          <a:p>
            <a:pPr marL="0" indent="0"/>
            <a:endParaRPr lang="en-GB" altLang="en-US"/>
          </a:p>
          <a:p>
            <a:pPr marL="0" indent="0"/>
            <a:r>
              <a:rPr lang="en-GB" altLang="en-US"/>
              <a:t>Urethra leads to the bladder and allows passage of urine</a:t>
            </a:r>
          </a:p>
          <a:p>
            <a:pPr marL="0" indent="0"/>
            <a:r>
              <a:rPr lang="en-GB" altLang="en-US"/>
              <a:t>Vagina -passage of menstrual flow </a:t>
            </a:r>
          </a:p>
          <a:p>
            <a:pPr marL="0" indent="0">
              <a:buNone/>
            </a:pPr>
            <a:r>
              <a:rPr lang="en-GB" altLang="en-US"/>
              <a:t> receptacle for the penis during sexual intercourse</a:t>
            </a:r>
          </a:p>
          <a:p>
            <a:pPr marL="0" indent="0"/>
            <a:r>
              <a:rPr lang="en-GB" altLang="en-US"/>
              <a:t>Just inside the lower vagina –Bartholin glands</a:t>
            </a:r>
          </a:p>
          <a:p>
            <a:pPr marL="0" indent="0"/>
            <a:endParaRPr lang="en-GB" altLang="en-US"/>
          </a:p>
        </p:txBody>
      </p:sp>
      <p:pic>
        <p:nvPicPr>
          <p:cNvPr id="10246" name="Picture 5" descr="13E1A618"/>
          <p:cNvPicPr>
            <a:picLocks noChangeAspect="1" noChangeArrowheads="1"/>
          </p:cNvPicPr>
          <p:nvPr/>
        </p:nvPicPr>
        <p:blipFill>
          <a:blip r:embed="rId3" cstate="print"/>
          <a:srcRect l="7121" t="5989" r="12471" b="33902"/>
          <a:stretch>
            <a:fillRect/>
          </a:stretch>
        </p:blipFill>
        <p:spPr bwMode="auto">
          <a:xfrm>
            <a:off x="6468243" y="1600201"/>
            <a:ext cx="4843514" cy="4525963"/>
          </a:xfrm>
          <a:prstGeom prst="rect">
            <a:avLst/>
          </a:prstGeom>
          <a:noFill/>
          <a:ln w="9525">
            <a:solidFill>
              <a:schemeClr val="accent1"/>
            </a:solidFill>
            <a:miter lim="800000"/>
            <a:headEnd/>
            <a:tailEnd/>
          </a:ln>
        </p:spPr>
      </p:pic>
      <p:sp>
        <p:nvSpPr>
          <p:cNvPr id="10242" name="Slide Number Placeholder 6" hidden="1"/>
          <p:cNvSpPr>
            <a:spLocks noGrp="1"/>
          </p:cNvSpPr>
          <p:nvPr>
            <p:ph type="sldNum" sz="quarter" idx="12"/>
          </p:nvPr>
        </p:nvSpPr>
        <p:spPr/>
        <p:txBody>
          <a:bodyPr/>
          <a:lstStyle/>
          <a:p>
            <a:pPr>
              <a:spcAft>
                <a:spcPts val="600"/>
              </a:spcAft>
              <a:defRPr/>
            </a:pPr>
            <a:fld id="{3ADFB609-C104-4D5F-91B2-8F2E014CE1E3}" type="slidenum">
              <a:rPr lang="en-GB" smtClean="0"/>
              <a:pPr>
                <a:spcAft>
                  <a:spcPts val="600"/>
                </a:spcAft>
                <a:defRPr/>
              </a:pPr>
              <a:t>4</a:t>
            </a:fld>
            <a:endParaRPr lang="en-GB"/>
          </a:p>
        </p:txBody>
      </p:sp>
    </p:spTree>
    <p:extLst>
      <p:ext uri="{BB962C8B-B14F-4D97-AF65-F5344CB8AC3E}">
        <p14:creationId xmlns:p14="http://schemas.microsoft.com/office/powerpoint/2010/main" val="37999207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fade">
                                      <p:cBhvr>
                                        <p:cTn id="7" dur="20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Contraception</a:t>
            </a:r>
          </a:p>
        </p:txBody>
      </p:sp>
      <p:sp>
        <p:nvSpPr>
          <p:cNvPr id="3" name="Text Placeholder 2"/>
          <p:cNvSpPr>
            <a:spLocks noGrp="1"/>
          </p:cNvSpPr>
          <p:nvPr>
            <p:ph type="body" idx="1"/>
          </p:nvPr>
        </p:nvSpPr>
        <p:spPr/>
        <p:txBody>
          <a:bodyPr/>
          <a:lstStyle/>
          <a:p>
            <a:r>
              <a:rPr lang="en-GB" dirty="0"/>
              <a:t>LARCs</a:t>
            </a:r>
          </a:p>
        </p:txBody>
      </p:sp>
      <p:sp>
        <p:nvSpPr>
          <p:cNvPr id="4" name="Text Placeholder 3"/>
          <p:cNvSpPr>
            <a:spLocks noGrp="1"/>
          </p:cNvSpPr>
          <p:nvPr>
            <p:ph type="body" sz="half" idx="3"/>
          </p:nvPr>
        </p:nvSpPr>
        <p:spPr/>
        <p:txBody>
          <a:bodyPr/>
          <a:lstStyle/>
          <a:p>
            <a:r>
              <a:rPr lang="en-GB" dirty="0"/>
              <a:t>Short acting</a:t>
            </a:r>
          </a:p>
        </p:txBody>
      </p:sp>
      <p:pic>
        <p:nvPicPr>
          <p:cNvPr id="7" name="Picture 3" descr="COC.jpg"/>
          <p:cNvPicPr>
            <a:picLocks noGrp="1" noChangeAspect="1"/>
          </p:cNvPicPr>
          <p:nvPr>
            <p:ph sz="quarter" idx="4"/>
          </p:nvPr>
        </p:nvPicPr>
        <p:blipFill>
          <a:blip r:embed="rId2" cstate="print"/>
          <a:srcRect/>
          <a:stretch>
            <a:fillRect/>
          </a:stretch>
        </p:blipFill>
        <p:spPr bwMode="auto">
          <a:xfrm>
            <a:off x="6319292" y="2458260"/>
            <a:ext cx="1872208" cy="1706488"/>
          </a:xfrm>
          <a:prstGeom prst="rect">
            <a:avLst/>
          </a:prstGeom>
          <a:noFill/>
          <a:ln w="9525">
            <a:noFill/>
            <a:miter lim="800000"/>
            <a:headEnd/>
            <a:tailEnd/>
          </a:ln>
        </p:spPr>
      </p:pic>
      <p:pic>
        <p:nvPicPr>
          <p:cNvPr id="8" name="Picture 3" descr="evra%20patch.jpg"/>
          <p:cNvPicPr>
            <a:picLocks noChangeAspect="1"/>
          </p:cNvPicPr>
          <p:nvPr/>
        </p:nvPicPr>
        <p:blipFill>
          <a:blip r:embed="rId3" cstate="print"/>
          <a:srcRect/>
          <a:stretch>
            <a:fillRect/>
          </a:stretch>
        </p:blipFill>
        <p:spPr bwMode="auto">
          <a:xfrm>
            <a:off x="8887884" y="2458260"/>
            <a:ext cx="1944216" cy="1656184"/>
          </a:xfrm>
          <a:prstGeom prst="rect">
            <a:avLst/>
          </a:prstGeom>
          <a:noFill/>
          <a:ln w="9525">
            <a:noFill/>
            <a:miter lim="800000"/>
            <a:headEnd/>
            <a:tailEnd/>
          </a:ln>
        </p:spPr>
      </p:pic>
      <p:pic>
        <p:nvPicPr>
          <p:cNvPr id="9" name="Picture 3" descr="POPs_img_1.jpg"/>
          <p:cNvPicPr>
            <a:picLocks noChangeAspect="1"/>
          </p:cNvPicPr>
          <p:nvPr/>
        </p:nvPicPr>
        <p:blipFill>
          <a:blip r:embed="rId4" cstate="print"/>
          <a:srcRect/>
          <a:stretch>
            <a:fillRect/>
          </a:stretch>
        </p:blipFill>
        <p:spPr bwMode="auto">
          <a:xfrm>
            <a:off x="6736157" y="4528052"/>
            <a:ext cx="1728192" cy="1778217"/>
          </a:xfrm>
          <a:prstGeom prst="rect">
            <a:avLst/>
          </a:prstGeom>
          <a:noFill/>
          <a:ln w="9525">
            <a:noFill/>
            <a:miter lim="800000"/>
            <a:headEnd/>
            <a:tailEnd/>
          </a:ln>
        </p:spPr>
      </p:pic>
      <p:pic>
        <p:nvPicPr>
          <p:cNvPr id="10" name="Picture 1" descr="vaginal ring.jpg"/>
          <p:cNvPicPr>
            <a:picLocks noChangeAspect="1"/>
          </p:cNvPicPr>
          <p:nvPr/>
        </p:nvPicPr>
        <p:blipFill>
          <a:blip r:embed="rId5" cstate="print"/>
          <a:srcRect/>
          <a:stretch>
            <a:fillRect/>
          </a:stretch>
        </p:blipFill>
        <p:spPr bwMode="auto">
          <a:xfrm>
            <a:off x="8936568" y="4561059"/>
            <a:ext cx="2368996" cy="2022303"/>
          </a:xfrm>
          <a:prstGeom prst="rect">
            <a:avLst/>
          </a:prstGeom>
          <a:noFill/>
          <a:ln w="9525">
            <a:noFill/>
            <a:miter lim="800000"/>
            <a:headEnd/>
            <a:tailEnd/>
          </a:ln>
        </p:spPr>
      </p:pic>
      <p:pic>
        <p:nvPicPr>
          <p:cNvPr id="11" name="Picture 4" descr="DEPO-PROVERA PIC"/>
          <p:cNvPicPr>
            <a:picLocks noGrp="1" noChangeAspect="1" noChangeArrowheads="1"/>
          </p:cNvPicPr>
          <p:nvPr>
            <p:ph sz="quarter" idx="2"/>
          </p:nvPr>
        </p:nvPicPr>
        <p:blipFill>
          <a:blip r:embed="rId6" cstate="print"/>
          <a:srcRect/>
          <a:stretch>
            <a:fillRect/>
          </a:stretch>
        </p:blipFill>
        <p:spPr bwMode="auto">
          <a:xfrm>
            <a:off x="479376" y="2514601"/>
            <a:ext cx="1656184" cy="1368151"/>
          </a:xfrm>
          <a:prstGeom prst="rect">
            <a:avLst/>
          </a:prstGeom>
          <a:noFill/>
          <a:ln w="9525">
            <a:noFill/>
            <a:miter lim="800000"/>
            <a:headEnd/>
            <a:tailEnd/>
          </a:ln>
        </p:spPr>
      </p:pic>
      <p:pic>
        <p:nvPicPr>
          <p:cNvPr id="12" name="Content Placeholder 6" descr="implant.png"/>
          <p:cNvPicPr>
            <a:picLocks noChangeAspect="1"/>
          </p:cNvPicPr>
          <p:nvPr/>
        </p:nvPicPr>
        <p:blipFill>
          <a:blip r:embed="rId7" cstate="print"/>
          <a:stretch>
            <a:fillRect/>
          </a:stretch>
        </p:blipFill>
        <p:spPr bwMode="auto">
          <a:xfrm>
            <a:off x="2999656" y="2513905"/>
            <a:ext cx="1872208" cy="1584176"/>
          </a:xfrm>
          <a:prstGeom prst="rect">
            <a:avLst/>
          </a:prstGeom>
          <a:noFill/>
          <a:ln w="9525">
            <a:noFill/>
            <a:miter lim="800000"/>
            <a:headEnd/>
            <a:tailEnd/>
          </a:ln>
        </p:spPr>
      </p:pic>
      <p:pic>
        <p:nvPicPr>
          <p:cNvPr id="13" name="Picture 12" descr="ius.jpg"/>
          <p:cNvPicPr>
            <a:picLocks noChangeAspect="1"/>
          </p:cNvPicPr>
          <p:nvPr/>
        </p:nvPicPr>
        <p:blipFill>
          <a:blip r:embed="rId8" cstate="print"/>
          <a:stretch>
            <a:fillRect/>
          </a:stretch>
        </p:blipFill>
        <p:spPr>
          <a:xfrm>
            <a:off x="259693" y="4697081"/>
            <a:ext cx="2411760" cy="1440160"/>
          </a:xfrm>
          <a:prstGeom prst="rect">
            <a:avLst/>
          </a:prstGeom>
        </p:spPr>
      </p:pic>
      <p:pic>
        <p:nvPicPr>
          <p:cNvPr id="14" name="Content Placeholder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927649" y="4337041"/>
            <a:ext cx="1944215" cy="2160240"/>
          </a:xfrm>
          <a:prstGeom prst="rect">
            <a:avLst/>
          </a:prstGeom>
          <a:noFill/>
          <a:ln w="9525">
            <a:noFill/>
            <a:miter lim="800000"/>
            <a:headEnd/>
            <a:tailEnd/>
          </a:ln>
        </p:spPr>
      </p:pic>
      <p:cxnSp>
        <p:nvCxnSpPr>
          <p:cNvPr id="6" name="Straight Connector 5">
            <a:extLst>
              <a:ext uri="{FF2B5EF4-FFF2-40B4-BE49-F238E27FC236}">
                <a16:creationId xmlns:a16="http://schemas.microsoft.com/office/drawing/2014/main" xmlns="" id="{666F571A-9BD5-DA45-8744-7F024C8BC3D6}"/>
              </a:ext>
            </a:extLst>
          </p:cNvPr>
          <p:cNvCxnSpPr/>
          <p:nvPr/>
        </p:nvCxnSpPr>
        <p:spPr>
          <a:xfrm>
            <a:off x="5375564" y="1535113"/>
            <a:ext cx="0" cy="5048249"/>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8475594"/>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how does each contraception work">
            <a:extLst>
              <a:ext uri="{FF2B5EF4-FFF2-40B4-BE49-F238E27FC236}">
                <a16:creationId xmlns:a16="http://schemas.microsoft.com/office/drawing/2014/main" xmlns="" id="{A8261BBE-31E9-AA44-A53F-0C8F0C95DFB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35262" y="68263"/>
            <a:ext cx="6721475" cy="6721475"/>
          </a:xfrm>
          <a:prstGeom prst="rect">
            <a:avLst/>
          </a:prstGeom>
          <a:solidFill>
            <a:srgbClr val="FFFFFF"/>
          </a:solidFill>
        </p:spPr>
      </p:pic>
    </p:spTree>
    <p:extLst>
      <p:ext uri="{BB962C8B-B14F-4D97-AF65-F5344CB8AC3E}">
        <p14:creationId xmlns:p14="http://schemas.microsoft.com/office/powerpoint/2010/main" val="428529038"/>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how does each contraception work">
            <a:extLst>
              <a:ext uri="{FF2B5EF4-FFF2-40B4-BE49-F238E27FC236}">
                <a16:creationId xmlns:a16="http://schemas.microsoft.com/office/drawing/2014/main" xmlns="" id="{2797A205-1828-664B-8399-0A718134001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95078" y="68263"/>
            <a:ext cx="8401843" cy="6721475"/>
          </a:xfrm>
          <a:prstGeom prst="rect">
            <a:avLst/>
          </a:prstGeom>
          <a:solidFill>
            <a:srgbClr val="FFFFFF"/>
          </a:solidFill>
        </p:spPr>
      </p:pic>
    </p:spTree>
    <p:extLst>
      <p:ext uri="{BB962C8B-B14F-4D97-AF65-F5344CB8AC3E}">
        <p14:creationId xmlns:p14="http://schemas.microsoft.com/office/powerpoint/2010/main" val="1756089370"/>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wrap="square" anchor="ctr">
            <a:normAutofit/>
          </a:bodyPr>
          <a:lstStyle/>
          <a:p>
            <a:r>
              <a:rPr lang="en-GB" dirty="0"/>
              <a:t>Fertility Awareness</a:t>
            </a:r>
          </a:p>
        </p:txBody>
      </p:sp>
      <p:pic>
        <p:nvPicPr>
          <p:cNvPr id="5" name="Picture 3" descr="C:\DOCUME~1\Beverley\MYDOCU~1\MYPICT~1\07-06-~1.JPG"/>
          <p:cNvPicPr>
            <a:picLocks noGrp="1" noChangeAspect="1" noChangeArrowheads="1"/>
          </p:cNvPicPr>
          <p:nvPr>
            <p:ph sz="half" idx="1"/>
          </p:nvPr>
        </p:nvPicPr>
        <p:blipFill>
          <a:blip r:embed="rId2" cstate="print"/>
          <a:stretch>
            <a:fillRect/>
          </a:stretch>
        </p:blipFill>
        <p:spPr>
          <a:xfrm>
            <a:off x="1361492" y="1600201"/>
            <a:ext cx="3881015" cy="4525963"/>
          </a:xfrm>
          <a:noFill/>
        </p:spPr>
      </p:pic>
      <p:sp>
        <p:nvSpPr>
          <p:cNvPr id="3" name="Content Placeholder 2"/>
          <p:cNvSpPr>
            <a:spLocks noGrp="1"/>
          </p:cNvSpPr>
          <p:nvPr>
            <p:ph sz="half" idx="2"/>
          </p:nvPr>
        </p:nvSpPr>
        <p:spPr>
          <a:xfrm>
            <a:off x="6197600" y="1600201"/>
            <a:ext cx="5384800" cy="4525963"/>
          </a:xfrm>
        </p:spPr>
        <p:txBody>
          <a:bodyPr wrap="square" anchor="t">
            <a:normAutofit/>
          </a:bodyPr>
          <a:lstStyle/>
          <a:p>
            <a:pPr eaLnBrk="1" hangingPunct="1"/>
            <a:r>
              <a:rPr lang="en-GB"/>
              <a:t>The sympto-thermal method-most effective.</a:t>
            </a:r>
          </a:p>
          <a:p>
            <a:pPr eaLnBrk="1" hangingPunct="1"/>
            <a:r>
              <a:rPr lang="en-GB"/>
              <a:t>Temperature.</a:t>
            </a:r>
          </a:p>
          <a:p>
            <a:pPr eaLnBrk="1" hangingPunct="1"/>
            <a:r>
              <a:rPr lang="en-GB"/>
              <a:t>Cervical mucus.</a:t>
            </a:r>
          </a:p>
          <a:p>
            <a:pPr eaLnBrk="1" hangingPunct="1"/>
            <a:r>
              <a:rPr lang="en-GB"/>
              <a:t>Cervix</a:t>
            </a:r>
          </a:p>
          <a:p>
            <a:pPr eaLnBrk="1" hangingPunct="1"/>
            <a:r>
              <a:rPr lang="en-GB"/>
              <a:t>Calendar.</a:t>
            </a:r>
          </a:p>
          <a:p>
            <a:pPr eaLnBrk="1" hangingPunct="1"/>
            <a:r>
              <a:rPr lang="en-GB">
                <a:hlinkClick r:id="rId3"/>
              </a:rPr>
              <a:t>www.fertilityuk.org</a:t>
            </a:r>
            <a:r>
              <a:rPr lang="en-GB"/>
              <a:t>.</a:t>
            </a:r>
          </a:p>
          <a:p>
            <a:pPr eaLnBrk="1" hangingPunct="1"/>
            <a:r>
              <a:rPr lang="en-GB"/>
              <a:t>www.fertilityet.org.uk.</a:t>
            </a:r>
          </a:p>
          <a:p>
            <a:endParaRPr lang="en-GB"/>
          </a:p>
        </p:txBody>
      </p:sp>
    </p:spTree>
    <p:extLst>
      <p:ext uri="{BB962C8B-B14F-4D97-AF65-F5344CB8AC3E}">
        <p14:creationId xmlns:p14="http://schemas.microsoft.com/office/powerpoint/2010/main" val="2199083424"/>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a:xfrm>
            <a:off x="1981200" y="155575"/>
            <a:ext cx="8229600" cy="1252538"/>
          </a:xfrm>
        </p:spPr>
        <p:txBody>
          <a:bodyPr>
            <a:normAutofit/>
          </a:bodyPr>
          <a:lstStyle/>
          <a:p>
            <a:pPr fontAlgn="auto">
              <a:spcAft>
                <a:spcPts val="0"/>
              </a:spcAft>
              <a:defRPr/>
            </a:pPr>
            <a:r>
              <a:rPr lang="en-GB" dirty="0">
                <a:solidFill>
                  <a:schemeClr val="accent1">
                    <a:satMod val="150000"/>
                  </a:schemeClr>
                </a:solidFill>
              </a:rPr>
              <a:t>Barrier methods</a:t>
            </a:r>
          </a:p>
        </p:txBody>
      </p:sp>
      <p:graphicFrame>
        <p:nvGraphicFramePr>
          <p:cNvPr id="1026" name="Object 9"/>
          <p:cNvGraphicFramePr>
            <a:graphicFrameLocks noGrp="1" noChangeAspect="1"/>
          </p:cNvGraphicFramePr>
          <p:nvPr>
            <p:ph idx="1"/>
            <p:extLst>
              <p:ext uri="{D42A27DB-BD31-4B8C-83A1-F6EECF244321}">
                <p14:modId xmlns:p14="http://schemas.microsoft.com/office/powerpoint/2010/main" val="3711513308"/>
              </p:ext>
            </p:extLst>
          </p:nvPr>
        </p:nvGraphicFramePr>
        <p:xfrm>
          <a:off x="6285805" y="1590465"/>
          <a:ext cx="3168352" cy="2448271"/>
        </p:xfrm>
        <a:graphic>
          <a:graphicData uri="http://schemas.openxmlformats.org/presentationml/2006/ole">
            <mc:AlternateContent xmlns:mc="http://schemas.openxmlformats.org/markup-compatibility/2006">
              <mc:Choice xmlns:v="urn:schemas-microsoft-com:vml" Requires="v">
                <p:oleObj spid="_x0000_s2052" r:id="rId3" imgW="8266667" imgH="5942857" progId="PBrush">
                  <p:embed/>
                </p:oleObj>
              </mc:Choice>
              <mc:Fallback>
                <p:oleObj r:id="rId3" imgW="8266667" imgH="5942857" progId="PBrush">
                  <p:embed/>
                  <p:pic>
                    <p:nvPicPr>
                      <p:cNvPr id="1026"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5805" y="1590465"/>
                        <a:ext cx="3168352" cy="24482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4" descr="condoms.jpg"/>
          <p:cNvPicPr>
            <a:picLocks noChangeAspect="1"/>
          </p:cNvPicPr>
          <p:nvPr/>
        </p:nvPicPr>
        <p:blipFill>
          <a:blip r:embed="rId5" cstate="print"/>
          <a:srcRect/>
          <a:stretch>
            <a:fillRect/>
          </a:stretch>
        </p:blipFill>
        <p:spPr bwMode="auto">
          <a:xfrm>
            <a:off x="6285805" y="4221089"/>
            <a:ext cx="3652837" cy="2286000"/>
          </a:xfrm>
          <a:prstGeom prst="rect">
            <a:avLst/>
          </a:prstGeom>
          <a:noFill/>
          <a:ln w="9525">
            <a:noFill/>
            <a:miter lim="800000"/>
            <a:headEnd/>
            <a:tailEnd/>
          </a:ln>
        </p:spPr>
      </p:pic>
      <p:pic>
        <p:nvPicPr>
          <p:cNvPr id="5" name="Content Placeholder 3" descr="female comndom.jpg"/>
          <p:cNvPicPr>
            <a:picLocks noChangeAspect="1"/>
          </p:cNvPicPr>
          <p:nvPr/>
        </p:nvPicPr>
        <p:blipFill>
          <a:blip r:embed="rId6" cstate="print"/>
          <a:srcRect/>
          <a:stretch>
            <a:fillRect/>
          </a:stretch>
        </p:blipFill>
        <p:spPr bwMode="auto">
          <a:xfrm>
            <a:off x="2851448" y="4221089"/>
            <a:ext cx="3168352" cy="2016200"/>
          </a:xfrm>
          <a:prstGeom prst="rect">
            <a:avLst/>
          </a:prstGeom>
          <a:noFill/>
          <a:ln w="9525">
            <a:noFill/>
            <a:miter lim="800000"/>
            <a:headEnd/>
            <a:tailEnd/>
          </a:ln>
        </p:spPr>
      </p:pic>
      <p:pic>
        <p:nvPicPr>
          <p:cNvPr id="6" name="Picture 3"/>
          <p:cNvPicPr>
            <a:picLocks noChangeAspect="1" noChangeArrowheads="1"/>
          </p:cNvPicPr>
          <p:nvPr/>
        </p:nvPicPr>
        <p:blipFill>
          <a:blip r:embed="rId7" cstate="print"/>
          <a:srcRect/>
          <a:stretch>
            <a:fillRect/>
          </a:stretch>
        </p:blipFill>
        <p:spPr bwMode="auto">
          <a:xfrm>
            <a:off x="1981200" y="1484784"/>
            <a:ext cx="4038600" cy="2520280"/>
          </a:xfrm>
          <a:prstGeom prst="rect">
            <a:avLst/>
          </a:prstGeom>
          <a:noFill/>
          <a:ln w="9525">
            <a:noFill/>
            <a:miter lim="800000"/>
            <a:headEnd/>
            <a:tailEnd/>
          </a:ln>
        </p:spPr>
      </p:pic>
    </p:spTree>
    <p:extLst>
      <p:ext uri="{BB962C8B-B14F-4D97-AF65-F5344CB8AC3E}">
        <p14:creationId xmlns:p14="http://schemas.microsoft.com/office/powerpoint/2010/main" val="4156485036"/>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009900" y="704088"/>
            <a:ext cx="6172200" cy="924712"/>
          </a:xfrm>
        </p:spPr>
        <p:txBody>
          <a:bodyPr>
            <a:normAutofit/>
          </a:bodyPr>
          <a:lstStyle/>
          <a:p>
            <a:pPr eaLnBrk="1" hangingPunct="1">
              <a:defRPr/>
            </a:pPr>
            <a:r>
              <a:rPr lang="en-GB" dirty="0"/>
              <a:t>Mirena IUS</a:t>
            </a:r>
          </a:p>
        </p:txBody>
      </p:sp>
      <p:sp>
        <p:nvSpPr>
          <p:cNvPr id="25603" name="Rectangle 3"/>
          <p:cNvSpPr>
            <a:spLocks noGrp="1" noChangeArrowheads="1"/>
          </p:cNvSpPr>
          <p:nvPr>
            <p:ph idx="1"/>
          </p:nvPr>
        </p:nvSpPr>
        <p:spPr>
          <a:xfrm>
            <a:off x="688591" y="1628800"/>
            <a:ext cx="7624135" cy="5502686"/>
          </a:xfrm>
        </p:spPr>
        <p:txBody>
          <a:bodyPr>
            <a:normAutofit fontScale="85000" lnSpcReduction="10000"/>
          </a:bodyPr>
          <a:lstStyle/>
          <a:p>
            <a:pPr>
              <a:lnSpc>
                <a:spcPct val="90000"/>
              </a:lnSpc>
            </a:pPr>
            <a:r>
              <a:rPr lang="en-GB" dirty="0"/>
              <a:t> Contains 52mg levonorgestrel </a:t>
            </a:r>
          </a:p>
          <a:p>
            <a:pPr>
              <a:lnSpc>
                <a:spcPct val="90000"/>
              </a:lnSpc>
            </a:pPr>
            <a:r>
              <a:rPr lang="en-GB" dirty="0"/>
              <a:t>Released at 20 mcg per day</a:t>
            </a:r>
          </a:p>
          <a:p>
            <a:pPr>
              <a:lnSpc>
                <a:spcPct val="90000"/>
              </a:lnSpc>
            </a:pPr>
            <a:r>
              <a:rPr lang="en-GB" dirty="0"/>
              <a:t> Cervical mucus changes</a:t>
            </a:r>
          </a:p>
          <a:p>
            <a:pPr>
              <a:lnSpc>
                <a:spcPct val="90000"/>
              </a:lnSpc>
            </a:pPr>
            <a:r>
              <a:rPr lang="en-GB" dirty="0"/>
              <a:t> Changes in utero-tubal fluid impairs sperm migration </a:t>
            </a:r>
          </a:p>
          <a:p>
            <a:pPr>
              <a:lnSpc>
                <a:spcPct val="90000"/>
              </a:lnSpc>
            </a:pPr>
            <a:r>
              <a:rPr lang="en-GB" dirty="0"/>
              <a:t>Endometrial changes</a:t>
            </a:r>
          </a:p>
          <a:p>
            <a:pPr eaLnBrk="1" hangingPunct="1">
              <a:lnSpc>
                <a:spcPct val="90000"/>
              </a:lnSpc>
            </a:pPr>
            <a:r>
              <a:rPr lang="en-GB" dirty="0"/>
              <a:t> 5 years / licensed for treatment of menorrhagia</a:t>
            </a:r>
          </a:p>
          <a:p>
            <a:pPr>
              <a:lnSpc>
                <a:spcPct val="90000"/>
              </a:lnSpc>
            </a:pPr>
            <a:r>
              <a:rPr lang="en-GB" dirty="0"/>
              <a:t>Benefits include improving PMS and</a:t>
            </a:r>
          </a:p>
          <a:p>
            <a:pPr>
              <a:lnSpc>
                <a:spcPct val="90000"/>
              </a:lnSpc>
              <a:buNone/>
            </a:pPr>
            <a:r>
              <a:rPr lang="en-GB" dirty="0"/>
              <a:t>     dysmenorrhoea </a:t>
            </a:r>
          </a:p>
          <a:p>
            <a:pPr>
              <a:lnSpc>
                <a:spcPct val="90000"/>
              </a:lnSpc>
            </a:pPr>
            <a:r>
              <a:rPr lang="en-GB" dirty="0"/>
              <a:t>May cause  irregular bleeding initially</a:t>
            </a:r>
          </a:p>
          <a:p>
            <a:pPr marL="0" indent="0">
              <a:lnSpc>
                <a:spcPct val="90000"/>
              </a:lnSpc>
              <a:buNone/>
            </a:pPr>
            <a:r>
              <a:rPr lang="en-GB" dirty="0"/>
              <a:t> NHS price for Mirena  £88 </a:t>
            </a:r>
          </a:p>
          <a:p>
            <a:pPr>
              <a:lnSpc>
                <a:spcPct val="90000"/>
              </a:lnSpc>
            </a:pPr>
            <a:endParaRPr lang="en-GB" dirty="0"/>
          </a:p>
          <a:p>
            <a:pPr eaLnBrk="1" hangingPunct="1">
              <a:lnSpc>
                <a:spcPct val="90000"/>
              </a:lnSpc>
              <a:buNone/>
            </a:pPr>
            <a:r>
              <a:rPr lang="en-GB" dirty="0"/>
              <a:t> </a:t>
            </a:r>
          </a:p>
          <a:p>
            <a:pPr eaLnBrk="1" hangingPunct="1">
              <a:lnSpc>
                <a:spcPct val="90000"/>
              </a:lnSpc>
            </a:pPr>
            <a:endParaRPr lang="en-GB" dirty="0"/>
          </a:p>
        </p:txBody>
      </p:sp>
      <p:pic>
        <p:nvPicPr>
          <p:cNvPr id="5" name="Picture 4" descr="ius.jpg"/>
          <p:cNvPicPr>
            <a:picLocks noChangeAspect="1"/>
          </p:cNvPicPr>
          <p:nvPr/>
        </p:nvPicPr>
        <p:blipFill>
          <a:blip r:embed="rId2" cstate="print"/>
          <a:stretch>
            <a:fillRect/>
          </a:stretch>
        </p:blipFill>
        <p:spPr>
          <a:xfrm>
            <a:off x="8896915" y="3429000"/>
            <a:ext cx="1743376" cy="2694056"/>
          </a:xfrm>
          <a:prstGeom prst="rect">
            <a:avLst/>
          </a:prstGeom>
        </p:spPr>
      </p:pic>
    </p:spTree>
    <p:extLst>
      <p:ext uri="{BB962C8B-B14F-4D97-AF65-F5344CB8AC3E}">
        <p14:creationId xmlns:p14="http://schemas.microsoft.com/office/powerpoint/2010/main" val="102832474"/>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Intrauterine Device</a:t>
            </a:r>
          </a:p>
        </p:txBody>
      </p:sp>
      <p:sp>
        <p:nvSpPr>
          <p:cNvPr id="3" name="Content Placeholder 2"/>
          <p:cNvSpPr>
            <a:spLocks noGrp="1"/>
          </p:cNvSpPr>
          <p:nvPr>
            <p:ph sz="half" idx="1"/>
          </p:nvPr>
        </p:nvSpPr>
        <p:spPr>
          <a:xfrm>
            <a:off x="346363" y="1417638"/>
            <a:ext cx="5648037" cy="5165724"/>
          </a:xfrm>
        </p:spPr>
        <p:txBody>
          <a:bodyPr>
            <a:normAutofit/>
          </a:bodyPr>
          <a:lstStyle/>
          <a:p>
            <a:pPr>
              <a:lnSpc>
                <a:spcPct val="90000"/>
              </a:lnSpc>
            </a:pPr>
            <a:r>
              <a:rPr lang="en-GB" altLang="en-US" dirty="0"/>
              <a:t>Small  copper &amp; plastic device  inserted through the cervix</a:t>
            </a:r>
          </a:p>
          <a:p>
            <a:pPr>
              <a:lnSpc>
                <a:spcPct val="90000"/>
              </a:lnSpc>
            </a:pPr>
            <a:r>
              <a:rPr lang="en-GB" altLang="en-US" dirty="0"/>
              <a:t> positioned in the uterine cavity</a:t>
            </a:r>
          </a:p>
          <a:p>
            <a:pPr>
              <a:lnSpc>
                <a:spcPct val="90000"/>
              </a:lnSpc>
            </a:pPr>
            <a:r>
              <a:rPr lang="en-GB" altLang="en-US" dirty="0"/>
              <a:t>The number of the device indicates the amount of copper in  square mms e.g. CU 380 A</a:t>
            </a:r>
          </a:p>
          <a:p>
            <a:pPr>
              <a:lnSpc>
                <a:spcPct val="90000"/>
              </a:lnSpc>
            </a:pPr>
            <a:r>
              <a:rPr lang="en-GB" altLang="en-US" dirty="0"/>
              <a:t>Polymer threads protrude through cervix for ‘checking’ and removal</a:t>
            </a:r>
          </a:p>
          <a:p>
            <a:pPr>
              <a:lnSpc>
                <a:spcPct val="90000"/>
              </a:lnSpc>
            </a:pPr>
            <a:r>
              <a:rPr lang="en-GB" altLang="en-US" dirty="0"/>
              <a:t>Use as long as needed 40 +</a:t>
            </a:r>
          </a:p>
          <a:p>
            <a:pPr>
              <a:lnSpc>
                <a:spcPct val="90000"/>
              </a:lnSpc>
            </a:pPr>
            <a:r>
              <a:rPr lang="en-GB" altLang="en-US" dirty="0"/>
              <a:t>Prevents fertilisation/implantation</a:t>
            </a:r>
          </a:p>
          <a:p>
            <a:endParaRPr lang="en-GB" dirty="0"/>
          </a:p>
        </p:txBody>
      </p:sp>
      <p:sp>
        <p:nvSpPr>
          <p:cNvPr id="4" name="Content Placeholder 3"/>
          <p:cNvSpPr>
            <a:spLocks noGrp="1"/>
          </p:cNvSpPr>
          <p:nvPr>
            <p:ph sz="half" idx="2"/>
          </p:nvPr>
        </p:nvSpPr>
        <p:spPr/>
        <p:txBody>
          <a:bodyPr>
            <a:normAutofit/>
          </a:bodyPr>
          <a:lstStyle/>
          <a:p>
            <a:r>
              <a:rPr lang="en-GB" altLang="en-US" sz="2400" dirty="0"/>
              <a:t>T-Safe Cu 380 (£8.95) or TT 380 </a:t>
            </a:r>
            <a:r>
              <a:rPr lang="en-GB" altLang="en-US" sz="2400" dirty="0" err="1"/>
              <a:t>Slimline</a:t>
            </a:r>
            <a:endParaRPr lang="en-GB" altLang="en-US" sz="2400" dirty="0"/>
          </a:p>
          <a:p>
            <a:r>
              <a:rPr lang="en-GB" altLang="en-US" sz="2400" dirty="0">
                <a:solidFill>
                  <a:prstClr val="black"/>
                </a:solidFill>
              </a:rPr>
              <a:t>Radio opaque</a:t>
            </a:r>
          </a:p>
          <a:p>
            <a:endParaRPr lang="en-GB" altLang="en-US" sz="2400" dirty="0">
              <a:solidFill>
                <a:prstClr val="black"/>
              </a:solidFill>
            </a:endParaRPr>
          </a:p>
          <a:p>
            <a:endParaRPr lang="en-GB" altLang="en-US" sz="2400" dirty="0">
              <a:solidFill>
                <a:prstClr val="black"/>
              </a:solidFill>
            </a:endParaRPr>
          </a:p>
          <a:p>
            <a:endParaRPr lang="en-GB" altLang="en-US" sz="2400" dirty="0">
              <a:solidFill>
                <a:prstClr val="black"/>
              </a:solidFill>
            </a:endParaRPr>
          </a:p>
          <a:p>
            <a:endParaRPr lang="en-GB" altLang="en-US" sz="2400" dirty="0"/>
          </a:p>
          <a:p>
            <a:endParaRPr lang="en-GB" altLang="en-US" sz="2400" dirty="0"/>
          </a:p>
          <a:p>
            <a:endParaRPr lang="en-GB" dirty="0"/>
          </a:p>
        </p:txBody>
      </p:sp>
      <p:pic>
        <p:nvPicPr>
          <p:cNvPr id="5" name="Content Placeholder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9578578" y="2974645"/>
            <a:ext cx="2003822" cy="3033754"/>
          </a:xfrm>
          <a:prstGeom prst="rect">
            <a:avLst/>
          </a:prstGeom>
        </p:spPr>
      </p:pic>
    </p:spTree>
    <p:extLst>
      <p:ext uri="{BB962C8B-B14F-4D97-AF65-F5344CB8AC3E}">
        <p14:creationId xmlns:p14="http://schemas.microsoft.com/office/powerpoint/2010/main" val="2634223139"/>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Other IUS</a:t>
            </a:r>
          </a:p>
        </p:txBody>
      </p:sp>
      <p:sp>
        <p:nvSpPr>
          <p:cNvPr id="3" name="Text Placeholder 2"/>
          <p:cNvSpPr>
            <a:spLocks noGrp="1"/>
          </p:cNvSpPr>
          <p:nvPr>
            <p:ph type="body" idx="1"/>
          </p:nvPr>
        </p:nvSpPr>
        <p:spPr/>
        <p:txBody>
          <a:bodyPr/>
          <a:lstStyle/>
          <a:p>
            <a:r>
              <a:rPr lang="en-GB" altLang="en-US" dirty="0" err="1"/>
              <a:t>Jaydess®</a:t>
            </a:r>
            <a:r>
              <a:rPr lang="en-GB" dirty="0" err="1"/>
              <a:t>LNG-IUS</a:t>
            </a:r>
            <a:r>
              <a:rPr lang="en-GB" dirty="0"/>
              <a:t> </a:t>
            </a:r>
          </a:p>
        </p:txBody>
      </p:sp>
      <p:sp>
        <p:nvSpPr>
          <p:cNvPr id="4" name="Text Placeholder 3"/>
          <p:cNvSpPr>
            <a:spLocks noGrp="1"/>
          </p:cNvSpPr>
          <p:nvPr>
            <p:ph type="body" sz="half" idx="3"/>
          </p:nvPr>
        </p:nvSpPr>
        <p:spPr/>
        <p:txBody>
          <a:bodyPr/>
          <a:lstStyle/>
          <a:p>
            <a:r>
              <a:rPr lang="en-GB" dirty="0" err="1"/>
              <a:t>Kyleena</a:t>
            </a:r>
            <a:endParaRPr lang="en-GB" dirty="0"/>
          </a:p>
        </p:txBody>
      </p:sp>
      <p:sp>
        <p:nvSpPr>
          <p:cNvPr id="5" name="Content Placeholder 4"/>
          <p:cNvSpPr>
            <a:spLocks noGrp="1"/>
          </p:cNvSpPr>
          <p:nvPr>
            <p:ph sz="quarter" idx="2"/>
          </p:nvPr>
        </p:nvSpPr>
        <p:spPr/>
        <p:txBody>
          <a:bodyPr/>
          <a:lstStyle/>
          <a:p>
            <a:r>
              <a:rPr lang="en-GB" sz="2000" dirty="0"/>
              <a:t> 13.5mg levonorgestrel</a:t>
            </a:r>
          </a:p>
          <a:p>
            <a:r>
              <a:rPr lang="en-GB" sz="2000" dirty="0"/>
              <a:t> May be easier to insert</a:t>
            </a:r>
          </a:p>
          <a:p>
            <a:r>
              <a:rPr lang="en-GB" sz="2000" dirty="0"/>
              <a:t> Less pain at insertion ?</a:t>
            </a:r>
          </a:p>
          <a:p>
            <a:r>
              <a:rPr lang="en-GB" altLang="en-US" sz="2000" dirty="0"/>
              <a:t>It has a distinctive silver ring at the top of the stem  </a:t>
            </a:r>
          </a:p>
          <a:p>
            <a:r>
              <a:rPr lang="en-GB" altLang="en-US" sz="2000" dirty="0"/>
              <a:t>Licensed only as a contraceptive device</a:t>
            </a:r>
          </a:p>
          <a:p>
            <a:r>
              <a:rPr lang="en-GB" sz="2000" dirty="0"/>
              <a:t>NHS price £69.22  </a:t>
            </a:r>
          </a:p>
          <a:p>
            <a:endParaRPr lang="en-GB" sz="2000" dirty="0"/>
          </a:p>
        </p:txBody>
      </p:sp>
      <p:sp>
        <p:nvSpPr>
          <p:cNvPr id="6" name="Content Placeholder 5"/>
          <p:cNvSpPr>
            <a:spLocks noGrp="1"/>
          </p:cNvSpPr>
          <p:nvPr>
            <p:ph sz="quarter" idx="4"/>
          </p:nvPr>
        </p:nvSpPr>
        <p:spPr/>
        <p:txBody>
          <a:bodyPr/>
          <a:lstStyle/>
          <a:p>
            <a:pPr marL="0" indent="0">
              <a:lnSpc>
                <a:spcPct val="90000"/>
              </a:lnSpc>
              <a:buNone/>
            </a:pPr>
            <a:r>
              <a:rPr lang="en-GB" dirty="0"/>
              <a:t> </a:t>
            </a:r>
            <a:r>
              <a:rPr lang="en-GB" sz="2000" dirty="0"/>
              <a:t>19.5mg levonorgestrel </a:t>
            </a:r>
          </a:p>
          <a:p>
            <a:pPr marL="0" indent="0">
              <a:lnSpc>
                <a:spcPct val="90000"/>
              </a:lnSpc>
              <a:buNone/>
            </a:pPr>
            <a:r>
              <a:rPr lang="en-GB" sz="2000" dirty="0"/>
              <a:t>Released at 17.5 mcg per day</a:t>
            </a:r>
          </a:p>
          <a:p>
            <a:pPr marL="0" indent="0">
              <a:lnSpc>
                <a:spcPct val="90000"/>
              </a:lnSpc>
              <a:buNone/>
            </a:pPr>
            <a:r>
              <a:rPr lang="en-GB" sz="2000" dirty="0"/>
              <a:t> Cervical mucus changes</a:t>
            </a:r>
          </a:p>
          <a:p>
            <a:pPr marL="0" indent="0">
              <a:lnSpc>
                <a:spcPct val="90000"/>
              </a:lnSpc>
              <a:buNone/>
            </a:pPr>
            <a:r>
              <a:rPr lang="en-GB" sz="2000" dirty="0"/>
              <a:t> Changes in utero-tubal fluid impairs sperm migration </a:t>
            </a:r>
          </a:p>
          <a:p>
            <a:pPr marL="0" indent="0">
              <a:lnSpc>
                <a:spcPct val="90000"/>
              </a:lnSpc>
              <a:buNone/>
            </a:pPr>
            <a:r>
              <a:rPr lang="en-GB" sz="2000" dirty="0"/>
              <a:t>Endometrial changes</a:t>
            </a:r>
          </a:p>
          <a:p>
            <a:pPr marL="0" indent="0">
              <a:lnSpc>
                <a:spcPct val="90000"/>
              </a:lnSpc>
              <a:buNone/>
            </a:pPr>
            <a:r>
              <a:rPr lang="en-GB" sz="2000" dirty="0"/>
              <a:t> 5 years</a:t>
            </a:r>
          </a:p>
          <a:p>
            <a:pPr marL="0" indent="0">
              <a:lnSpc>
                <a:spcPct val="90000"/>
              </a:lnSpc>
              <a:buNone/>
            </a:pPr>
            <a:r>
              <a:rPr lang="en-GB" altLang="en-US" sz="2000" dirty="0"/>
              <a:t>silver ring </a:t>
            </a:r>
            <a:endParaRPr lang="en-GB" sz="2000" dirty="0"/>
          </a:p>
          <a:p>
            <a:pPr marL="0" indent="0">
              <a:lnSpc>
                <a:spcPct val="90000"/>
              </a:lnSpc>
              <a:buNone/>
            </a:pPr>
            <a:r>
              <a:rPr lang="en-GB" sz="2000" dirty="0"/>
              <a:t>Blue removal threads </a:t>
            </a:r>
          </a:p>
          <a:p>
            <a:endParaRPr lang="en-GB" dirty="0"/>
          </a:p>
        </p:txBody>
      </p:sp>
    </p:spTree>
    <p:extLst>
      <p:ext uri="{BB962C8B-B14F-4D97-AF65-F5344CB8AC3E}">
        <p14:creationId xmlns:p14="http://schemas.microsoft.com/office/powerpoint/2010/main" val="1008340535"/>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Progestogen-only injectables</a:t>
            </a:r>
            <a:endParaRPr lang="en-GB" dirty="0"/>
          </a:p>
        </p:txBody>
      </p:sp>
      <p:sp>
        <p:nvSpPr>
          <p:cNvPr id="3" name="Content Placeholder 2"/>
          <p:cNvSpPr>
            <a:spLocks noGrp="1"/>
          </p:cNvSpPr>
          <p:nvPr>
            <p:ph sz="half" idx="1"/>
          </p:nvPr>
        </p:nvSpPr>
        <p:spPr>
          <a:xfrm>
            <a:off x="1703512" y="1700809"/>
            <a:ext cx="4316288" cy="4654117"/>
          </a:xfrm>
        </p:spPr>
        <p:txBody>
          <a:bodyPr>
            <a:normAutofit/>
          </a:bodyPr>
          <a:lstStyle/>
          <a:p>
            <a:r>
              <a:rPr lang="en-GB" dirty="0"/>
              <a:t>Causes anovulation</a:t>
            </a:r>
          </a:p>
          <a:p>
            <a:r>
              <a:rPr lang="en-GB" dirty="0"/>
              <a:t>Depo-Provera 150 mg-13/52 </a:t>
            </a:r>
          </a:p>
          <a:p>
            <a:r>
              <a:rPr lang="en-GB" dirty="0"/>
              <a:t>Advise- weight gain, fertility delay                 possible irregular bleeding or amenorrhoea </a:t>
            </a:r>
          </a:p>
          <a:p>
            <a:endParaRPr lang="en-GB" dirty="0"/>
          </a:p>
          <a:p>
            <a:endParaRPr lang="en-GB" dirty="0"/>
          </a:p>
        </p:txBody>
      </p:sp>
      <p:sp>
        <p:nvSpPr>
          <p:cNvPr id="4" name="Content Placeholder 3"/>
          <p:cNvSpPr>
            <a:spLocks noGrp="1"/>
          </p:cNvSpPr>
          <p:nvPr>
            <p:ph sz="half" idx="2"/>
          </p:nvPr>
        </p:nvSpPr>
        <p:spPr>
          <a:xfrm>
            <a:off x="6172200" y="1772817"/>
            <a:ext cx="4038600" cy="4895403"/>
          </a:xfrm>
        </p:spPr>
        <p:txBody>
          <a:bodyPr>
            <a:normAutofit/>
          </a:bodyPr>
          <a:lstStyle/>
          <a:p>
            <a:pPr>
              <a:defRPr/>
            </a:pPr>
            <a:r>
              <a:rPr lang="en-GB" altLang="en-US" dirty="0"/>
              <a:t>Subcutaneous Depot Medroxyprogesterone Acetate  </a:t>
            </a:r>
          </a:p>
          <a:p>
            <a:pPr>
              <a:defRPr/>
            </a:pPr>
            <a:r>
              <a:rPr lang="en-GB" altLang="en-US" dirty="0"/>
              <a:t>104mg in 0.65ml suspension</a:t>
            </a:r>
          </a:p>
          <a:p>
            <a:pPr>
              <a:defRPr/>
            </a:pPr>
            <a:r>
              <a:rPr lang="en-GB" altLang="en-US" dirty="0"/>
              <a:t>Administered at intervals of 13/52 </a:t>
            </a:r>
          </a:p>
          <a:p>
            <a:pPr marL="0" indent="0">
              <a:buNone/>
              <a:defRPr/>
            </a:pPr>
            <a:endParaRPr lang="en-GB" altLang="en-US" dirty="0"/>
          </a:p>
          <a:p>
            <a:pPr marL="0" indent="0">
              <a:buNone/>
              <a:defRPr/>
            </a:pPr>
            <a:endParaRPr lang="en-GB" altLang="en-US" dirty="0"/>
          </a:p>
          <a:p>
            <a:endParaRPr lang="en-GB" dirty="0"/>
          </a:p>
        </p:txBody>
      </p:sp>
      <p:pic>
        <p:nvPicPr>
          <p:cNvPr id="7"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9842" y="5157190"/>
            <a:ext cx="2429553" cy="1440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depo.jpg"/>
          <p:cNvPicPr>
            <a:picLocks noChangeAspect="1"/>
          </p:cNvPicPr>
          <p:nvPr/>
        </p:nvPicPr>
        <p:blipFill>
          <a:blip r:embed="rId3" cstate="print"/>
          <a:stretch>
            <a:fillRect/>
          </a:stretch>
        </p:blipFill>
        <p:spPr>
          <a:xfrm>
            <a:off x="2063553" y="5157191"/>
            <a:ext cx="2023177" cy="1478995"/>
          </a:xfrm>
          <a:prstGeom prst="rect">
            <a:avLst/>
          </a:prstGeom>
        </p:spPr>
      </p:pic>
    </p:spTree>
    <p:extLst>
      <p:ext uri="{BB962C8B-B14F-4D97-AF65-F5344CB8AC3E}">
        <p14:creationId xmlns:p14="http://schemas.microsoft.com/office/powerpoint/2010/main" val="1498615581"/>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Nexplanon</a:t>
            </a:r>
          </a:p>
        </p:txBody>
      </p:sp>
      <p:sp>
        <p:nvSpPr>
          <p:cNvPr id="3" name="Content Placeholder 2"/>
          <p:cNvSpPr>
            <a:spLocks noGrp="1"/>
          </p:cNvSpPr>
          <p:nvPr>
            <p:ph sz="half" idx="1"/>
          </p:nvPr>
        </p:nvSpPr>
        <p:spPr>
          <a:xfrm>
            <a:off x="1919536" y="1920087"/>
            <a:ext cx="4119314" cy="4821283"/>
          </a:xfrm>
        </p:spPr>
        <p:txBody>
          <a:bodyPr>
            <a:normAutofit lnSpcReduction="10000"/>
          </a:bodyPr>
          <a:lstStyle/>
          <a:p>
            <a:r>
              <a:rPr lang="en-GB" altLang="en-US" dirty="0"/>
              <a:t>68mg etonogestrel</a:t>
            </a:r>
          </a:p>
          <a:p>
            <a:pPr eaLnBrk="1" hangingPunct="1"/>
            <a:r>
              <a:rPr lang="en-GB" altLang="en-US" dirty="0"/>
              <a:t>3 years</a:t>
            </a:r>
          </a:p>
          <a:p>
            <a:pPr eaLnBrk="1" hangingPunct="1">
              <a:defRPr/>
            </a:pPr>
            <a:r>
              <a:rPr lang="en-GB" altLang="en-US" dirty="0"/>
              <a:t>Inhibits ovulation by suppressing LH surge</a:t>
            </a:r>
          </a:p>
          <a:p>
            <a:pPr eaLnBrk="1" hangingPunct="1">
              <a:defRPr/>
            </a:pPr>
            <a:r>
              <a:rPr lang="en-GB" altLang="en-US" dirty="0"/>
              <a:t>Thickens cervical mucus</a:t>
            </a:r>
          </a:p>
          <a:p>
            <a:pPr marL="0" indent="0">
              <a:buNone/>
              <a:defRPr/>
            </a:pPr>
            <a:r>
              <a:rPr lang="en-GB" altLang="en-US" dirty="0"/>
              <a:t>The release rate decreases -</a:t>
            </a:r>
          </a:p>
          <a:p>
            <a:r>
              <a:rPr lang="en-GB" altLang="en-US" dirty="0"/>
              <a:t> 60–70 </a:t>
            </a:r>
            <a:r>
              <a:rPr lang="en-GB" altLang="en-US" dirty="0" err="1"/>
              <a:t>μg</a:t>
            </a:r>
            <a:r>
              <a:rPr lang="en-GB" altLang="en-US" dirty="0"/>
              <a:t>/day initially</a:t>
            </a:r>
          </a:p>
          <a:p>
            <a:r>
              <a:rPr lang="en-GB" altLang="en-US" dirty="0"/>
              <a:t>25–30 </a:t>
            </a:r>
            <a:r>
              <a:rPr lang="en-GB" altLang="en-US" dirty="0" err="1"/>
              <a:t>μg</a:t>
            </a:r>
            <a:r>
              <a:rPr lang="en-GB" altLang="en-US" dirty="0"/>
              <a:t>/day at the end of the third year</a:t>
            </a:r>
          </a:p>
          <a:p>
            <a:endParaRPr lang="en-GB" dirty="0"/>
          </a:p>
        </p:txBody>
      </p:sp>
      <p:sp>
        <p:nvSpPr>
          <p:cNvPr id="4" name="Content Placeholder 3"/>
          <p:cNvSpPr>
            <a:spLocks noGrp="1"/>
          </p:cNvSpPr>
          <p:nvPr>
            <p:ph sz="half" idx="2"/>
          </p:nvPr>
        </p:nvSpPr>
        <p:spPr>
          <a:xfrm>
            <a:off x="6153150" y="1920087"/>
            <a:ext cx="4119314" cy="4937915"/>
          </a:xfrm>
        </p:spPr>
        <p:txBody>
          <a:bodyPr>
            <a:normAutofit lnSpcReduction="10000"/>
          </a:bodyPr>
          <a:lstStyle/>
          <a:p>
            <a:r>
              <a:rPr lang="en-GB" dirty="0"/>
              <a:t>To return if-</a:t>
            </a:r>
          </a:p>
          <a:p>
            <a:r>
              <a:rPr lang="en-GB" dirty="0"/>
              <a:t>Unable to feel implant</a:t>
            </a:r>
          </a:p>
          <a:p>
            <a:r>
              <a:rPr lang="en-GB" dirty="0"/>
              <a:t>Change in skin round implant site</a:t>
            </a:r>
          </a:p>
          <a:p>
            <a:r>
              <a:rPr lang="en-GB" dirty="0"/>
              <a:t>Pain</a:t>
            </a:r>
          </a:p>
          <a:p>
            <a:r>
              <a:rPr lang="en-GB" dirty="0"/>
              <a:t>Pregnancy</a:t>
            </a:r>
          </a:p>
          <a:p>
            <a:r>
              <a:rPr lang="en-GB" dirty="0"/>
              <a:t>Develop any condition that would contraindicate use</a:t>
            </a:r>
          </a:p>
          <a:p>
            <a:endParaRPr lang="en-GB" dirty="0"/>
          </a:p>
        </p:txBody>
      </p:sp>
    </p:spTree>
    <p:extLst>
      <p:ext uri="{BB962C8B-B14F-4D97-AF65-F5344CB8AC3E}">
        <p14:creationId xmlns:p14="http://schemas.microsoft.com/office/powerpoint/2010/main" val="245454039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2389717" y="4800600"/>
            <a:ext cx="7315200" cy="566738"/>
          </a:xfrm>
        </p:spPr>
        <p:txBody>
          <a:bodyPr wrap="square" anchor="b">
            <a:normAutofit/>
          </a:bodyPr>
          <a:lstStyle/>
          <a:p>
            <a:pPr eaLnBrk="1" hangingPunct="1"/>
            <a:r>
              <a:rPr lang="en-GB" altLang="en-US" dirty="0"/>
              <a:t>Front view</a:t>
            </a:r>
          </a:p>
        </p:txBody>
      </p:sp>
      <p:pic>
        <p:nvPicPr>
          <p:cNvPr id="13317" name="Picture 4" descr="B500ABE6"/>
          <p:cNvPicPr>
            <a:picLocks noChangeAspect="1" noChangeArrowheads="1"/>
          </p:cNvPicPr>
          <p:nvPr/>
        </p:nvPicPr>
        <p:blipFill>
          <a:blip r:embed="rId3" cstate="print"/>
          <a:srcRect l="4713" r="1474" b="10153"/>
          <a:stretch>
            <a:fillRect/>
          </a:stretch>
        </p:blipFill>
        <p:spPr bwMode="auto">
          <a:xfrm>
            <a:off x="3074005" y="612775"/>
            <a:ext cx="5946623" cy="4114800"/>
          </a:xfrm>
          <a:prstGeom prst="rect">
            <a:avLst/>
          </a:prstGeom>
          <a:noFill/>
          <a:ln w="9525">
            <a:solidFill>
              <a:srgbClr val="FF0066"/>
            </a:solidFill>
            <a:miter lim="800000"/>
            <a:headEnd/>
            <a:tailEnd/>
          </a:ln>
        </p:spPr>
      </p:pic>
      <p:sp>
        <p:nvSpPr>
          <p:cNvPr id="37891" name="Rectangle 3"/>
          <p:cNvSpPr>
            <a:spLocks noGrp="1" noChangeArrowheads="1"/>
          </p:cNvSpPr>
          <p:nvPr>
            <p:ph type="body" sz="half" idx="2"/>
          </p:nvPr>
        </p:nvSpPr>
        <p:spPr>
          <a:xfrm>
            <a:off x="2389717" y="5367338"/>
            <a:ext cx="7315200" cy="804862"/>
          </a:xfrm>
        </p:spPr>
        <p:txBody>
          <a:bodyPr wrap="square" anchor="t">
            <a:normAutofit/>
          </a:bodyPr>
          <a:lstStyle/>
          <a:p>
            <a:pPr eaLnBrk="1" hangingPunct="1"/>
            <a:endParaRPr lang="en-GB" altLang="en-US" dirty="0"/>
          </a:p>
          <a:p>
            <a:pPr eaLnBrk="1" hangingPunct="1"/>
            <a:endParaRPr lang="en-GB" altLang="en-US" dirty="0"/>
          </a:p>
        </p:txBody>
      </p:sp>
      <p:sp>
        <p:nvSpPr>
          <p:cNvPr id="14338" name="Slide Number Placeholder 5" hidden="1"/>
          <p:cNvSpPr>
            <a:spLocks noGrp="1"/>
          </p:cNvSpPr>
          <p:nvPr>
            <p:ph type="sldNum" sz="quarter" idx="12"/>
          </p:nvPr>
        </p:nvSpPr>
        <p:spPr/>
        <p:txBody>
          <a:bodyPr/>
          <a:lstStyle/>
          <a:p>
            <a:pPr>
              <a:spcAft>
                <a:spcPts val="600"/>
              </a:spcAft>
              <a:defRPr/>
            </a:pPr>
            <a:fld id="{5615FDF9-4754-4EC8-B1B7-0126FA58C3B3}" type="slidenum">
              <a:rPr lang="en-GB" smtClean="0"/>
              <a:pPr>
                <a:spcAft>
                  <a:spcPts val="600"/>
                </a:spcAft>
                <a:defRPr/>
              </a:pPr>
              <a:t>5</a:t>
            </a:fld>
            <a:endParaRPr lang="en-GB"/>
          </a:p>
        </p:txBody>
      </p:sp>
    </p:spTree>
    <p:extLst>
      <p:ext uri="{BB962C8B-B14F-4D97-AF65-F5344CB8AC3E}">
        <p14:creationId xmlns:p14="http://schemas.microsoft.com/office/powerpoint/2010/main" val="4355401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fade">
                                      <p:cBhvr>
                                        <p:cTn id="7" dur="2000"/>
                                        <p:tgtEl>
                                          <p:spTgt spid="378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nodePh="1">
                                  <p:stCondLst>
                                    <p:cond delay="0"/>
                                  </p:stCondLst>
                                  <p:endCondLst>
                                    <p:cond evt="begin" delay="0">
                                      <p:tn val="10"/>
                                    </p:cond>
                                  </p:endCondLst>
                                  <p:childTnLst>
                                    <p:set>
                                      <p:cBhvr>
                                        <p:cTn id="11" dur="1" fill="hold">
                                          <p:stCondLst>
                                            <p:cond delay="0"/>
                                          </p:stCondLst>
                                        </p:cTn>
                                        <p:tgtEl>
                                          <p:spTgt spid="37891">
                                            <p:txEl>
                                              <p:pRg st="0" end="0"/>
                                            </p:txEl>
                                          </p:spTgt>
                                        </p:tgtEl>
                                        <p:attrNameLst>
                                          <p:attrName>style.visibility</p:attrName>
                                        </p:attrNameLst>
                                      </p:cBhvr>
                                      <p:to>
                                        <p:strVal val="visible"/>
                                      </p:to>
                                    </p:set>
                                    <p:animEffect transition="in" filter="wipe(left)">
                                      <p:cBhvr>
                                        <p:cTn id="12" dur="500"/>
                                        <p:tgtEl>
                                          <p:spTgt spid="378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P spid="37891"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Progesterone only pills</a:t>
            </a:r>
            <a:endParaRPr lang="en-GB" dirty="0"/>
          </a:p>
        </p:txBody>
      </p:sp>
      <p:sp>
        <p:nvSpPr>
          <p:cNvPr id="3" name="Content Placeholder 2"/>
          <p:cNvSpPr>
            <a:spLocks noGrp="1"/>
          </p:cNvSpPr>
          <p:nvPr>
            <p:ph sz="half" idx="1"/>
          </p:nvPr>
        </p:nvSpPr>
        <p:spPr>
          <a:xfrm>
            <a:off x="2063552" y="1847088"/>
            <a:ext cx="4762500" cy="4434840"/>
          </a:xfrm>
          <a:prstGeom prst="rect">
            <a:avLst/>
          </a:prstGeom>
        </p:spPr>
        <p:txBody>
          <a:bodyPr>
            <a:normAutofit/>
          </a:bodyPr>
          <a:lstStyle/>
          <a:p>
            <a:pPr>
              <a:defRPr/>
            </a:pPr>
            <a:r>
              <a:rPr lang="en-GB" dirty="0"/>
              <a:t> Taken daily</a:t>
            </a:r>
          </a:p>
          <a:p>
            <a:pPr>
              <a:defRPr/>
            </a:pPr>
            <a:r>
              <a:rPr lang="en-GB" dirty="0"/>
              <a:t> Same time </a:t>
            </a:r>
          </a:p>
          <a:p>
            <a:pPr>
              <a:defRPr/>
            </a:pPr>
            <a:r>
              <a:rPr lang="en-GB" dirty="0"/>
              <a:t>No pill-free interval</a:t>
            </a:r>
          </a:p>
          <a:p>
            <a:pPr>
              <a:defRPr/>
            </a:pPr>
            <a:r>
              <a:rPr lang="en-GB" dirty="0">
                <a:latin typeface="Times New Roman" charset="0"/>
              </a:rPr>
              <a:t>75ug desogestrel </a:t>
            </a:r>
            <a:r>
              <a:rPr lang="en-GB" dirty="0"/>
              <a:t> 75 </a:t>
            </a:r>
            <a:r>
              <a:rPr lang="el-GR" dirty="0"/>
              <a:t>μ</a:t>
            </a:r>
            <a:r>
              <a:rPr lang="en-GB" dirty="0"/>
              <a:t>g</a:t>
            </a:r>
          </a:p>
          <a:p>
            <a:pPr marL="0" indent="0">
              <a:buNone/>
              <a:defRPr/>
            </a:pPr>
            <a:r>
              <a:rPr lang="en-GB" dirty="0"/>
              <a:t>Cerezette, </a:t>
            </a:r>
            <a:r>
              <a:rPr lang="en-GB" dirty="0" err="1"/>
              <a:t>Cerelle</a:t>
            </a:r>
            <a:r>
              <a:rPr lang="en-GB" dirty="0"/>
              <a:t>, </a:t>
            </a:r>
          </a:p>
          <a:p>
            <a:endParaRPr lang="en-GB" dirty="0"/>
          </a:p>
        </p:txBody>
      </p:sp>
      <p:pic>
        <p:nvPicPr>
          <p:cNvPr id="6" name="Picture 3" descr="POPs_img_1.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911340" y="2132857"/>
            <a:ext cx="2560320"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743701" y="4581128"/>
            <a:ext cx="3008313" cy="1872208"/>
          </a:xfrm>
          <a:prstGeom prst="rect">
            <a:avLst/>
          </a:prstGeom>
        </p:spPr>
      </p:pic>
    </p:spTree>
    <p:extLst>
      <p:ext uri="{BB962C8B-B14F-4D97-AF65-F5344CB8AC3E}">
        <p14:creationId xmlns:p14="http://schemas.microsoft.com/office/powerpoint/2010/main" val="1371375567"/>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2821D07C-D0E4-9D48-9EAF-0F8F149A9367}"/>
              </a:ext>
            </a:extLst>
          </p:cNvPr>
          <p:cNvSpPr>
            <a:spLocks noGrp="1"/>
          </p:cNvSpPr>
          <p:nvPr>
            <p:ph/>
          </p:nvPr>
        </p:nvSpPr>
        <p:spPr>
          <a:xfrm>
            <a:off x="914400" y="1816608"/>
            <a:ext cx="10363200" cy="4474464"/>
          </a:xfrm>
        </p:spPr>
        <p:txBody>
          <a:bodyPr wrap="square" anchor="t">
            <a:normAutofit/>
          </a:bodyPr>
          <a:lstStyle/>
          <a:p>
            <a:pPr>
              <a:lnSpc>
                <a:spcPct val="90000"/>
              </a:lnSpc>
            </a:pPr>
            <a:r>
              <a:rPr lang="en-GB" sz="2200" dirty="0"/>
              <a:t>The CEU supports starting the POP at any time during a woman’s menstrual cycle providing a woman is not pregnant or at risk of pregnancy. Where pregnancy cannot be excluded, for example, following use of EC, the CEU supports starting the POP in certain circumstances, for example, if the woman is likely to continue to be at risk of pregnancy or unlikely to return. More detailed guidance is available in the FSRH guidance on </a:t>
            </a:r>
            <a:r>
              <a:rPr lang="en-GB" sz="2200" i="1" dirty="0"/>
              <a:t>Quick Starting Contraception</a:t>
            </a:r>
            <a:r>
              <a:rPr lang="en-GB" sz="2200" dirty="0"/>
              <a:t>.20 </a:t>
            </a:r>
          </a:p>
          <a:p>
            <a:pPr>
              <a:lnSpc>
                <a:spcPct val="90000"/>
              </a:lnSpc>
            </a:pPr>
            <a:r>
              <a:rPr lang="en-GB" sz="2200" dirty="0"/>
              <a:t>Women can start the POP up to Day 5 of the menstrual cycle without the need for additional contraceptive precautions; thereafter 48 hours of additional precautions are required. When quick starting POP following a risk of pregnancy, a pregnancy test is advised no sooner than 3 weeks after the most recent episode of unprotected sexual intercourse (UPSI). When starting after either Day 5 of the menstrual cycle, Day 5 post-abortion, or Day 21 postpartum, consideration of EC and a pregnancy test ≥3 weeks after the most recent episode of UPSI may be required if there has been a risk of pregnancy. </a:t>
            </a:r>
          </a:p>
          <a:p>
            <a:pPr>
              <a:lnSpc>
                <a:spcPct val="90000"/>
              </a:lnSpc>
            </a:pPr>
            <a:endParaRPr lang="en-US" sz="2200" dirty="0"/>
          </a:p>
        </p:txBody>
      </p:sp>
      <p:sp>
        <p:nvSpPr>
          <p:cNvPr id="7" name="TextBox 6">
            <a:extLst>
              <a:ext uri="{FF2B5EF4-FFF2-40B4-BE49-F238E27FC236}">
                <a16:creationId xmlns:a16="http://schemas.microsoft.com/office/drawing/2014/main" xmlns="" id="{5235AC2A-7597-AC4E-92D7-06B75B664FFA}"/>
              </a:ext>
            </a:extLst>
          </p:cNvPr>
          <p:cNvSpPr txBox="1"/>
          <p:nvPr/>
        </p:nvSpPr>
        <p:spPr>
          <a:xfrm>
            <a:off x="4169664" y="658368"/>
            <a:ext cx="3480440" cy="769441"/>
          </a:xfrm>
          <a:prstGeom prst="rect">
            <a:avLst/>
          </a:prstGeom>
          <a:noFill/>
        </p:spPr>
        <p:txBody>
          <a:bodyPr wrap="none" rtlCol="0">
            <a:spAutoFit/>
          </a:bodyPr>
          <a:lstStyle/>
          <a:p>
            <a:r>
              <a:rPr lang="en-US" sz="4400" dirty="0"/>
              <a:t>Starting POP</a:t>
            </a:r>
          </a:p>
        </p:txBody>
      </p:sp>
    </p:spTree>
    <p:extLst>
      <p:ext uri="{BB962C8B-B14F-4D97-AF65-F5344CB8AC3E}">
        <p14:creationId xmlns:p14="http://schemas.microsoft.com/office/powerpoint/2010/main" val="3837916310"/>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04088"/>
            <a:ext cx="8229600" cy="636680"/>
          </a:xfrm>
        </p:spPr>
        <p:txBody>
          <a:bodyPr>
            <a:normAutofit fontScale="90000"/>
          </a:bodyPr>
          <a:lstStyle/>
          <a:p>
            <a:r>
              <a:rPr lang="en-GB" altLang="en-US" dirty="0"/>
              <a:t>Combined Pill- 3 modes of action</a:t>
            </a:r>
            <a:endParaRPr lang="en-GB" dirty="0"/>
          </a:p>
        </p:txBody>
      </p:sp>
      <p:sp>
        <p:nvSpPr>
          <p:cNvPr id="3" name="Content Placeholder 2"/>
          <p:cNvSpPr>
            <a:spLocks noGrp="1"/>
          </p:cNvSpPr>
          <p:nvPr>
            <p:ph sz="half" idx="1"/>
          </p:nvPr>
        </p:nvSpPr>
        <p:spPr>
          <a:xfrm>
            <a:off x="1981200" y="1268761"/>
            <a:ext cx="4114800" cy="4857403"/>
          </a:xfrm>
        </p:spPr>
        <p:txBody>
          <a:bodyPr>
            <a:normAutofit/>
          </a:bodyPr>
          <a:lstStyle/>
          <a:p>
            <a:pPr>
              <a:lnSpc>
                <a:spcPct val="90000"/>
              </a:lnSpc>
              <a:buNone/>
            </a:pPr>
            <a:r>
              <a:rPr lang="en-GB" altLang="en-US" dirty="0">
                <a:solidFill>
                  <a:schemeClr val="accent1"/>
                </a:solidFill>
              </a:rPr>
              <a:t>1-The hypothalamic-pituitary-ovarian axis</a:t>
            </a:r>
          </a:p>
          <a:p>
            <a:pPr marL="0" indent="0">
              <a:lnSpc>
                <a:spcPct val="90000"/>
              </a:lnSpc>
              <a:buNone/>
            </a:pPr>
            <a:r>
              <a:rPr lang="en-GB" altLang="en-US" dirty="0"/>
              <a:t> Suppress synthesis and secretion of FSH</a:t>
            </a:r>
          </a:p>
          <a:p>
            <a:pPr marL="0" indent="0">
              <a:lnSpc>
                <a:spcPct val="90000"/>
              </a:lnSpc>
              <a:buNone/>
            </a:pPr>
            <a:r>
              <a:rPr lang="en-GB" altLang="en-US" dirty="0"/>
              <a:t>Suppress  the mid-cycle surge of LH</a:t>
            </a:r>
          </a:p>
          <a:p>
            <a:pPr marL="0" indent="0">
              <a:lnSpc>
                <a:spcPct val="90000"/>
              </a:lnSpc>
              <a:buNone/>
            </a:pPr>
            <a:r>
              <a:rPr lang="en-GB" altLang="en-US" dirty="0"/>
              <a:t> Inhibits the development of follicles/ovulation</a:t>
            </a:r>
          </a:p>
          <a:p>
            <a:pPr marL="0" indent="0">
              <a:lnSpc>
                <a:spcPct val="90000"/>
              </a:lnSpc>
              <a:buNone/>
            </a:pPr>
            <a:r>
              <a:rPr lang="en-GB" altLang="en-US" dirty="0">
                <a:solidFill>
                  <a:schemeClr val="accent1"/>
                </a:solidFill>
              </a:rPr>
              <a:t>2</a:t>
            </a:r>
            <a:r>
              <a:rPr lang="en-GB" altLang="en-US" dirty="0"/>
              <a:t> </a:t>
            </a:r>
            <a:r>
              <a:rPr lang="en-GB" altLang="en-US" dirty="0">
                <a:solidFill>
                  <a:schemeClr val="accent1"/>
                </a:solidFill>
              </a:rPr>
              <a:t>Prevents changes in the endometrium</a:t>
            </a:r>
          </a:p>
          <a:p>
            <a:pPr marL="0" indent="0">
              <a:lnSpc>
                <a:spcPct val="90000"/>
              </a:lnSpc>
              <a:buNone/>
            </a:pPr>
            <a:r>
              <a:rPr lang="en-GB" altLang="en-US" dirty="0">
                <a:solidFill>
                  <a:schemeClr val="accent1"/>
                </a:solidFill>
              </a:rPr>
              <a:t>3</a:t>
            </a:r>
            <a:r>
              <a:rPr lang="en-GB" altLang="en-US" dirty="0"/>
              <a:t> </a:t>
            </a:r>
            <a:r>
              <a:rPr lang="en-GB" altLang="en-US" dirty="0">
                <a:solidFill>
                  <a:schemeClr val="accent1"/>
                </a:solidFill>
              </a:rPr>
              <a:t>Thickens cervical mucus </a:t>
            </a:r>
          </a:p>
          <a:p>
            <a:pPr marL="0" indent="0">
              <a:lnSpc>
                <a:spcPct val="90000"/>
              </a:lnSpc>
              <a:buNone/>
            </a:pPr>
            <a:endParaRPr lang="en-GB" altLang="en-US" dirty="0">
              <a:solidFill>
                <a:schemeClr val="accent1"/>
              </a:solidFill>
            </a:endParaRPr>
          </a:p>
          <a:p>
            <a:pPr marL="0" indent="0">
              <a:lnSpc>
                <a:spcPct val="90000"/>
              </a:lnSpc>
              <a:buNone/>
            </a:pPr>
            <a:endParaRPr lang="en-GB" altLang="en-US" dirty="0"/>
          </a:p>
          <a:p>
            <a:endParaRPr lang="en-GB"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68008" y="1412776"/>
            <a:ext cx="4258816" cy="4536504"/>
          </a:xfrm>
        </p:spPr>
      </p:pic>
    </p:spTree>
    <p:extLst>
      <p:ext uri="{BB962C8B-B14F-4D97-AF65-F5344CB8AC3E}">
        <p14:creationId xmlns:p14="http://schemas.microsoft.com/office/powerpoint/2010/main" val="2430155484"/>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able&#10;&#10;Description automatically generated">
            <a:extLst>
              <a:ext uri="{FF2B5EF4-FFF2-40B4-BE49-F238E27FC236}">
                <a16:creationId xmlns:a16="http://schemas.microsoft.com/office/drawing/2014/main" xmlns="" id="{58A2A832-CD18-7442-8066-BA250F84FEC7}"/>
              </a:ext>
            </a:extLst>
          </p:cNvPr>
          <p:cNvPicPr>
            <a:picLocks noGrp="1" noChangeAspect="1"/>
          </p:cNvPicPr>
          <p:nvPr>
            <p:ph sz="half" idx="1"/>
          </p:nvPr>
        </p:nvPicPr>
        <p:blipFill rotWithShape="1">
          <a:blip r:embed="rId2"/>
          <a:srcRect l="23321" t="8027" r="19623" b="10365"/>
          <a:stretch/>
        </p:blipFill>
        <p:spPr>
          <a:xfrm>
            <a:off x="2077025" y="1"/>
            <a:ext cx="8241149" cy="6858000"/>
          </a:xfrm>
        </p:spPr>
      </p:pic>
    </p:spTree>
    <p:extLst>
      <p:ext uri="{BB962C8B-B14F-4D97-AF65-F5344CB8AC3E}">
        <p14:creationId xmlns:p14="http://schemas.microsoft.com/office/powerpoint/2010/main" val="1984865758"/>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520" y="777085"/>
            <a:ext cx="8229600" cy="1143000"/>
          </a:xfrm>
        </p:spPr>
        <p:txBody>
          <a:bodyPr/>
          <a:lstStyle/>
          <a:p>
            <a:r>
              <a:rPr lang="en-GB" dirty="0">
                <a:solidFill>
                  <a:srgbClr val="FF0000"/>
                </a:solidFill>
              </a:rPr>
              <a:t>Risks</a:t>
            </a:r>
            <a:r>
              <a:rPr lang="en-GB" dirty="0"/>
              <a:t>                       Concerns</a:t>
            </a:r>
          </a:p>
        </p:txBody>
      </p:sp>
      <p:sp>
        <p:nvSpPr>
          <p:cNvPr id="3" name="Content Placeholder 2"/>
          <p:cNvSpPr>
            <a:spLocks noGrp="1"/>
          </p:cNvSpPr>
          <p:nvPr>
            <p:ph sz="half" idx="1"/>
          </p:nvPr>
        </p:nvSpPr>
        <p:spPr>
          <a:xfrm>
            <a:off x="1631504" y="1920085"/>
            <a:ext cx="4388296" cy="4434840"/>
          </a:xfrm>
        </p:spPr>
        <p:txBody>
          <a:bodyPr>
            <a:normAutofit/>
          </a:bodyPr>
          <a:lstStyle/>
          <a:p>
            <a:pPr marL="0" indent="0">
              <a:buNone/>
            </a:pPr>
            <a:r>
              <a:rPr lang="en-GB" altLang="en-US" dirty="0">
                <a:solidFill>
                  <a:srgbClr val="FF0000"/>
                </a:solidFill>
              </a:rPr>
              <a:t>Cardiovascular: Arterial or venous</a:t>
            </a:r>
          </a:p>
          <a:p>
            <a:pPr marL="0" indent="0">
              <a:buNone/>
            </a:pPr>
            <a:r>
              <a:rPr lang="en-GB" altLang="en-US" dirty="0">
                <a:solidFill>
                  <a:srgbClr val="FF0000"/>
                </a:solidFill>
              </a:rPr>
              <a:t>Venous thromboembolism (DVT,PE)</a:t>
            </a:r>
          </a:p>
          <a:p>
            <a:pPr marL="0" indent="0">
              <a:buNone/>
            </a:pPr>
            <a:r>
              <a:rPr lang="en-GB" altLang="en-US" dirty="0">
                <a:solidFill>
                  <a:srgbClr val="FF0000"/>
                </a:solidFill>
              </a:rPr>
              <a:t>Myocardial infarction</a:t>
            </a:r>
          </a:p>
          <a:p>
            <a:pPr marL="0" indent="0">
              <a:buNone/>
            </a:pPr>
            <a:r>
              <a:rPr lang="en-GB" altLang="en-US" dirty="0">
                <a:solidFill>
                  <a:srgbClr val="FF0000"/>
                </a:solidFill>
              </a:rPr>
              <a:t>Stroke</a:t>
            </a:r>
          </a:p>
          <a:p>
            <a:pPr marL="0" indent="0">
              <a:buNone/>
            </a:pPr>
            <a:r>
              <a:rPr lang="en-GB" altLang="en-US" dirty="0">
                <a:solidFill>
                  <a:srgbClr val="FF0000"/>
                </a:solidFill>
              </a:rPr>
              <a:t>Hypertension</a:t>
            </a:r>
          </a:p>
          <a:p>
            <a:endParaRPr lang="en-GB" dirty="0"/>
          </a:p>
        </p:txBody>
      </p:sp>
      <p:sp>
        <p:nvSpPr>
          <p:cNvPr id="4" name="Content Placeholder 3"/>
          <p:cNvSpPr>
            <a:spLocks noGrp="1"/>
          </p:cNvSpPr>
          <p:nvPr>
            <p:ph sz="half" idx="2"/>
          </p:nvPr>
        </p:nvSpPr>
        <p:spPr/>
        <p:txBody>
          <a:bodyPr>
            <a:normAutofit/>
          </a:bodyPr>
          <a:lstStyle/>
          <a:p>
            <a:r>
              <a:rPr lang="en-GB" altLang="en-US" dirty="0"/>
              <a:t>Obesity</a:t>
            </a:r>
          </a:p>
          <a:p>
            <a:r>
              <a:rPr lang="en-GB" altLang="en-US" dirty="0"/>
              <a:t>Smoking</a:t>
            </a:r>
          </a:p>
          <a:p>
            <a:r>
              <a:rPr lang="en-GB" altLang="en-US" dirty="0"/>
              <a:t>Thrombophilia</a:t>
            </a:r>
          </a:p>
          <a:p>
            <a:r>
              <a:rPr lang="en-GB" altLang="en-US" dirty="0"/>
              <a:t>Previous VTE</a:t>
            </a:r>
          </a:p>
          <a:p>
            <a:r>
              <a:rPr lang="en-GB" altLang="en-US" dirty="0"/>
              <a:t>Migraines with aura</a:t>
            </a:r>
          </a:p>
          <a:p>
            <a:r>
              <a:rPr lang="en-GB" altLang="en-US" dirty="0"/>
              <a:t>Chronic diseases </a:t>
            </a:r>
          </a:p>
          <a:p>
            <a:r>
              <a:rPr lang="en-GB" altLang="en-US" dirty="0"/>
              <a:t>Enzyme inducing drugs</a:t>
            </a:r>
          </a:p>
          <a:p>
            <a:r>
              <a:rPr lang="en-GB" altLang="en-US" dirty="0"/>
              <a:t>Reducing other medication</a:t>
            </a:r>
          </a:p>
          <a:p>
            <a:endParaRPr lang="en-GB" dirty="0"/>
          </a:p>
        </p:txBody>
      </p:sp>
    </p:spTree>
    <p:extLst>
      <p:ext uri="{BB962C8B-B14F-4D97-AF65-F5344CB8AC3E}">
        <p14:creationId xmlns:p14="http://schemas.microsoft.com/office/powerpoint/2010/main" val="1338547867"/>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endParaRPr lang="en-GB" altLang="en-US"/>
          </a:p>
        </p:txBody>
      </p:sp>
      <p:graphicFrame>
        <p:nvGraphicFramePr>
          <p:cNvPr id="4" name="Content Placeholder 3"/>
          <p:cNvGraphicFramePr>
            <a:graphicFrameLocks noGrp="1"/>
          </p:cNvGraphicFramePr>
          <p:nvPr>
            <p:ph idx="1"/>
          </p:nvPr>
        </p:nvGraphicFramePr>
        <p:xfrm>
          <a:off x="2495550" y="260350"/>
          <a:ext cx="8229600" cy="6380184"/>
        </p:xfrm>
        <a:graphic>
          <a:graphicData uri="http://schemas.openxmlformats.org/drawingml/2006/table">
            <a:tbl>
              <a:tblPr firstRow="1" bandRow="1">
                <a:tableStyleId>{5C22544A-7EE6-4342-B048-85BDC9FD1C3A}</a:tableStyleId>
              </a:tblPr>
              <a:tblGrid>
                <a:gridCol w="6419056">
                  <a:extLst>
                    <a:ext uri="{9D8B030D-6E8A-4147-A177-3AD203B41FA5}">
                      <a16:colId xmlns:a16="http://schemas.microsoft.com/office/drawing/2014/main" xmlns="" val="20000"/>
                    </a:ext>
                  </a:extLst>
                </a:gridCol>
                <a:gridCol w="1810544">
                  <a:extLst>
                    <a:ext uri="{9D8B030D-6E8A-4147-A177-3AD203B41FA5}">
                      <a16:colId xmlns:a16="http://schemas.microsoft.com/office/drawing/2014/main" xmlns="" val="20001"/>
                    </a:ext>
                  </a:extLst>
                </a:gridCol>
              </a:tblGrid>
              <a:tr h="1379412">
                <a:tc>
                  <a:txBody>
                    <a:bodyPr/>
                    <a:lstStyle/>
                    <a:p>
                      <a:endParaRPr kumimoji="0" lang="en-GB" sz="1800" b="0" i="0" u="none" strike="noStrike" kern="1200" baseline="0" dirty="0">
                        <a:solidFill>
                          <a:schemeClr val="lt1"/>
                        </a:solidFill>
                        <a:latin typeface="+mn-lt"/>
                        <a:ea typeface="+mn-ea"/>
                        <a:cs typeface="+mn-cs"/>
                      </a:endParaRPr>
                    </a:p>
                    <a:p>
                      <a:r>
                        <a:rPr kumimoji="0" lang="en-GB" sz="1800" b="0" i="1" u="none" strike="noStrike" kern="1200" baseline="0" dirty="0">
                          <a:solidFill>
                            <a:schemeClr val="lt1"/>
                          </a:solidFill>
                          <a:latin typeface="+mn-lt"/>
                          <a:ea typeface="+mn-ea"/>
                          <a:cs typeface="+mn-cs"/>
                        </a:rPr>
                        <a:t>FSRH combined hormonal contraception communication 2014, MHRA 2014</a:t>
                      </a:r>
                      <a:endParaRPr lang="en-GB" sz="1100" b="0" i="0" u="none" strike="noStrike" baseline="0" dirty="0">
                        <a:solidFill>
                          <a:srgbClr val="000000"/>
                        </a:solidFill>
                        <a:latin typeface="Century Gothic"/>
                      </a:endParaRPr>
                    </a:p>
                  </a:txBody>
                  <a:tcPr marT="45718" marB="45718"/>
                </a:tc>
                <a:tc>
                  <a:txBody>
                    <a:bodyPr/>
                    <a:lstStyle/>
                    <a:p>
                      <a:r>
                        <a:rPr lang="en-GB" sz="2000" b="0" i="0" u="none" strike="noStrike" baseline="0" dirty="0">
                          <a:solidFill>
                            <a:srgbClr val="000000"/>
                          </a:solidFill>
                          <a:latin typeface="Calibri" panose="020F0502020204030204" pitchFamily="34" charset="0"/>
                        </a:rPr>
                        <a:t>Risk of VTE per 10,000  women over one year 	</a:t>
                      </a:r>
                    </a:p>
                  </a:txBody>
                  <a:tcPr marT="45718" marB="45718"/>
                </a:tc>
                <a:extLst>
                  <a:ext uri="{0D108BD9-81ED-4DB2-BD59-A6C34878D82A}">
                    <a16:rowId xmlns:a16="http://schemas.microsoft.com/office/drawing/2014/main" xmlns="" val="10000"/>
                  </a:ext>
                </a:extLst>
              </a:tr>
              <a:tr h="761992">
                <a:tc>
                  <a:txBody>
                    <a:bodyPr/>
                    <a:lstStyle/>
                    <a:p>
                      <a:r>
                        <a:rPr kumimoji="0" lang="en-GB" sz="2000" b="0" i="0" u="none" strike="noStrike" kern="1200" baseline="0" dirty="0">
                          <a:solidFill>
                            <a:srgbClr val="FF0000"/>
                          </a:solidFill>
                          <a:latin typeface="+mn-lt"/>
                          <a:ea typeface="+mn-ea"/>
                          <a:cs typeface="+mn-cs"/>
                        </a:rPr>
                        <a:t>Non contraceptive users and not pregnant </a:t>
                      </a:r>
                      <a:r>
                        <a:rPr kumimoji="0" lang="en-GB" sz="2000" b="0" i="0" u="none" strike="noStrike" kern="1200" baseline="0" dirty="0">
                          <a:solidFill>
                            <a:schemeClr val="lt1"/>
                          </a:solidFill>
                          <a:latin typeface="+mn-lt"/>
                          <a:ea typeface="+mn-ea"/>
                          <a:cs typeface="+mn-cs"/>
                        </a:rPr>
                        <a:t>	</a:t>
                      </a:r>
                    </a:p>
                    <a:p>
                      <a:endParaRPr lang="en-GB" sz="2400" dirty="0"/>
                    </a:p>
                  </a:txBody>
                  <a:tcPr marT="45718" marB="45718"/>
                </a:tc>
                <a:tc>
                  <a:txBody>
                    <a:bodyPr/>
                    <a:lstStyle/>
                    <a:p>
                      <a:r>
                        <a:rPr lang="en-GB" sz="1800" dirty="0"/>
                        <a:t>2</a:t>
                      </a:r>
                    </a:p>
                  </a:txBody>
                  <a:tcPr marT="45718" marB="45718"/>
                </a:tc>
                <a:extLst>
                  <a:ext uri="{0D108BD9-81ED-4DB2-BD59-A6C34878D82A}">
                    <a16:rowId xmlns:a16="http://schemas.microsoft.com/office/drawing/2014/main" xmlns="" val="10001"/>
                  </a:ext>
                </a:extLst>
              </a:tr>
              <a:tr h="1066790">
                <a:tc>
                  <a:txBody>
                    <a:bodyPr/>
                    <a:lstStyle/>
                    <a:p>
                      <a:r>
                        <a:rPr kumimoji="0" lang="en-GB" sz="2000" b="0" i="0" u="none" strike="noStrike" kern="1200" baseline="0" dirty="0">
                          <a:solidFill>
                            <a:srgbClr val="FF0000"/>
                          </a:solidFill>
                          <a:latin typeface="+mn-lt"/>
                          <a:ea typeface="+mn-ea"/>
                          <a:cs typeface="+mn-cs"/>
                        </a:rPr>
                        <a:t>CHC containing ethinylestradiol plus levonorgestrel, norgestimate or norethisterone 		</a:t>
                      </a:r>
                    </a:p>
                    <a:p>
                      <a:endParaRPr lang="en-GB" sz="2400" dirty="0"/>
                    </a:p>
                  </a:txBody>
                  <a:tcPr marT="45718" marB="45718"/>
                </a:tc>
                <a:tc>
                  <a:txBody>
                    <a:bodyPr/>
                    <a:lstStyle/>
                    <a:p>
                      <a:r>
                        <a:rPr lang="en-GB" sz="1800" dirty="0"/>
                        <a:t>5-7</a:t>
                      </a:r>
                    </a:p>
                  </a:txBody>
                  <a:tcPr marT="45718" marB="45718"/>
                </a:tc>
                <a:extLst>
                  <a:ext uri="{0D108BD9-81ED-4DB2-BD59-A6C34878D82A}">
                    <a16:rowId xmlns:a16="http://schemas.microsoft.com/office/drawing/2014/main" xmlns="" val="10002"/>
                  </a:ext>
                </a:extLst>
              </a:tr>
              <a:tr h="1005830">
                <a:tc>
                  <a:txBody>
                    <a:bodyPr/>
                    <a:lstStyle/>
                    <a:p>
                      <a:r>
                        <a:rPr kumimoji="0" lang="en-GB" sz="2000" b="0" i="0" u="none" strike="noStrike" kern="1200" baseline="0" dirty="0">
                          <a:solidFill>
                            <a:srgbClr val="FF0000"/>
                          </a:solidFill>
                          <a:latin typeface="+mn-lt"/>
                          <a:ea typeface="+mn-ea"/>
                          <a:cs typeface="+mn-cs"/>
                        </a:rPr>
                        <a:t>CHC containing etonogestrel (ring) or norelgestromin (patch) 	</a:t>
                      </a:r>
                    </a:p>
                    <a:p>
                      <a:endParaRPr lang="en-GB" sz="2000" dirty="0"/>
                    </a:p>
                  </a:txBody>
                  <a:tcPr marT="45718" marB="45718"/>
                </a:tc>
                <a:tc>
                  <a:txBody>
                    <a:bodyPr/>
                    <a:lstStyle/>
                    <a:p>
                      <a:r>
                        <a:rPr lang="en-GB" sz="1800" dirty="0"/>
                        <a:t>6-12</a:t>
                      </a:r>
                    </a:p>
                  </a:txBody>
                  <a:tcPr marT="45718" marB="45718"/>
                </a:tc>
                <a:extLst>
                  <a:ext uri="{0D108BD9-81ED-4DB2-BD59-A6C34878D82A}">
                    <a16:rowId xmlns:a16="http://schemas.microsoft.com/office/drawing/2014/main" xmlns="" val="10003"/>
                  </a:ext>
                </a:extLst>
              </a:tr>
              <a:tr h="1066790">
                <a:tc>
                  <a:txBody>
                    <a:bodyPr/>
                    <a:lstStyle/>
                    <a:p>
                      <a:r>
                        <a:rPr kumimoji="0" lang="en-GB" sz="2000" b="0" i="0" u="none" strike="noStrike" kern="1200" baseline="0" dirty="0">
                          <a:solidFill>
                            <a:srgbClr val="FF0000"/>
                          </a:solidFill>
                          <a:latin typeface="+mn-lt"/>
                          <a:ea typeface="+mn-ea"/>
                          <a:cs typeface="+mn-cs"/>
                        </a:rPr>
                        <a:t>CHC containing ethinylestradiol plus gestodene, desogestrel or drospirenone 		</a:t>
                      </a:r>
                    </a:p>
                    <a:p>
                      <a:endParaRPr lang="en-GB" sz="2400" dirty="0"/>
                    </a:p>
                  </a:txBody>
                  <a:tcPr marT="45718" marB="45718"/>
                </a:tc>
                <a:tc>
                  <a:txBody>
                    <a:bodyPr/>
                    <a:lstStyle/>
                    <a:p>
                      <a:r>
                        <a:rPr lang="en-GB" sz="1800" dirty="0"/>
                        <a:t>9-12</a:t>
                      </a:r>
                    </a:p>
                  </a:txBody>
                  <a:tcPr marT="45718" marB="45718"/>
                </a:tc>
                <a:extLst>
                  <a:ext uri="{0D108BD9-81ED-4DB2-BD59-A6C34878D82A}">
                    <a16:rowId xmlns:a16="http://schemas.microsoft.com/office/drawing/2014/main" xmlns="" val="10004"/>
                  </a:ext>
                </a:extLst>
              </a:tr>
              <a:tr h="443480">
                <a:tc>
                  <a:txBody>
                    <a:bodyPr/>
                    <a:lstStyle/>
                    <a:p>
                      <a:r>
                        <a:rPr lang="en-GB" sz="2000" dirty="0">
                          <a:solidFill>
                            <a:srgbClr val="FF0000"/>
                          </a:solidFill>
                        </a:rPr>
                        <a:t>In</a:t>
                      </a:r>
                      <a:r>
                        <a:rPr lang="en-GB" sz="2000" baseline="0" dirty="0">
                          <a:solidFill>
                            <a:srgbClr val="FF0000"/>
                          </a:solidFill>
                        </a:rPr>
                        <a:t> pregnancy</a:t>
                      </a:r>
                      <a:endParaRPr lang="en-GB" sz="2000" dirty="0">
                        <a:solidFill>
                          <a:srgbClr val="FF0000"/>
                        </a:solidFill>
                      </a:endParaRPr>
                    </a:p>
                  </a:txBody>
                  <a:tcPr marT="45718" marB="45718"/>
                </a:tc>
                <a:tc>
                  <a:txBody>
                    <a:bodyPr/>
                    <a:lstStyle/>
                    <a:p>
                      <a:r>
                        <a:rPr lang="en-GB" sz="1800" dirty="0"/>
                        <a:t>29</a:t>
                      </a:r>
                    </a:p>
                  </a:txBody>
                  <a:tcPr marT="45718" marB="45718"/>
                </a:tc>
                <a:extLst>
                  <a:ext uri="{0D108BD9-81ED-4DB2-BD59-A6C34878D82A}">
                    <a16:rowId xmlns:a16="http://schemas.microsoft.com/office/drawing/2014/main" xmlns="" val="10005"/>
                  </a:ext>
                </a:extLst>
              </a:tr>
              <a:tr h="655868">
                <a:tc>
                  <a:txBody>
                    <a:bodyPr/>
                    <a:lstStyle/>
                    <a:p>
                      <a:pPr algn="l"/>
                      <a:endParaRPr lang="en-GB" sz="1200" b="0" i="0" u="none" strike="noStrike" baseline="0" dirty="0">
                        <a:solidFill>
                          <a:srgbClr val="000000"/>
                        </a:solidFill>
                        <a:latin typeface="Calibri"/>
                      </a:endParaRPr>
                    </a:p>
                    <a:p>
                      <a:r>
                        <a:rPr lang="en-GB" sz="2000" b="0" i="0" u="none" strike="noStrike" baseline="0" dirty="0">
                          <a:solidFill>
                            <a:srgbClr val="FF0000"/>
                          </a:solidFill>
                          <a:latin typeface="+mn-lt"/>
                        </a:rPr>
                        <a:t>Immediate postpartum period </a:t>
                      </a:r>
                      <a:r>
                        <a:rPr lang="en-GB" sz="1800" b="0" i="0" u="none" strike="noStrike" baseline="0" dirty="0">
                          <a:solidFill>
                            <a:srgbClr val="000000"/>
                          </a:solidFill>
                          <a:latin typeface="+mn-lt"/>
                        </a:rPr>
                        <a:t>	</a:t>
                      </a:r>
                    </a:p>
                  </a:txBody>
                  <a:tcPr marT="45718" marB="45718"/>
                </a:tc>
                <a:tc>
                  <a:txBody>
                    <a:bodyPr/>
                    <a:lstStyle/>
                    <a:p>
                      <a:pPr algn="l"/>
                      <a:endParaRPr lang="en-GB" sz="1200" b="0" i="0" u="none" strike="noStrike" baseline="0" dirty="0">
                        <a:solidFill>
                          <a:srgbClr val="000000"/>
                        </a:solidFill>
                        <a:latin typeface="Calibri"/>
                      </a:endParaRPr>
                    </a:p>
                    <a:p>
                      <a:r>
                        <a:rPr lang="en-GB" sz="1800" b="0" i="0" u="none" strike="noStrike" baseline="0" dirty="0">
                          <a:solidFill>
                            <a:srgbClr val="000000"/>
                          </a:solidFill>
                          <a:latin typeface="Calibri"/>
                        </a:rPr>
                        <a:t>300-400	</a:t>
                      </a:r>
                    </a:p>
                  </a:txBody>
                  <a:tcPr marT="45718" marB="45718"/>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3245859271"/>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9B246F-DDA7-0D4D-85EC-B33616031B28}"/>
              </a:ext>
            </a:extLst>
          </p:cNvPr>
          <p:cNvSpPr>
            <a:spLocks noGrp="1"/>
          </p:cNvSpPr>
          <p:nvPr>
            <p:ph type="title"/>
          </p:nvPr>
        </p:nvSpPr>
        <p:spPr/>
        <p:txBody>
          <a:bodyPr/>
          <a:lstStyle/>
          <a:p>
            <a:r>
              <a:rPr lang="en-US" dirty="0"/>
              <a:t>UKMEC </a:t>
            </a:r>
          </a:p>
        </p:txBody>
      </p:sp>
      <p:sp>
        <p:nvSpPr>
          <p:cNvPr id="3" name="Content Placeholder 2">
            <a:extLst>
              <a:ext uri="{FF2B5EF4-FFF2-40B4-BE49-F238E27FC236}">
                <a16:creationId xmlns:a16="http://schemas.microsoft.com/office/drawing/2014/main" xmlns="" id="{C2124420-CA60-2B4E-822D-F7BFCE28EFB3}"/>
              </a:ext>
            </a:extLst>
          </p:cNvPr>
          <p:cNvSpPr>
            <a:spLocks noGrp="1"/>
          </p:cNvSpPr>
          <p:nvPr>
            <p:ph idx="1"/>
          </p:nvPr>
        </p:nvSpPr>
        <p:spPr/>
        <p:txBody>
          <a:bodyPr/>
          <a:lstStyle/>
          <a:p>
            <a:r>
              <a:rPr lang="en-US" dirty="0"/>
              <a:t>Risk factors </a:t>
            </a:r>
          </a:p>
          <a:p>
            <a:r>
              <a:rPr lang="en-US" dirty="0"/>
              <a:t>Document </a:t>
            </a:r>
          </a:p>
        </p:txBody>
      </p:sp>
    </p:spTree>
    <p:extLst>
      <p:ext uri="{BB962C8B-B14F-4D97-AF65-F5344CB8AC3E}">
        <p14:creationId xmlns:p14="http://schemas.microsoft.com/office/powerpoint/2010/main" val="953643676"/>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normAutofit/>
          </a:bodyPr>
          <a:lstStyle/>
          <a:p>
            <a:r>
              <a:rPr lang="en-GB" sz="4800"/>
              <a:t>Tailored regimens (2019)</a:t>
            </a:r>
            <a:endParaRPr lang="en-GB" altLang="en-US" sz="4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69947366"/>
              </p:ext>
            </p:extLst>
          </p:nvPr>
        </p:nvGraphicFramePr>
        <p:xfrm>
          <a:off x="1991419" y="1303521"/>
          <a:ext cx="8209161" cy="5279841"/>
        </p:xfrm>
        <a:graphic>
          <a:graphicData uri="http://schemas.openxmlformats.org/drawingml/2006/table">
            <a:tbl>
              <a:tblPr firstRow="1" bandRow="1">
                <a:tableStyleId>{5C22544A-7EE6-4342-B048-85BDC9FD1C3A}</a:tableStyleId>
              </a:tblPr>
              <a:tblGrid>
                <a:gridCol w="2736387">
                  <a:extLst>
                    <a:ext uri="{9D8B030D-6E8A-4147-A177-3AD203B41FA5}">
                      <a16:colId xmlns:a16="http://schemas.microsoft.com/office/drawing/2014/main" xmlns="" val="20000"/>
                    </a:ext>
                  </a:extLst>
                </a:gridCol>
                <a:gridCol w="3240525">
                  <a:extLst>
                    <a:ext uri="{9D8B030D-6E8A-4147-A177-3AD203B41FA5}">
                      <a16:colId xmlns:a16="http://schemas.microsoft.com/office/drawing/2014/main" xmlns="" val="20001"/>
                    </a:ext>
                  </a:extLst>
                </a:gridCol>
                <a:gridCol w="2232249">
                  <a:extLst>
                    <a:ext uri="{9D8B030D-6E8A-4147-A177-3AD203B41FA5}">
                      <a16:colId xmlns:a16="http://schemas.microsoft.com/office/drawing/2014/main" xmlns="" val="20002"/>
                    </a:ext>
                  </a:extLst>
                </a:gridCol>
              </a:tblGrid>
              <a:tr h="124969">
                <a:tc>
                  <a:txBody>
                    <a:bodyPr/>
                    <a:lstStyle/>
                    <a:p>
                      <a:r>
                        <a:rPr kumimoji="0" lang="en-GB" sz="1800" b="1" i="0" u="none" strike="noStrike" kern="1200" baseline="0" dirty="0">
                          <a:solidFill>
                            <a:schemeClr val="lt1"/>
                          </a:solidFill>
                          <a:latin typeface="+mn-lt"/>
                          <a:ea typeface="+mn-ea"/>
                          <a:cs typeface="+mn-cs"/>
                        </a:rPr>
                        <a:t>Type of regimen</a:t>
                      </a:r>
                      <a:endParaRPr lang="en-GB" sz="1800" dirty="0"/>
                    </a:p>
                  </a:txBody>
                  <a:tcPr marT="45724" marB="45724"/>
                </a:tc>
                <a:tc>
                  <a:txBody>
                    <a:bodyPr/>
                    <a:lstStyle/>
                    <a:p>
                      <a:r>
                        <a:rPr kumimoji="0" lang="en-GB" sz="1800" b="1" i="0" u="none" strike="noStrike" kern="1200" baseline="0" dirty="0">
                          <a:solidFill>
                            <a:schemeClr val="lt1"/>
                          </a:solidFill>
                          <a:latin typeface="+mn-lt"/>
                          <a:ea typeface="+mn-ea"/>
                          <a:cs typeface="+mn-cs"/>
                        </a:rPr>
                        <a:t>Period of CHC use</a:t>
                      </a:r>
                      <a:endParaRPr lang="en-GB" sz="1800" dirty="0"/>
                    </a:p>
                  </a:txBody>
                  <a:tcPr marT="45724" marB="45724"/>
                </a:tc>
                <a:tc>
                  <a:txBody>
                    <a:bodyPr/>
                    <a:lstStyle/>
                    <a:p>
                      <a:r>
                        <a:rPr kumimoji="0" lang="en-GB" sz="1800" b="1" i="0" u="none" strike="noStrike" kern="1200" baseline="0" dirty="0">
                          <a:solidFill>
                            <a:schemeClr val="lt1"/>
                          </a:solidFill>
                          <a:latin typeface="+mn-lt"/>
                          <a:ea typeface="+mn-ea"/>
                          <a:cs typeface="+mn-cs"/>
                        </a:rPr>
                        <a:t>HFI</a:t>
                      </a:r>
                      <a:endParaRPr lang="en-GB" sz="1800" dirty="0"/>
                    </a:p>
                  </a:txBody>
                  <a:tcPr marT="45724" marB="45724"/>
                </a:tc>
                <a:extLst>
                  <a:ext uri="{0D108BD9-81ED-4DB2-BD59-A6C34878D82A}">
                    <a16:rowId xmlns:a16="http://schemas.microsoft.com/office/drawing/2014/main" xmlns="" val="10000"/>
                  </a:ext>
                </a:extLst>
              </a:tr>
              <a:tr h="12379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baseline="0" dirty="0">
                          <a:solidFill>
                            <a:schemeClr val="dk1"/>
                          </a:solidFill>
                          <a:latin typeface="+mn-lt"/>
                          <a:ea typeface="+mn-ea"/>
                          <a:cs typeface="+mn-cs"/>
                        </a:rPr>
                        <a:t>Shortened hormone free interval (HFI)</a:t>
                      </a:r>
                      <a:endParaRPr lang="en-GB" sz="1800" dirty="0"/>
                    </a:p>
                    <a:p>
                      <a:endParaRPr lang="en-GB" sz="1800" dirty="0"/>
                    </a:p>
                  </a:txBody>
                  <a:tcPr marT="45724" marB="4572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baseline="0" dirty="0">
                          <a:solidFill>
                            <a:schemeClr val="dk1"/>
                          </a:solidFill>
                          <a:latin typeface="+mn-lt"/>
                          <a:ea typeface="+mn-ea"/>
                          <a:cs typeface="+mn-cs"/>
                        </a:rPr>
                        <a:t>21 days (21 active pills or 1 ring or 3 patches) </a:t>
                      </a:r>
                      <a:endParaRPr lang="en-GB" sz="1800" dirty="0"/>
                    </a:p>
                    <a:p>
                      <a:endParaRPr lang="en-GB" sz="1800" dirty="0"/>
                    </a:p>
                  </a:txBody>
                  <a:tcPr marT="45724" marB="4572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baseline="0" dirty="0">
                          <a:solidFill>
                            <a:schemeClr val="dk1"/>
                          </a:solidFill>
                          <a:latin typeface="+mn-lt"/>
                          <a:ea typeface="+mn-ea"/>
                          <a:cs typeface="+mn-cs"/>
                        </a:rPr>
                        <a:t>4 days</a:t>
                      </a:r>
                      <a:endParaRPr lang="en-GB" sz="1800" dirty="0"/>
                    </a:p>
                    <a:p>
                      <a:endParaRPr lang="en-GB" sz="1800" dirty="0"/>
                    </a:p>
                  </a:txBody>
                  <a:tcPr marT="45724" marB="45724"/>
                </a:tc>
                <a:extLst>
                  <a:ext uri="{0D108BD9-81ED-4DB2-BD59-A6C34878D82A}">
                    <a16:rowId xmlns:a16="http://schemas.microsoft.com/office/drawing/2014/main" xmlns="" val="10001"/>
                  </a:ext>
                </a:extLst>
              </a:tr>
              <a:tr h="6999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baseline="0" dirty="0">
                          <a:solidFill>
                            <a:schemeClr val="dk1"/>
                          </a:solidFill>
                          <a:latin typeface="+mn-lt"/>
                          <a:ea typeface="+mn-ea"/>
                          <a:cs typeface="+mn-cs"/>
                        </a:rPr>
                        <a:t>Extended use (tricycling)</a:t>
                      </a:r>
                      <a:endParaRPr lang="en-GB" sz="1800" dirty="0"/>
                    </a:p>
                    <a:p>
                      <a:endParaRPr lang="en-GB" sz="1800" dirty="0"/>
                    </a:p>
                  </a:txBody>
                  <a:tcPr marT="45724" marB="45724"/>
                </a:tc>
                <a:tc>
                  <a:txBody>
                    <a:bodyPr/>
                    <a:lstStyle/>
                    <a:p>
                      <a:r>
                        <a:rPr lang="en-GB" sz="1800" dirty="0"/>
                        <a:t>9 weeks (3 x 21</a:t>
                      </a:r>
                      <a:r>
                        <a:rPr lang="en-GB" sz="1800" baseline="0" dirty="0"/>
                        <a:t> active pills or </a:t>
                      </a:r>
                      <a:r>
                        <a:rPr kumimoji="0" lang="en-GB" sz="1800" b="0" i="0" u="none" strike="noStrike" kern="1200" baseline="0" dirty="0">
                          <a:solidFill>
                            <a:schemeClr val="dk1"/>
                          </a:solidFill>
                          <a:latin typeface="+mn-lt"/>
                          <a:ea typeface="+mn-ea"/>
                          <a:cs typeface="+mn-cs"/>
                        </a:rPr>
                        <a:t>3 rings or 9 patches)</a:t>
                      </a:r>
                      <a:endParaRPr lang="en-GB" sz="1800" dirty="0"/>
                    </a:p>
                    <a:p>
                      <a:endParaRPr lang="en-GB" sz="1800" dirty="0"/>
                    </a:p>
                  </a:txBody>
                  <a:tcPr marT="45724" marB="45724"/>
                </a:tc>
                <a:tc>
                  <a:txBody>
                    <a:bodyPr/>
                    <a:lstStyle/>
                    <a:p>
                      <a:r>
                        <a:rPr lang="en-GB" sz="1800" dirty="0"/>
                        <a:t>4 or 7 days</a:t>
                      </a:r>
                    </a:p>
                  </a:txBody>
                  <a:tcPr marT="45724" marB="45724"/>
                </a:tc>
                <a:extLst>
                  <a:ext uri="{0D108BD9-81ED-4DB2-BD59-A6C34878D82A}">
                    <a16:rowId xmlns:a16="http://schemas.microsoft.com/office/drawing/2014/main" xmlns="" val="10002"/>
                  </a:ext>
                </a:extLst>
              </a:tr>
              <a:tr h="1237992">
                <a:tc>
                  <a:txBody>
                    <a:bodyPr/>
                    <a:lstStyle/>
                    <a:p>
                      <a:r>
                        <a:rPr kumimoji="0" lang="en-GB" sz="1800" b="0" i="0" u="none" strike="noStrike" kern="1200" baseline="0" dirty="0">
                          <a:solidFill>
                            <a:schemeClr val="dk1"/>
                          </a:solidFill>
                          <a:latin typeface="+mn-lt"/>
                          <a:ea typeface="+mn-ea"/>
                          <a:cs typeface="+mn-cs"/>
                        </a:rPr>
                        <a:t>Flexible extended use</a:t>
                      </a:r>
                    </a:p>
                  </a:txBody>
                  <a:tcPr marT="45724" marB="45724"/>
                </a:tc>
                <a:tc>
                  <a:txBody>
                    <a:bodyPr/>
                    <a:lstStyle/>
                    <a:p>
                      <a:r>
                        <a:rPr kumimoji="0" lang="en-GB" sz="1800" b="0" i="0" u="none" strike="noStrike" kern="1200" baseline="0" dirty="0">
                          <a:solidFill>
                            <a:schemeClr val="dk1"/>
                          </a:solidFill>
                          <a:latin typeface="+mn-lt"/>
                          <a:ea typeface="+mn-ea"/>
                          <a:cs typeface="+mn-cs"/>
                        </a:rPr>
                        <a:t>Continuous use (21days) active pills or 3 rings or 9 patches  until breakthrough bleeding occurs for 3–4 days</a:t>
                      </a:r>
                      <a:endParaRPr lang="en-GB" sz="1800" dirty="0"/>
                    </a:p>
                  </a:txBody>
                  <a:tcPr marT="45724" marB="45724"/>
                </a:tc>
                <a:tc>
                  <a:txBody>
                    <a:bodyPr/>
                    <a:lstStyle/>
                    <a:p>
                      <a:r>
                        <a:rPr kumimoji="0" lang="en-GB" sz="1800" b="0" i="0" u="none" strike="noStrike" kern="1200" baseline="0" dirty="0">
                          <a:solidFill>
                            <a:schemeClr val="dk1"/>
                          </a:solidFill>
                          <a:latin typeface="+mn-lt"/>
                          <a:ea typeface="+mn-ea"/>
                          <a:cs typeface="+mn-cs"/>
                        </a:rPr>
                        <a:t>4 days</a:t>
                      </a:r>
                      <a:endParaRPr lang="en-GB" sz="1800" dirty="0"/>
                    </a:p>
                  </a:txBody>
                  <a:tcPr marT="45724" marB="45724"/>
                </a:tc>
                <a:extLst>
                  <a:ext uri="{0D108BD9-81ED-4DB2-BD59-A6C34878D82A}">
                    <a16:rowId xmlns:a16="http://schemas.microsoft.com/office/drawing/2014/main" xmlns="" val="10003"/>
                  </a:ext>
                </a:extLst>
              </a:tr>
              <a:tr h="1523681">
                <a:tc>
                  <a:txBody>
                    <a:bodyPr/>
                    <a:lstStyle/>
                    <a:p>
                      <a:r>
                        <a:rPr kumimoji="0" lang="en-GB" sz="1800" b="0" i="0" u="none" strike="noStrike" kern="1200" baseline="0" dirty="0">
                          <a:solidFill>
                            <a:schemeClr val="dk1"/>
                          </a:solidFill>
                          <a:latin typeface="+mn-lt"/>
                          <a:ea typeface="+mn-ea"/>
                          <a:cs typeface="+mn-cs"/>
                        </a:rPr>
                        <a:t>Continuous use </a:t>
                      </a:r>
                    </a:p>
                  </a:txBody>
                  <a:tcPr marT="45724" marB="45724"/>
                </a:tc>
                <a:tc>
                  <a:txBody>
                    <a:bodyPr/>
                    <a:lstStyle/>
                    <a:p>
                      <a:r>
                        <a:rPr kumimoji="0" lang="en-GB" sz="1800" b="0" i="0" u="none" strike="noStrike" kern="1200" baseline="0" dirty="0">
                          <a:solidFill>
                            <a:schemeClr val="dk1"/>
                          </a:solidFill>
                          <a:latin typeface="+mn-lt"/>
                          <a:ea typeface="+mn-ea"/>
                          <a:cs typeface="+mn-cs"/>
                        </a:rPr>
                        <a:t>Continuous use of active pills or  rings or  patches </a:t>
                      </a:r>
                      <a:endParaRPr lang="en-GB" sz="1800" dirty="0"/>
                    </a:p>
                  </a:txBody>
                  <a:tcPr marT="45724" marB="45724"/>
                </a:tc>
                <a:tc>
                  <a:txBody>
                    <a:bodyPr/>
                    <a:lstStyle/>
                    <a:p>
                      <a:r>
                        <a:rPr kumimoji="0" lang="en-GB" sz="1800" b="0" i="0" u="none" strike="noStrike" kern="1200" baseline="0" dirty="0">
                          <a:solidFill>
                            <a:schemeClr val="dk1"/>
                          </a:solidFill>
                          <a:latin typeface="+mn-lt"/>
                          <a:ea typeface="+mn-ea"/>
                          <a:cs typeface="+mn-cs"/>
                        </a:rPr>
                        <a:t>none</a:t>
                      </a:r>
                      <a:endParaRPr lang="en-GB" sz="1800" dirty="0"/>
                    </a:p>
                  </a:txBody>
                  <a:tcPr marT="45724" marB="45724"/>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011484895"/>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xmlns="" id="{7BEDDBA1-8592-FC42-8541-E30E3F1240F2}"/>
              </a:ext>
            </a:extLst>
          </p:cNvPr>
          <p:cNvPicPr>
            <a:picLocks noGrp="1" noChangeAspect="1"/>
          </p:cNvPicPr>
          <p:nvPr>
            <p:ph idx="1"/>
          </p:nvPr>
        </p:nvPicPr>
        <p:blipFill>
          <a:blip r:embed="rId2"/>
          <a:stretch>
            <a:fillRect/>
          </a:stretch>
        </p:blipFill>
        <p:spPr>
          <a:xfrm>
            <a:off x="3390606" y="68263"/>
            <a:ext cx="5410787" cy="6721475"/>
          </a:xfrm>
          <a:noFill/>
        </p:spPr>
      </p:pic>
    </p:spTree>
    <p:extLst>
      <p:ext uri="{BB962C8B-B14F-4D97-AF65-F5344CB8AC3E}">
        <p14:creationId xmlns:p14="http://schemas.microsoft.com/office/powerpoint/2010/main" val="498275921"/>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352CF4-75A2-1048-87D4-CB955191EDE1}"/>
              </a:ext>
            </a:extLst>
          </p:cNvPr>
          <p:cNvSpPr>
            <a:spLocks noGrp="1"/>
          </p:cNvSpPr>
          <p:nvPr>
            <p:ph type="title"/>
          </p:nvPr>
        </p:nvSpPr>
        <p:spPr/>
        <p:txBody>
          <a:bodyPr/>
          <a:lstStyle/>
          <a:p>
            <a:r>
              <a:rPr lang="en-US" dirty="0"/>
              <a:t>Missed COC</a:t>
            </a:r>
          </a:p>
        </p:txBody>
      </p:sp>
      <p:sp>
        <p:nvSpPr>
          <p:cNvPr id="3" name="Content Placeholder 2">
            <a:extLst>
              <a:ext uri="{FF2B5EF4-FFF2-40B4-BE49-F238E27FC236}">
                <a16:creationId xmlns:a16="http://schemas.microsoft.com/office/drawing/2014/main" xmlns="" id="{A509406D-8694-2E43-AFFB-592D8309EE90}"/>
              </a:ext>
            </a:extLst>
          </p:cNvPr>
          <p:cNvSpPr>
            <a:spLocks noGrp="1"/>
          </p:cNvSpPr>
          <p:nvPr>
            <p:ph idx="1"/>
          </p:nvPr>
        </p:nvSpPr>
        <p:spPr/>
        <p:txBody>
          <a:bodyPr/>
          <a:lstStyle/>
          <a:p>
            <a:r>
              <a:rPr lang="en-US" dirty="0"/>
              <a:t>https://</a:t>
            </a:r>
            <a:r>
              <a:rPr lang="en-US" dirty="0" err="1"/>
              <a:t>www.google.com</a:t>
            </a:r>
            <a:r>
              <a:rPr lang="en-US" dirty="0"/>
              <a:t>/</a:t>
            </a:r>
            <a:r>
              <a:rPr lang="en-US" dirty="0" err="1"/>
              <a:t>url?sa</a:t>
            </a:r>
            <a:r>
              <a:rPr lang="en-US" dirty="0"/>
              <a:t>=</a:t>
            </a:r>
            <a:r>
              <a:rPr lang="en-US" dirty="0" err="1"/>
              <a:t>t&amp;rct</a:t>
            </a:r>
            <a:r>
              <a:rPr lang="en-US" dirty="0"/>
              <a:t>=</a:t>
            </a:r>
            <a:r>
              <a:rPr lang="en-US" dirty="0" err="1"/>
              <a:t>j&amp;q</a:t>
            </a:r>
            <a:r>
              <a:rPr lang="en-US" dirty="0"/>
              <a:t>=&amp;</a:t>
            </a:r>
            <a:r>
              <a:rPr lang="en-US" dirty="0" err="1"/>
              <a:t>esrc</a:t>
            </a:r>
            <a:r>
              <a:rPr lang="en-US" dirty="0"/>
              <a:t>=</a:t>
            </a:r>
            <a:r>
              <a:rPr lang="en-US" dirty="0" err="1"/>
              <a:t>s&amp;source</a:t>
            </a:r>
            <a:r>
              <a:rPr lang="en-US" dirty="0"/>
              <a:t>=</a:t>
            </a:r>
            <a:r>
              <a:rPr lang="en-US" dirty="0" err="1"/>
              <a:t>web&amp;cd</a:t>
            </a:r>
            <a:r>
              <a:rPr lang="en-US" dirty="0"/>
              <a:t>=&amp;</a:t>
            </a:r>
            <a:r>
              <a:rPr lang="en-US" dirty="0" err="1"/>
              <a:t>ved</a:t>
            </a:r>
            <a:r>
              <a:rPr lang="en-US" dirty="0"/>
              <a:t>=2ahUKEwjBiZjTn_HuAhUQiFwKHaJUCxYQFjACegQIAxAC&amp;url=https%3A%2F%2Fwww.fsrh.org%2Fdocuments%2Ffsrh-ceu-guidance-recommended-actions-after-incorrect-use-of%2Ffsrh-guidance-recommended-actions-after-incorrect-use-of-chc-march-2020.pdf&amp;usg=AOvVaw2PPFcXWmzcfCC_oFsAO1D2</a:t>
            </a:r>
          </a:p>
          <a:p>
            <a:pPr marL="0" indent="0">
              <a:buNone/>
            </a:pPr>
            <a:endParaRPr lang="en-US" dirty="0"/>
          </a:p>
        </p:txBody>
      </p:sp>
    </p:spTree>
    <p:extLst>
      <p:ext uri="{BB962C8B-B14F-4D97-AF65-F5344CB8AC3E}">
        <p14:creationId xmlns:p14="http://schemas.microsoft.com/office/powerpoint/2010/main" val="405367597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GB" altLang="en-US"/>
              <a:t>The Ovaries</a:t>
            </a:r>
          </a:p>
        </p:txBody>
      </p:sp>
      <p:sp>
        <p:nvSpPr>
          <p:cNvPr id="47107" name="Rectangle 3"/>
          <p:cNvSpPr>
            <a:spLocks noGrp="1" noChangeArrowheads="1"/>
          </p:cNvSpPr>
          <p:nvPr>
            <p:ph idx="1"/>
          </p:nvPr>
        </p:nvSpPr>
        <p:spPr/>
        <p:txBody>
          <a:bodyPr/>
          <a:lstStyle/>
          <a:p>
            <a:r>
              <a:rPr lang="en-GB" altLang="en-US" dirty="0"/>
              <a:t>Responsible for periodic release of gametes(eggs, oocytes) and production of estradiol and progesterone</a:t>
            </a:r>
          </a:p>
          <a:p>
            <a:r>
              <a:rPr lang="en-GB" altLang="en-US" dirty="0"/>
              <a:t>Integrated in continuous,</a:t>
            </a:r>
          </a:p>
          <a:p>
            <a:pPr>
              <a:buNone/>
            </a:pPr>
            <a:r>
              <a:rPr lang="en-GB" altLang="en-US" dirty="0"/>
              <a:t>repetitive process of follicle</a:t>
            </a:r>
          </a:p>
          <a:p>
            <a:pPr>
              <a:buNone/>
            </a:pPr>
            <a:r>
              <a:rPr lang="en-GB" altLang="en-US" dirty="0"/>
              <a:t> maturation, ovulation and</a:t>
            </a:r>
          </a:p>
          <a:p>
            <a:pPr>
              <a:buNone/>
            </a:pPr>
            <a:r>
              <a:rPr lang="en-GB" altLang="en-US" dirty="0"/>
              <a:t> corpus luteum formation</a:t>
            </a:r>
          </a:p>
          <a:p>
            <a:pPr>
              <a:buNone/>
            </a:pPr>
            <a:r>
              <a:rPr lang="en-GB" altLang="en-US" dirty="0"/>
              <a:t> and regression</a:t>
            </a:r>
          </a:p>
          <a:p>
            <a:pPr eaLnBrk="1" hangingPunct="1"/>
            <a:endParaRPr lang="en-GB" altLang="en-US" dirty="0"/>
          </a:p>
        </p:txBody>
      </p:sp>
      <p:sp>
        <p:nvSpPr>
          <p:cNvPr id="22530" name="Slide Number Placeholder 5"/>
          <p:cNvSpPr>
            <a:spLocks noGrp="1"/>
          </p:cNvSpPr>
          <p:nvPr>
            <p:ph type="sldNum" sz="quarter" idx="12"/>
          </p:nvPr>
        </p:nvSpPr>
        <p:spPr/>
        <p:txBody>
          <a:bodyPr/>
          <a:lstStyle/>
          <a:p>
            <a:pPr>
              <a:defRPr/>
            </a:pPr>
            <a:fld id="{136F41D1-7F81-4F8F-BA4F-0E2B5604F7F7}" type="slidenum">
              <a:rPr lang="en-GB" smtClean="0"/>
              <a:pPr>
                <a:defRPr/>
              </a:pPr>
              <a:t>6</a:t>
            </a:fld>
            <a:endParaRPr lang="en-GB"/>
          </a:p>
        </p:txBody>
      </p:sp>
      <p:pic>
        <p:nvPicPr>
          <p:cNvPr id="21509" name="Picture 4" descr="953BF02A"/>
          <p:cNvPicPr>
            <a:picLocks noChangeAspect="1" noChangeArrowheads="1"/>
          </p:cNvPicPr>
          <p:nvPr/>
        </p:nvPicPr>
        <p:blipFill>
          <a:blip r:embed="rId3" cstate="print"/>
          <a:srcRect l="6007" r="2750" b="8531"/>
          <a:stretch>
            <a:fillRect/>
          </a:stretch>
        </p:blipFill>
        <p:spPr bwMode="auto">
          <a:xfrm>
            <a:off x="6168009" y="3212976"/>
            <a:ext cx="4248919" cy="3096344"/>
          </a:xfrm>
          <a:prstGeom prst="rect">
            <a:avLst/>
          </a:prstGeom>
          <a:noFill/>
          <a:ln w="9525">
            <a:solidFill>
              <a:schemeClr val="accent2"/>
            </a:solidFill>
            <a:miter lim="800000"/>
            <a:headEnd/>
            <a:tailEnd/>
          </a:ln>
        </p:spPr>
      </p:pic>
    </p:spTree>
    <p:extLst>
      <p:ext uri="{BB962C8B-B14F-4D97-AF65-F5344CB8AC3E}">
        <p14:creationId xmlns:p14="http://schemas.microsoft.com/office/powerpoint/2010/main" val="27809597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fade">
                                      <p:cBhvr>
                                        <p:cTn id="7" dur="2000"/>
                                        <p:tgtEl>
                                          <p:spTgt spid="471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7107">
                                            <p:txEl>
                                              <p:pRg st="0" end="0"/>
                                            </p:txEl>
                                          </p:spTgt>
                                        </p:tgtEl>
                                        <p:attrNameLst>
                                          <p:attrName>style.visibility</p:attrName>
                                        </p:attrNameLst>
                                      </p:cBhvr>
                                      <p:to>
                                        <p:strVal val="visible"/>
                                      </p:to>
                                    </p:set>
                                    <p:animEffect transition="in" filter="wipe(left)">
                                      <p:cBhvr>
                                        <p:cTn id="12" dur="500"/>
                                        <p:tgtEl>
                                          <p:spTgt spid="4710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7107">
                                            <p:txEl>
                                              <p:pRg st="1" end="1"/>
                                            </p:txEl>
                                          </p:spTgt>
                                        </p:tgtEl>
                                        <p:attrNameLst>
                                          <p:attrName>style.visibility</p:attrName>
                                        </p:attrNameLst>
                                      </p:cBhvr>
                                      <p:to>
                                        <p:strVal val="visible"/>
                                      </p:to>
                                    </p:set>
                                    <p:animEffect transition="in" filter="wipe(left)">
                                      <p:cBhvr>
                                        <p:cTn id="17" dur="500"/>
                                        <p:tgtEl>
                                          <p:spTgt spid="4710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7107">
                                            <p:txEl>
                                              <p:pRg st="2" end="2"/>
                                            </p:txEl>
                                          </p:spTgt>
                                        </p:tgtEl>
                                        <p:attrNameLst>
                                          <p:attrName>style.visibility</p:attrName>
                                        </p:attrNameLst>
                                      </p:cBhvr>
                                      <p:to>
                                        <p:strVal val="visible"/>
                                      </p:to>
                                    </p:set>
                                    <p:animEffect transition="in" filter="wipe(left)">
                                      <p:cBhvr>
                                        <p:cTn id="22" dur="500"/>
                                        <p:tgtEl>
                                          <p:spTgt spid="4710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7107">
                                            <p:txEl>
                                              <p:pRg st="3" end="3"/>
                                            </p:txEl>
                                          </p:spTgt>
                                        </p:tgtEl>
                                        <p:attrNameLst>
                                          <p:attrName>style.visibility</p:attrName>
                                        </p:attrNameLst>
                                      </p:cBhvr>
                                      <p:to>
                                        <p:strVal val="visible"/>
                                      </p:to>
                                    </p:set>
                                    <p:animEffect transition="in" filter="wipe(left)">
                                      <p:cBhvr>
                                        <p:cTn id="27" dur="500"/>
                                        <p:tgtEl>
                                          <p:spTgt spid="4710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7107">
                                            <p:txEl>
                                              <p:pRg st="4" end="4"/>
                                            </p:txEl>
                                          </p:spTgt>
                                        </p:tgtEl>
                                        <p:attrNameLst>
                                          <p:attrName>style.visibility</p:attrName>
                                        </p:attrNameLst>
                                      </p:cBhvr>
                                      <p:to>
                                        <p:strVal val="visible"/>
                                      </p:to>
                                    </p:set>
                                    <p:animEffect transition="in" filter="wipe(left)">
                                      <p:cBhvr>
                                        <p:cTn id="32" dur="500"/>
                                        <p:tgtEl>
                                          <p:spTgt spid="4710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7107">
                                            <p:txEl>
                                              <p:pRg st="5" end="5"/>
                                            </p:txEl>
                                          </p:spTgt>
                                        </p:tgtEl>
                                        <p:attrNameLst>
                                          <p:attrName>style.visibility</p:attrName>
                                        </p:attrNameLst>
                                      </p:cBhvr>
                                      <p:to>
                                        <p:strVal val="visible"/>
                                      </p:to>
                                    </p:set>
                                    <p:animEffect transition="in" filter="wipe(left)">
                                      <p:cBhvr>
                                        <p:cTn id="37" dur="500"/>
                                        <p:tgtEl>
                                          <p:spTgt spid="4710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p:bldP spid="47107"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should be offered EC</a:t>
            </a:r>
          </a:p>
        </p:txBody>
      </p:sp>
      <p:sp>
        <p:nvSpPr>
          <p:cNvPr id="3" name="Content Placeholder 2"/>
          <p:cNvSpPr>
            <a:spLocks noGrp="1"/>
          </p:cNvSpPr>
          <p:nvPr>
            <p:ph idx="1"/>
          </p:nvPr>
        </p:nvSpPr>
        <p:spPr/>
        <p:txBody>
          <a:bodyPr/>
          <a:lstStyle/>
          <a:p>
            <a:r>
              <a:rPr lang="en-US" dirty="0"/>
              <a:t>Any woman who does not want to conceive if:</a:t>
            </a:r>
          </a:p>
          <a:p>
            <a:pPr lvl="1"/>
            <a:r>
              <a:rPr lang="en-US" dirty="0"/>
              <a:t>Any UPSI on any day of a natural cycle</a:t>
            </a:r>
          </a:p>
          <a:p>
            <a:pPr lvl="1"/>
            <a:r>
              <a:rPr lang="en-US" dirty="0"/>
              <a:t>UPSI from day 21 after childbirth (unless conditions for Lactational Amenorrhoea are met)</a:t>
            </a:r>
          </a:p>
          <a:p>
            <a:pPr lvl="1"/>
            <a:r>
              <a:rPr lang="en-US" dirty="0"/>
              <a:t>UPSI from day 5 after abortion, ectopic pregnancy </a:t>
            </a:r>
          </a:p>
          <a:p>
            <a:pPr lvl="1"/>
            <a:r>
              <a:rPr lang="en-US" dirty="0"/>
              <a:t>Any woman whose regular contraception has been compromised or used incorrectly.</a:t>
            </a:r>
          </a:p>
        </p:txBody>
      </p:sp>
    </p:spTree>
    <p:extLst>
      <p:ext uri="{BB962C8B-B14F-4D97-AF65-F5344CB8AC3E}">
        <p14:creationId xmlns:p14="http://schemas.microsoft.com/office/powerpoint/2010/main" val="4056572885"/>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 methods</a:t>
            </a:r>
          </a:p>
        </p:txBody>
      </p:sp>
      <p:pic>
        <p:nvPicPr>
          <p:cNvPr id="4" name="Content Placeholder 3"/>
          <p:cNvPicPr>
            <a:picLocks noGrp="1" noChangeAspect="1"/>
          </p:cNvPicPr>
          <p:nvPr>
            <p:ph idx="1"/>
          </p:nvPr>
        </p:nvPicPr>
        <p:blipFill>
          <a:blip r:embed="rId2"/>
          <a:srcRect t="-9209" b="-9209"/>
          <a:stretch>
            <a:fillRect/>
          </a:stretch>
        </p:blipFill>
        <p:spPr/>
      </p:pic>
    </p:spTree>
    <p:extLst>
      <p:ext uri="{BB962C8B-B14F-4D97-AF65-F5344CB8AC3E}">
        <p14:creationId xmlns:p14="http://schemas.microsoft.com/office/powerpoint/2010/main" val="2462116931"/>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imeline&#10;&#10;Description automatically generated">
            <a:extLst>
              <a:ext uri="{FF2B5EF4-FFF2-40B4-BE49-F238E27FC236}">
                <a16:creationId xmlns:a16="http://schemas.microsoft.com/office/drawing/2014/main" xmlns="" id="{46136DE9-07A1-BA43-8BDC-AA662097C7E7}"/>
              </a:ext>
            </a:extLst>
          </p:cNvPr>
          <p:cNvPicPr>
            <a:picLocks noGrp="1" noChangeAspect="1"/>
          </p:cNvPicPr>
          <p:nvPr>
            <p:ph idx="1"/>
          </p:nvPr>
        </p:nvPicPr>
        <p:blipFill>
          <a:blip r:embed="rId2"/>
          <a:stretch>
            <a:fillRect/>
          </a:stretch>
        </p:blipFill>
        <p:spPr>
          <a:xfrm>
            <a:off x="3054533" y="68263"/>
            <a:ext cx="6082934" cy="6721475"/>
          </a:xfrm>
          <a:noFill/>
        </p:spPr>
      </p:pic>
    </p:spTree>
    <p:extLst>
      <p:ext uri="{BB962C8B-B14F-4D97-AF65-F5344CB8AC3E}">
        <p14:creationId xmlns:p14="http://schemas.microsoft.com/office/powerpoint/2010/main" val="410000594"/>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imeline&#10;&#10;Description automatically generated">
            <a:extLst>
              <a:ext uri="{FF2B5EF4-FFF2-40B4-BE49-F238E27FC236}">
                <a16:creationId xmlns:a16="http://schemas.microsoft.com/office/drawing/2014/main" xmlns="" id="{4C51FEDB-5FAD-6047-982F-AFA32C80A467}"/>
              </a:ext>
            </a:extLst>
          </p:cNvPr>
          <p:cNvPicPr>
            <a:picLocks noGrp="1" noChangeAspect="1"/>
          </p:cNvPicPr>
          <p:nvPr>
            <p:ph idx="1"/>
          </p:nvPr>
        </p:nvPicPr>
        <p:blipFill>
          <a:blip r:embed="rId2"/>
          <a:stretch>
            <a:fillRect/>
          </a:stretch>
        </p:blipFill>
        <p:spPr>
          <a:xfrm>
            <a:off x="3188962" y="68263"/>
            <a:ext cx="5814075" cy="6721475"/>
          </a:xfrm>
          <a:noFill/>
        </p:spPr>
      </p:pic>
    </p:spTree>
    <p:extLst>
      <p:ext uri="{BB962C8B-B14F-4D97-AF65-F5344CB8AC3E}">
        <p14:creationId xmlns:p14="http://schemas.microsoft.com/office/powerpoint/2010/main" val="374805860"/>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GB"/>
              <a:t>Management of EC</a:t>
            </a:r>
          </a:p>
        </p:txBody>
      </p:sp>
      <p:sp>
        <p:nvSpPr>
          <p:cNvPr id="16387" name="Rectangle 3"/>
          <p:cNvSpPr>
            <a:spLocks noGrp="1" noChangeArrowheads="1"/>
          </p:cNvSpPr>
          <p:nvPr>
            <p:ph type="body" idx="1"/>
          </p:nvPr>
        </p:nvSpPr>
        <p:spPr/>
        <p:txBody>
          <a:bodyPr/>
          <a:lstStyle/>
          <a:p>
            <a:pPr eaLnBrk="1" hangingPunct="1">
              <a:lnSpc>
                <a:spcPct val="90000"/>
              </a:lnSpc>
            </a:pPr>
            <a:r>
              <a:rPr lang="en-GB" sz="2800" dirty="0"/>
              <a:t>Soon as possible after UPSI</a:t>
            </a:r>
          </a:p>
          <a:p>
            <a:pPr eaLnBrk="1" hangingPunct="1">
              <a:lnSpc>
                <a:spcPct val="90000"/>
              </a:lnSpc>
            </a:pPr>
            <a:r>
              <a:rPr lang="en-GB" sz="2800" dirty="0"/>
              <a:t>Assess LMP, calculate no. of hours since UPSI, any medications, relevant medical history, sexual history</a:t>
            </a:r>
          </a:p>
          <a:p>
            <a:pPr eaLnBrk="1" hangingPunct="1">
              <a:lnSpc>
                <a:spcPct val="90000"/>
              </a:lnSpc>
            </a:pPr>
            <a:r>
              <a:rPr lang="en-GB" sz="2800" dirty="0"/>
              <a:t>Used before to assess any side effects</a:t>
            </a:r>
          </a:p>
          <a:p>
            <a:pPr eaLnBrk="1" hangingPunct="1">
              <a:lnSpc>
                <a:spcPct val="90000"/>
              </a:lnSpc>
            </a:pPr>
            <a:r>
              <a:rPr lang="en-GB" sz="2800" dirty="0"/>
              <a:t>Explain how to take (can take it then and there)</a:t>
            </a:r>
          </a:p>
          <a:p>
            <a:pPr eaLnBrk="1" hangingPunct="1">
              <a:lnSpc>
                <a:spcPct val="90000"/>
              </a:lnSpc>
            </a:pPr>
            <a:r>
              <a:rPr lang="en-GB" sz="2800" dirty="0"/>
              <a:t>Fraser guidelines for  under 16s</a:t>
            </a:r>
          </a:p>
          <a:p>
            <a:pPr eaLnBrk="1" hangingPunct="1">
              <a:lnSpc>
                <a:spcPct val="90000"/>
              </a:lnSpc>
            </a:pPr>
            <a:r>
              <a:rPr lang="en-GB" sz="2800" dirty="0"/>
              <a:t>Give written information and list of clinics to go if problems</a:t>
            </a:r>
          </a:p>
        </p:txBody>
      </p:sp>
    </p:spTree>
    <p:extLst>
      <p:ext uri="{BB962C8B-B14F-4D97-AF65-F5344CB8AC3E}">
        <p14:creationId xmlns:p14="http://schemas.microsoft.com/office/powerpoint/2010/main" val="611883946"/>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wrap="square" anchor="ctr">
            <a:normAutofit/>
          </a:bodyPr>
          <a:lstStyle/>
          <a:p>
            <a:r>
              <a:rPr lang="en-GB" dirty="0"/>
              <a:t>Which methods should be offered</a:t>
            </a:r>
          </a:p>
        </p:txBody>
      </p:sp>
      <p:sp>
        <p:nvSpPr>
          <p:cNvPr id="3" name="Content Placeholder 2"/>
          <p:cNvSpPr>
            <a:spLocks noGrp="1"/>
          </p:cNvSpPr>
          <p:nvPr>
            <p:ph sz="half" idx="1"/>
          </p:nvPr>
        </p:nvSpPr>
        <p:spPr>
          <a:xfrm>
            <a:off x="609600" y="1600201"/>
            <a:ext cx="5384800" cy="4525963"/>
          </a:xfrm>
        </p:spPr>
        <p:txBody>
          <a:bodyPr wrap="square" anchor="t">
            <a:normAutofit/>
          </a:bodyPr>
          <a:lstStyle/>
          <a:p>
            <a:r>
              <a:rPr lang="en-GB" dirty="0"/>
              <a:t>Cu-IUD should be offered to all women  </a:t>
            </a:r>
          </a:p>
          <a:p>
            <a:pPr marL="273050" lvl="1" indent="-273050">
              <a:buClr>
                <a:srgbClr val="0BD0D9"/>
              </a:buClr>
              <a:buSzPct val="95000"/>
            </a:pPr>
            <a:r>
              <a:rPr lang="en-GB" sz="2800" dirty="0"/>
              <a:t>It can be inserted up to 5 days after the first UPSI in a natural menstrual cycle, or up to 5 days after the earliest likely date of ovulation </a:t>
            </a:r>
          </a:p>
          <a:p>
            <a:endParaRPr lang="en-GB"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81548" y="1600201"/>
            <a:ext cx="4416903" cy="4525963"/>
          </a:xfrm>
          <a:noFill/>
        </p:spPr>
      </p:pic>
    </p:spTree>
    <p:extLst>
      <p:ext uri="{BB962C8B-B14F-4D97-AF65-F5344CB8AC3E}">
        <p14:creationId xmlns:p14="http://schemas.microsoft.com/office/powerpoint/2010/main" val="2767718845"/>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1981200" y="704850"/>
            <a:ext cx="8229600" cy="1143000"/>
          </a:xfrm>
        </p:spPr>
        <p:txBody>
          <a:bodyPr/>
          <a:lstStyle/>
          <a:p>
            <a:pPr eaLnBrk="1" hangingPunct="1"/>
            <a:r>
              <a:rPr lang="en-GB"/>
              <a:t>Hormonal EC</a:t>
            </a:r>
          </a:p>
        </p:txBody>
      </p:sp>
      <p:sp>
        <p:nvSpPr>
          <p:cNvPr id="48130" name="Text Placeholder 2"/>
          <p:cNvSpPr>
            <a:spLocks noGrp="1"/>
          </p:cNvSpPr>
          <p:nvPr>
            <p:ph type="body" idx="1"/>
          </p:nvPr>
        </p:nvSpPr>
        <p:spPr>
          <a:xfrm>
            <a:off x="540328" y="1633971"/>
            <a:ext cx="4040188" cy="658812"/>
          </a:xfrm>
        </p:spPr>
        <p:txBody>
          <a:bodyPr/>
          <a:lstStyle/>
          <a:p>
            <a:pPr eaLnBrk="1" hangingPunct="1"/>
            <a:r>
              <a:rPr lang="en-GB" dirty="0"/>
              <a:t>Levonorgestrel</a:t>
            </a:r>
          </a:p>
        </p:txBody>
      </p:sp>
      <p:sp>
        <p:nvSpPr>
          <p:cNvPr id="48131" name="Text Placeholder 3"/>
          <p:cNvSpPr>
            <a:spLocks noGrp="1"/>
          </p:cNvSpPr>
          <p:nvPr>
            <p:ph type="body" sz="half" idx="3"/>
          </p:nvPr>
        </p:nvSpPr>
        <p:spPr>
          <a:xfrm>
            <a:off x="6169026" y="1639815"/>
            <a:ext cx="4041775" cy="654050"/>
          </a:xfrm>
        </p:spPr>
        <p:txBody>
          <a:bodyPr/>
          <a:lstStyle/>
          <a:p>
            <a:pPr eaLnBrk="1" hangingPunct="1"/>
            <a:r>
              <a:rPr lang="en-GB" dirty="0"/>
              <a:t>Ulipristal acetate</a:t>
            </a:r>
          </a:p>
        </p:txBody>
      </p:sp>
      <p:sp>
        <p:nvSpPr>
          <p:cNvPr id="48132" name="Content Placeholder 4"/>
          <p:cNvSpPr>
            <a:spLocks noGrp="1"/>
          </p:cNvSpPr>
          <p:nvPr>
            <p:ph sz="quarter" idx="2"/>
          </p:nvPr>
        </p:nvSpPr>
        <p:spPr>
          <a:xfrm>
            <a:off x="540327" y="2355128"/>
            <a:ext cx="5482647" cy="3846513"/>
          </a:xfrm>
        </p:spPr>
        <p:txBody>
          <a:bodyPr/>
          <a:lstStyle/>
          <a:p>
            <a:pPr eaLnBrk="1" hangingPunct="1"/>
            <a:r>
              <a:rPr lang="en-GB" dirty="0"/>
              <a:t>Inhibit ovulation</a:t>
            </a:r>
          </a:p>
          <a:p>
            <a:pPr eaLnBrk="1" hangingPunct="1"/>
            <a:r>
              <a:rPr lang="en-GB" dirty="0"/>
              <a:t>Only if given before luteinising hormone surge</a:t>
            </a:r>
          </a:p>
          <a:p>
            <a:pPr eaLnBrk="1" hangingPunct="1"/>
            <a:endParaRPr lang="en-GB" dirty="0"/>
          </a:p>
          <a:p>
            <a:pPr eaLnBrk="1" hangingPunct="1"/>
            <a:endParaRPr lang="en-GB" dirty="0"/>
          </a:p>
          <a:p>
            <a:pPr marL="0" indent="0">
              <a:buNone/>
            </a:pPr>
            <a:endParaRPr lang="en-GB" dirty="0"/>
          </a:p>
          <a:p>
            <a:pPr eaLnBrk="1" hangingPunct="1"/>
            <a:endParaRPr lang="en-GB" dirty="0"/>
          </a:p>
          <a:p>
            <a:pPr eaLnBrk="1" hangingPunct="1"/>
            <a:endParaRPr lang="en-GB" dirty="0"/>
          </a:p>
          <a:p>
            <a:pPr eaLnBrk="1" hangingPunct="1"/>
            <a:r>
              <a:rPr lang="en-GB" dirty="0"/>
              <a:t>Not effective after fertilisation</a:t>
            </a:r>
          </a:p>
        </p:txBody>
      </p:sp>
      <p:sp>
        <p:nvSpPr>
          <p:cNvPr id="48133" name="Content Placeholder 5"/>
          <p:cNvSpPr>
            <a:spLocks noGrp="1"/>
          </p:cNvSpPr>
          <p:nvPr>
            <p:ph sz="quarter" idx="4"/>
          </p:nvPr>
        </p:nvSpPr>
        <p:spPr>
          <a:xfrm>
            <a:off x="6169026" y="2355127"/>
            <a:ext cx="4041775" cy="3846513"/>
          </a:xfrm>
        </p:spPr>
        <p:txBody>
          <a:bodyPr/>
          <a:lstStyle/>
          <a:p>
            <a:pPr eaLnBrk="1" hangingPunct="1"/>
            <a:r>
              <a:rPr lang="en-GB" dirty="0"/>
              <a:t>Inhibit ovulation</a:t>
            </a:r>
          </a:p>
          <a:p>
            <a:pPr eaLnBrk="1" hangingPunct="1"/>
            <a:r>
              <a:rPr lang="en-GB" dirty="0">
                <a:solidFill>
                  <a:srgbClr val="FF0000"/>
                </a:solidFill>
              </a:rPr>
              <a:t>Suppresses lead follicles when given just before ovulation including during the LH surge</a:t>
            </a:r>
          </a:p>
          <a:p>
            <a:pPr eaLnBrk="1" hangingPunct="1"/>
            <a:r>
              <a:rPr lang="en-GB" dirty="0">
                <a:solidFill>
                  <a:srgbClr val="FF0000"/>
                </a:solidFill>
              </a:rPr>
              <a:t>More effective-because risk of pregnancy is highest in the 2 days leading up to ovulation</a:t>
            </a:r>
          </a:p>
          <a:p>
            <a:pPr eaLnBrk="1" hangingPunct="1"/>
            <a:r>
              <a:rPr lang="en-GB" dirty="0"/>
              <a:t>? Effect after ovulation</a:t>
            </a:r>
          </a:p>
          <a:p>
            <a:pPr eaLnBrk="1" hangingPunct="1">
              <a:buFont typeface="Wingdings 2" pitchFamily="18" charset="2"/>
              <a:buNone/>
            </a:pPr>
            <a:endParaRPr lang="en-GB" dirty="0"/>
          </a:p>
          <a:p>
            <a:pPr eaLnBrk="1" hangingPunct="1">
              <a:buFont typeface="Wingdings 2" pitchFamily="18" charset="2"/>
              <a:buNone/>
            </a:pPr>
            <a:endParaRPr lang="en-GB" dirty="0"/>
          </a:p>
          <a:p>
            <a:pPr eaLnBrk="1" hangingPunct="1"/>
            <a:endParaRPr lang="en-GB" dirty="0"/>
          </a:p>
        </p:txBody>
      </p:sp>
    </p:spTree>
    <p:extLst>
      <p:ext uri="{BB962C8B-B14F-4D97-AF65-F5344CB8AC3E}">
        <p14:creationId xmlns:p14="http://schemas.microsoft.com/office/powerpoint/2010/main" val="4239163616"/>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Emergency</a:t>
            </a:r>
            <a:br>
              <a:rPr lang="en-GB" dirty="0"/>
            </a:br>
            <a:r>
              <a:rPr lang="en-GB" dirty="0"/>
              <a:t>contraception-hormonal</a:t>
            </a:r>
          </a:p>
        </p:txBody>
      </p:sp>
      <p:sp>
        <p:nvSpPr>
          <p:cNvPr id="3" name="Text Placeholder 2"/>
          <p:cNvSpPr>
            <a:spLocks noGrp="1"/>
          </p:cNvSpPr>
          <p:nvPr>
            <p:ph type="body" idx="1"/>
          </p:nvPr>
        </p:nvSpPr>
        <p:spPr/>
        <p:txBody>
          <a:bodyPr/>
          <a:lstStyle/>
          <a:p>
            <a:r>
              <a:rPr lang="en-GB" dirty="0"/>
              <a:t>Levonorgestrel</a:t>
            </a:r>
          </a:p>
        </p:txBody>
      </p:sp>
      <p:sp>
        <p:nvSpPr>
          <p:cNvPr id="4" name="Text Placeholder 3"/>
          <p:cNvSpPr>
            <a:spLocks noGrp="1"/>
          </p:cNvSpPr>
          <p:nvPr>
            <p:ph type="body" sz="half" idx="3"/>
          </p:nvPr>
        </p:nvSpPr>
        <p:spPr/>
        <p:txBody>
          <a:bodyPr/>
          <a:lstStyle/>
          <a:p>
            <a:r>
              <a:rPr lang="en-GB" dirty="0"/>
              <a:t>Ulipristal acetate</a:t>
            </a:r>
          </a:p>
        </p:txBody>
      </p:sp>
      <p:sp>
        <p:nvSpPr>
          <p:cNvPr id="5" name="Content Placeholder 4"/>
          <p:cNvSpPr>
            <a:spLocks noGrp="1"/>
          </p:cNvSpPr>
          <p:nvPr>
            <p:ph sz="quarter" idx="2"/>
          </p:nvPr>
        </p:nvSpPr>
        <p:spPr/>
        <p:txBody>
          <a:bodyPr/>
          <a:lstStyle/>
          <a:p>
            <a:r>
              <a:rPr lang="en-GB" dirty="0"/>
              <a:t> progesterone 1.5mg,licensed up to 3 days (72 hours) </a:t>
            </a:r>
          </a:p>
          <a:p>
            <a:endParaRPr lang="en-GB" dirty="0"/>
          </a:p>
          <a:p>
            <a:endParaRPr lang="en-GB" dirty="0"/>
          </a:p>
          <a:p>
            <a:endParaRPr lang="en-GB" dirty="0"/>
          </a:p>
          <a:p>
            <a:endParaRPr lang="en-GB" dirty="0"/>
          </a:p>
        </p:txBody>
      </p:sp>
      <p:pic>
        <p:nvPicPr>
          <p:cNvPr id="8" name="Picture 10" descr="levonelle.jpg"/>
          <p:cNvPicPr>
            <a:picLocks noChangeAspect="1"/>
          </p:cNvPicPr>
          <p:nvPr/>
        </p:nvPicPr>
        <p:blipFill>
          <a:blip r:embed="rId2" cstate="print"/>
          <a:srcRect/>
          <a:stretch>
            <a:fillRect/>
          </a:stretch>
        </p:blipFill>
        <p:spPr bwMode="auto">
          <a:xfrm>
            <a:off x="1847850" y="3645025"/>
            <a:ext cx="3456062" cy="3024335"/>
          </a:xfrm>
          <a:prstGeom prst="rect">
            <a:avLst/>
          </a:prstGeom>
          <a:noFill/>
          <a:ln w="9525">
            <a:noFill/>
            <a:miter lim="800000"/>
            <a:headEnd/>
            <a:tailEnd/>
          </a:ln>
        </p:spPr>
      </p:pic>
      <p:sp>
        <p:nvSpPr>
          <p:cNvPr id="12" name="Content Placeholder 11"/>
          <p:cNvSpPr>
            <a:spLocks noGrp="1"/>
          </p:cNvSpPr>
          <p:nvPr>
            <p:ph sz="quarter" idx="4"/>
          </p:nvPr>
        </p:nvSpPr>
        <p:spPr/>
        <p:txBody>
          <a:bodyPr/>
          <a:lstStyle/>
          <a:p>
            <a:r>
              <a:rPr lang="en-GB" dirty="0"/>
              <a:t>a progesterone receptor modulator</a:t>
            </a:r>
          </a:p>
          <a:p>
            <a:r>
              <a:rPr lang="en-GB" dirty="0"/>
              <a:t>30mg, is licensed  up to 5 days (120 hours) </a:t>
            </a:r>
          </a:p>
          <a:p>
            <a:endParaRPr lang="en-GB" dirty="0"/>
          </a:p>
          <a:p>
            <a:endParaRPr lang="en-GB" dirty="0"/>
          </a:p>
        </p:txBody>
      </p:sp>
      <p:pic>
        <p:nvPicPr>
          <p:cNvPr id="13" name="Content Placeholder 3" descr="images.jpg"/>
          <p:cNvPicPr>
            <a:picLocks noChangeAspect="1"/>
          </p:cNvPicPr>
          <p:nvPr/>
        </p:nvPicPr>
        <p:blipFill>
          <a:blip r:embed="rId3" cstate="print"/>
          <a:srcRect/>
          <a:stretch>
            <a:fillRect/>
          </a:stretch>
        </p:blipFill>
        <p:spPr bwMode="auto">
          <a:xfrm>
            <a:off x="6959601" y="4293096"/>
            <a:ext cx="2919413" cy="2153742"/>
          </a:xfrm>
          <a:prstGeom prst="rect">
            <a:avLst/>
          </a:prstGeom>
          <a:noFill/>
          <a:ln w="9525">
            <a:noFill/>
            <a:miter lim="800000"/>
            <a:headEnd/>
            <a:tailEnd/>
          </a:ln>
        </p:spPr>
      </p:pic>
    </p:spTree>
    <p:extLst>
      <p:ext uri="{BB962C8B-B14F-4D97-AF65-F5344CB8AC3E}">
        <p14:creationId xmlns:p14="http://schemas.microsoft.com/office/powerpoint/2010/main" val="3028997364"/>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Hormonal EC</a:t>
            </a:r>
          </a:p>
        </p:txBody>
      </p:sp>
      <p:sp>
        <p:nvSpPr>
          <p:cNvPr id="3" name="Content Placeholder 2"/>
          <p:cNvSpPr>
            <a:spLocks noGrp="1"/>
          </p:cNvSpPr>
          <p:nvPr>
            <p:ph sz="half" idx="1"/>
          </p:nvPr>
        </p:nvSpPr>
        <p:spPr/>
        <p:txBody>
          <a:bodyPr/>
          <a:lstStyle/>
          <a:p>
            <a:r>
              <a:rPr lang="en-GB" dirty="0">
                <a:solidFill>
                  <a:schemeClr val="bg1"/>
                </a:solidFill>
              </a:rPr>
              <a:t>Levonorgestrel </a:t>
            </a:r>
          </a:p>
          <a:p>
            <a:r>
              <a:rPr lang="en-GB" sz="2400" dirty="0"/>
              <a:t>Can quick start hormonal contraception</a:t>
            </a:r>
          </a:p>
          <a:p>
            <a:pPr>
              <a:lnSpc>
                <a:spcPct val="80000"/>
              </a:lnSpc>
            </a:pPr>
            <a:r>
              <a:rPr lang="en-GB" sz="2400" dirty="0"/>
              <a:t>Within 24 hours of intercourse- 95% effective.</a:t>
            </a:r>
          </a:p>
          <a:p>
            <a:pPr>
              <a:lnSpc>
                <a:spcPct val="80000"/>
              </a:lnSpc>
            </a:pPr>
            <a:r>
              <a:rPr lang="en-GB" sz="2400" dirty="0"/>
              <a:t>25-48 hours-85%</a:t>
            </a:r>
          </a:p>
          <a:p>
            <a:pPr>
              <a:lnSpc>
                <a:spcPct val="80000"/>
              </a:lnSpc>
            </a:pPr>
            <a:r>
              <a:rPr lang="en-GB" sz="2400" dirty="0"/>
              <a:t>48-72 hours 58%</a:t>
            </a:r>
          </a:p>
          <a:p>
            <a:pPr marL="342900" lvl="1" indent="-342900">
              <a:lnSpc>
                <a:spcPct val="80000"/>
              </a:lnSpc>
              <a:buClr>
                <a:srgbClr val="0BD0D9"/>
              </a:buClr>
              <a:buSzPct val="95000"/>
            </a:pPr>
            <a:r>
              <a:rPr lang="en-GB" dirty="0"/>
              <a:t> Effectiveness  reduced if a woman has a BMI &gt;25 kg/m2 or weight  &gt;70 kg</a:t>
            </a:r>
          </a:p>
          <a:p>
            <a:pPr>
              <a:lnSpc>
                <a:spcPct val="80000"/>
              </a:lnSpc>
            </a:pPr>
            <a:endParaRPr lang="en-GB" sz="2400" dirty="0"/>
          </a:p>
          <a:p>
            <a:pPr>
              <a:lnSpc>
                <a:spcPct val="80000"/>
              </a:lnSpc>
            </a:pPr>
            <a:endParaRPr lang="en-GB" dirty="0"/>
          </a:p>
          <a:p>
            <a:pPr marL="0" indent="0">
              <a:buNone/>
            </a:pPr>
            <a:endParaRPr lang="en-GB" dirty="0"/>
          </a:p>
          <a:p>
            <a:endParaRPr lang="en-GB" dirty="0"/>
          </a:p>
        </p:txBody>
      </p:sp>
      <p:sp>
        <p:nvSpPr>
          <p:cNvPr id="4" name="Content Placeholder 3"/>
          <p:cNvSpPr>
            <a:spLocks noGrp="1"/>
          </p:cNvSpPr>
          <p:nvPr>
            <p:ph sz="half" idx="2"/>
          </p:nvPr>
        </p:nvSpPr>
        <p:spPr>
          <a:xfrm>
            <a:off x="5994400" y="1600201"/>
            <a:ext cx="4258816" cy="4434840"/>
          </a:xfrm>
        </p:spPr>
        <p:txBody>
          <a:bodyPr/>
          <a:lstStyle/>
          <a:p>
            <a:pPr eaLnBrk="1" hangingPunct="1"/>
            <a:r>
              <a:rPr lang="en-GB" dirty="0" err="1">
                <a:solidFill>
                  <a:schemeClr val="bg1"/>
                </a:solidFill>
              </a:rPr>
              <a:t>Ulipristal</a:t>
            </a:r>
            <a:r>
              <a:rPr lang="en-GB" dirty="0">
                <a:solidFill>
                  <a:schemeClr val="bg1"/>
                </a:solidFill>
              </a:rPr>
              <a:t> acetate</a:t>
            </a:r>
          </a:p>
          <a:p>
            <a:pPr eaLnBrk="1" hangingPunct="1"/>
            <a:r>
              <a:rPr lang="en-GB" altLang="en-US" sz="2400" dirty="0"/>
              <a:t>Cautions- severe asthma</a:t>
            </a:r>
          </a:p>
          <a:p>
            <a:pPr eaLnBrk="1" hangingPunct="1"/>
            <a:r>
              <a:rPr lang="en-GB" altLang="en-US" sz="2400" dirty="0"/>
              <a:t> No breastfeeding for  7 days</a:t>
            </a:r>
          </a:p>
          <a:p>
            <a:pPr eaLnBrk="1" hangingPunct="1"/>
            <a:r>
              <a:rPr lang="en-GB" altLang="en-US" sz="2400" dirty="0"/>
              <a:t>No quick starting contraception</a:t>
            </a:r>
          </a:p>
          <a:p>
            <a:pPr eaLnBrk="1" hangingPunct="1"/>
            <a:endParaRPr lang="en-GB" altLang="en-US" sz="2400" dirty="0"/>
          </a:p>
          <a:p>
            <a:pPr eaLnBrk="1" hangingPunct="1">
              <a:buNone/>
            </a:pPr>
            <a:endParaRPr lang="en-GB" altLang="en-US" b="1" dirty="0"/>
          </a:p>
          <a:p>
            <a:endParaRPr lang="en-GB" dirty="0"/>
          </a:p>
        </p:txBody>
      </p:sp>
    </p:spTree>
    <p:extLst>
      <p:ext uri="{BB962C8B-B14F-4D97-AF65-F5344CB8AC3E}">
        <p14:creationId xmlns:p14="http://schemas.microsoft.com/office/powerpoint/2010/main" val="1544707922"/>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wrap="square" anchor="ctr">
            <a:normAutofit/>
          </a:bodyPr>
          <a:lstStyle/>
          <a:p>
            <a:r>
              <a:rPr lang="en-GB" dirty="0"/>
              <a:t>EC</a:t>
            </a:r>
          </a:p>
        </p:txBody>
      </p:sp>
      <p:sp>
        <p:nvSpPr>
          <p:cNvPr id="4" name="Content Placeholder 3"/>
          <p:cNvSpPr>
            <a:spLocks noGrp="1"/>
          </p:cNvSpPr>
          <p:nvPr>
            <p:ph sz="half" idx="2"/>
          </p:nvPr>
        </p:nvSpPr>
        <p:spPr>
          <a:xfrm>
            <a:off x="609600" y="2174875"/>
            <a:ext cx="5386917" cy="3951288"/>
          </a:xfrm>
        </p:spPr>
        <p:txBody>
          <a:bodyPr wrap="square" anchor="t">
            <a:normAutofit/>
          </a:bodyPr>
          <a:lstStyle/>
          <a:p>
            <a:r>
              <a:rPr lang="en-GB"/>
              <a:t>After taking LNG- start  hormonal contraception immediately use condoms /abstain from sex until contraception becomes effective </a:t>
            </a:r>
          </a:p>
          <a:p>
            <a:r>
              <a:rPr lang="en-GB"/>
              <a:t> Waiting 5 days after taking UPA before starting hormonal contraception use condoms/ abstain during 5 days waiting and then until their contraceptive method is effective </a:t>
            </a:r>
          </a:p>
          <a:p>
            <a:endParaRPr lang="en-GB"/>
          </a:p>
        </p:txBody>
      </p:sp>
      <p:sp>
        <p:nvSpPr>
          <p:cNvPr id="3" name="Content Placeholder 2"/>
          <p:cNvSpPr>
            <a:spLocks noGrp="1"/>
          </p:cNvSpPr>
          <p:nvPr>
            <p:ph sz="quarter" idx="4"/>
          </p:nvPr>
        </p:nvSpPr>
        <p:spPr>
          <a:xfrm>
            <a:off x="6193368" y="2174875"/>
            <a:ext cx="5389033" cy="3951288"/>
          </a:xfrm>
        </p:spPr>
        <p:txBody>
          <a:bodyPr wrap="square" anchor="t">
            <a:normAutofit/>
          </a:bodyPr>
          <a:lstStyle/>
          <a:p>
            <a:r>
              <a:rPr lang="en-GB"/>
              <a:t>Can take UPA or LNG if  UPSI earlier cycle as well as within the last 5 days</a:t>
            </a:r>
          </a:p>
          <a:p>
            <a:r>
              <a:rPr lang="en-GB"/>
              <a:t> Do not disrupt an existing pregnancy/ associated with foetal abnormality</a:t>
            </a:r>
          </a:p>
          <a:p>
            <a:r>
              <a:rPr lang="en-GB"/>
              <a:t>IUD  -contraception</a:t>
            </a:r>
          </a:p>
          <a:p>
            <a:endParaRPr lang="en-GB" dirty="0"/>
          </a:p>
        </p:txBody>
      </p:sp>
    </p:spTree>
    <p:extLst>
      <p:ext uri="{BB962C8B-B14F-4D97-AF65-F5344CB8AC3E}">
        <p14:creationId xmlns:p14="http://schemas.microsoft.com/office/powerpoint/2010/main" val="31268179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5A40ED90-6EA7-D045-879C-1332C1508FED}"/>
              </a:ext>
            </a:extLst>
          </p:cNvPr>
          <p:cNvSpPr/>
          <p:nvPr/>
        </p:nvSpPr>
        <p:spPr>
          <a:xfrm>
            <a:off x="563880" y="700688"/>
            <a:ext cx="11064240" cy="51804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098" name="Object 3"/>
          <p:cNvGraphicFramePr>
            <a:graphicFrameLocks noGrp="1" noChangeAspect="1"/>
          </p:cNvGraphicFramePr>
          <p:nvPr>
            <p:ph/>
            <p:extLst>
              <p:ext uri="{D42A27DB-BD31-4B8C-83A1-F6EECF244321}">
                <p14:modId xmlns:p14="http://schemas.microsoft.com/office/powerpoint/2010/main" val="711094758"/>
              </p:ext>
            </p:extLst>
          </p:nvPr>
        </p:nvGraphicFramePr>
        <p:xfrm>
          <a:off x="2325688" y="2349500"/>
          <a:ext cx="4787900" cy="3168650"/>
        </p:xfrm>
        <a:graphic>
          <a:graphicData uri="http://schemas.openxmlformats.org/presentationml/2006/ole">
            <mc:AlternateContent xmlns:mc="http://schemas.openxmlformats.org/markup-compatibility/2006">
              <mc:Choice xmlns:v="urn:schemas-microsoft-com:vml" Requires="v">
                <p:oleObj spid="_x0000_s1028" name="Bitmap Image" r:id="rId4" imgW="6706536" imgH="4439270" progId="PBrush">
                  <p:embed/>
                </p:oleObj>
              </mc:Choice>
              <mc:Fallback>
                <p:oleObj name="Bitmap Image" r:id="rId4" imgW="6706536" imgH="4439270" progId="PBrush">
                  <p:embed/>
                  <p:pic>
                    <p:nvPicPr>
                      <p:cNvPr id="4098"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5688" y="2349500"/>
                        <a:ext cx="4787900" cy="3168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0" name="Text Box 5"/>
          <p:cNvSpPr txBox="1">
            <a:spLocks noChangeArrowheads="1"/>
          </p:cNvSpPr>
          <p:nvPr/>
        </p:nvSpPr>
        <p:spPr bwMode="auto">
          <a:xfrm>
            <a:off x="6718301" y="2501900"/>
            <a:ext cx="2582863" cy="369888"/>
          </a:xfrm>
          <a:prstGeom prst="rect">
            <a:avLst/>
          </a:prstGeom>
          <a:noFill/>
          <a:ln w="9525">
            <a:noFill/>
            <a:miter lim="800000"/>
            <a:headEnd/>
            <a:tailEnd/>
          </a:ln>
        </p:spPr>
        <p:txBody>
          <a:bodyPr wrap="none">
            <a:spAutoFit/>
          </a:bodyPr>
          <a:lstStyle/>
          <a:p>
            <a:r>
              <a:rPr lang="en-GB" b="1"/>
              <a:t>Squamous epithelium</a:t>
            </a:r>
            <a:endParaRPr lang="en-US" b="1"/>
          </a:p>
        </p:txBody>
      </p:sp>
      <p:sp>
        <p:nvSpPr>
          <p:cNvPr id="4101" name="Text Box 6"/>
          <p:cNvSpPr txBox="1">
            <a:spLocks noChangeArrowheads="1"/>
          </p:cNvSpPr>
          <p:nvPr/>
        </p:nvSpPr>
        <p:spPr bwMode="auto">
          <a:xfrm>
            <a:off x="6718301" y="2921000"/>
            <a:ext cx="1878013" cy="369888"/>
          </a:xfrm>
          <a:prstGeom prst="rect">
            <a:avLst/>
          </a:prstGeom>
          <a:noFill/>
          <a:ln w="9525">
            <a:noFill/>
            <a:miter lim="800000"/>
            <a:headEnd/>
            <a:tailEnd/>
          </a:ln>
        </p:spPr>
        <p:txBody>
          <a:bodyPr wrap="none">
            <a:spAutoFit/>
          </a:bodyPr>
          <a:lstStyle/>
          <a:p>
            <a:r>
              <a:rPr lang="en-GB" b="1"/>
              <a:t>Crypt openings</a:t>
            </a:r>
            <a:endParaRPr lang="en-US" b="1"/>
          </a:p>
        </p:txBody>
      </p:sp>
      <p:sp>
        <p:nvSpPr>
          <p:cNvPr id="4102" name="Text Box 8"/>
          <p:cNvSpPr txBox="1">
            <a:spLocks noChangeArrowheads="1"/>
          </p:cNvSpPr>
          <p:nvPr/>
        </p:nvSpPr>
        <p:spPr bwMode="auto">
          <a:xfrm>
            <a:off x="6718301" y="3594100"/>
            <a:ext cx="3173413" cy="369888"/>
          </a:xfrm>
          <a:prstGeom prst="rect">
            <a:avLst/>
          </a:prstGeom>
          <a:noFill/>
          <a:ln w="9525">
            <a:noFill/>
            <a:miter lim="800000"/>
            <a:headEnd/>
            <a:tailEnd/>
          </a:ln>
        </p:spPr>
        <p:txBody>
          <a:bodyPr wrap="none">
            <a:spAutoFit/>
          </a:bodyPr>
          <a:lstStyle/>
          <a:p>
            <a:r>
              <a:rPr lang="en-GB" b="1" dirty="0" err="1"/>
              <a:t>Squamo</a:t>
            </a:r>
            <a:r>
              <a:rPr lang="en-GB" b="1" dirty="0"/>
              <a:t>-columnar junction</a:t>
            </a:r>
            <a:endParaRPr lang="en-US" b="1" dirty="0"/>
          </a:p>
        </p:txBody>
      </p:sp>
      <p:sp>
        <p:nvSpPr>
          <p:cNvPr id="4103" name="Text Box 9"/>
          <p:cNvSpPr txBox="1">
            <a:spLocks noChangeArrowheads="1"/>
          </p:cNvSpPr>
          <p:nvPr/>
        </p:nvSpPr>
        <p:spPr bwMode="auto">
          <a:xfrm>
            <a:off x="6718301" y="4673600"/>
            <a:ext cx="2454275" cy="369888"/>
          </a:xfrm>
          <a:prstGeom prst="rect">
            <a:avLst/>
          </a:prstGeom>
          <a:noFill/>
          <a:ln w="9525">
            <a:noFill/>
            <a:miter lim="800000"/>
            <a:headEnd/>
            <a:tailEnd/>
          </a:ln>
        </p:spPr>
        <p:txBody>
          <a:bodyPr wrap="none">
            <a:spAutoFit/>
          </a:bodyPr>
          <a:lstStyle/>
          <a:p>
            <a:r>
              <a:rPr lang="en-GB" b="1"/>
              <a:t>Transformation zone</a:t>
            </a:r>
            <a:endParaRPr lang="en-US" b="1"/>
          </a:p>
        </p:txBody>
      </p:sp>
      <p:sp>
        <p:nvSpPr>
          <p:cNvPr id="4099" name="Text Box 4"/>
          <p:cNvSpPr txBox="1">
            <a:spLocks noChangeArrowheads="1"/>
          </p:cNvSpPr>
          <p:nvPr/>
        </p:nvSpPr>
        <p:spPr bwMode="auto">
          <a:xfrm>
            <a:off x="6718300" y="4076700"/>
            <a:ext cx="3390900" cy="369888"/>
          </a:xfrm>
          <a:prstGeom prst="rect">
            <a:avLst/>
          </a:prstGeom>
          <a:noFill/>
          <a:ln w="9525">
            <a:noFill/>
            <a:miter lim="800000"/>
            <a:headEnd/>
            <a:tailEnd/>
          </a:ln>
        </p:spPr>
        <p:txBody>
          <a:bodyPr wrap="none">
            <a:spAutoFit/>
          </a:bodyPr>
          <a:lstStyle/>
          <a:p>
            <a:r>
              <a:rPr lang="en-GB" b="1"/>
              <a:t>Everted Columnar epithelium</a:t>
            </a:r>
            <a:endParaRPr lang="en-US" b="1"/>
          </a:p>
        </p:txBody>
      </p:sp>
      <p:sp>
        <p:nvSpPr>
          <p:cNvPr id="2" name="TextBox 1">
            <a:extLst>
              <a:ext uri="{FF2B5EF4-FFF2-40B4-BE49-F238E27FC236}">
                <a16:creationId xmlns:a16="http://schemas.microsoft.com/office/drawing/2014/main" xmlns="" id="{C1738F1C-AA45-9E46-861A-2B9AAFD8790A}"/>
              </a:ext>
            </a:extLst>
          </p:cNvPr>
          <p:cNvSpPr txBox="1"/>
          <p:nvPr/>
        </p:nvSpPr>
        <p:spPr>
          <a:xfrm>
            <a:off x="862648" y="792762"/>
            <a:ext cx="2499360" cy="584775"/>
          </a:xfrm>
          <a:prstGeom prst="rect">
            <a:avLst/>
          </a:prstGeom>
          <a:noFill/>
        </p:spPr>
        <p:txBody>
          <a:bodyPr wrap="square" rtlCol="0">
            <a:spAutoFit/>
          </a:bodyPr>
          <a:lstStyle/>
          <a:p>
            <a:r>
              <a:rPr lang="en-US" sz="3200" b="1" dirty="0"/>
              <a:t>The Cervix</a:t>
            </a:r>
          </a:p>
        </p:txBody>
      </p:sp>
    </p:spTree>
    <p:extLst>
      <p:ext uri="{BB962C8B-B14F-4D97-AF65-F5344CB8AC3E}">
        <p14:creationId xmlns:p14="http://schemas.microsoft.com/office/powerpoint/2010/main" val="2672495374"/>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wrap="square" anchor="ctr">
            <a:normAutofit/>
          </a:bodyPr>
          <a:lstStyle/>
          <a:p>
            <a:r>
              <a:rPr lang="en-GB" dirty="0"/>
              <a:t>EC</a:t>
            </a:r>
          </a:p>
        </p:txBody>
      </p:sp>
      <p:sp>
        <p:nvSpPr>
          <p:cNvPr id="3" name="Content Placeholder 2"/>
          <p:cNvSpPr>
            <a:spLocks noGrp="1"/>
          </p:cNvSpPr>
          <p:nvPr>
            <p:ph sz="half" idx="2"/>
          </p:nvPr>
        </p:nvSpPr>
        <p:spPr>
          <a:xfrm>
            <a:off x="609600" y="2174875"/>
            <a:ext cx="5386917" cy="3951288"/>
          </a:xfrm>
        </p:spPr>
        <p:txBody>
          <a:bodyPr wrap="square" anchor="t">
            <a:normAutofit/>
          </a:bodyPr>
          <a:lstStyle/>
          <a:p>
            <a:r>
              <a:rPr lang="en-GB"/>
              <a:t>Pregnancy test  if UPSI earlier in the cycle </a:t>
            </a:r>
          </a:p>
          <a:p>
            <a:r>
              <a:rPr lang="en-GB"/>
              <a:t> STI risk assessment -  window periods  </a:t>
            </a:r>
          </a:p>
          <a:p>
            <a:r>
              <a:rPr lang="en-GB"/>
              <a:t>Antibiotic cover may be considered for Cu-IUD insertion</a:t>
            </a:r>
          </a:p>
          <a:p>
            <a:endParaRPr lang="en-GB"/>
          </a:p>
        </p:txBody>
      </p:sp>
      <p:sp>
        <p:nvSpPr>
          <p:cNvPr id="4" name="Content Placeholder 3"/>
          <p:cNvSpPr>
            <a:spLocks noGrp="1"/>
          </p:cNvSpPr>
          <p:nvPr>
            <p:ph sz="quarter" idx="4"/>
          </p:nvPr>
        </p:nvSpPr>
        <p:spPr>
          <a:xfrm>
            <a:off x="6193368" y="2174875"/>
            <a:ext cx="5389033" cy="3951288"/>
          </a:xfrm>
        </p:spPr>
        <p:txBody>
          <a:bodyPr wrap="square" anchor="t">
            <a:normAutofit/>
          </a:bodyPr>
          <a:lstStyle/>
          <a:p>
            <a:r>
              <a:rPr lang="en-US"/>
              <a:t>FSRH CEU guidance March 2017</a:t>
            </a:r>
          </a:p>
          <a:p>
            <a:pPr marL="0" indent="0">
              <a:buNone/>
            </a:pPr>
            <a:r>
              <a:rPr lang="en-US"/>
              <a:t>Full guidance and algorithms available at:</a:t>
            </a:r>
          </a:p>
          <a:p>
            <a:r>
              <a:rPr lang="en-US"/>
              <a:t>http://www.fsrh.org/standards-and-guidance/current-clinical-guidance/emergency-contraception</a:t>
            </a:r>
            <a:endParaRPr lang="en-GB"/>
          </a:p>
          <a:p>
            <a:endParaRPr lang="en-GB"/>
          </a:p>
        </p:txBody>
      </p:sp>
    </p:spTree>
    <p:extLst>
      <p:ext uri="{BB962C8B-B14F-4D97-AF65-F5344CB8AC3E}">
        <p14:creationId xmlns:p14="http://schemas.microsoft.com/office/powerpoint/2010/main" val="1056141275"/>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0181E068-2DB9-E848-AD1F-2FCCDFE74F01}"/>
              </a:ext>
            </a:extLst>
          </p:cNvPr>
          <p:cNvSpPr txBox="1"/>
          <p:nvPr/>
        </p:nvSpPr>
        <p:spPr bwMode="auto">
          <a:xfrm>
            <a:off x="609600" y="274638"/>
            <a:ext cx="10972800" cy="1143000"/>
          </a:xfrm>
          <a:prstGeom prst="rect">
            <a:avLst/>
          </a:prstGeom>
          <a:noFill/>
          <a:ln>
            <a:noFill/>
          </a:ln>
        </p:spPr>
        <p:txBody>
          <a:bodyPr vert="horz" wrap="square" lIns="91440" tIns="45720" rIns="91440" bIns="45720" numCol="1" rtlCol="0" anchor="ctr" anchorCtr="0" compatLnSpc="1">
            <a:prstTxWarp prst="textNoShape">
              <a:avLst/>
            </a:prstTxWarp>
            <a:normAutofit/>
          </a:bodyPr>
          <a:lstStyle/>
          <a:p>
            <a:pPr algn="ctr" eaLnBrk="1" hangingPunct="1">
              <a:spcAft>
                <a:spcPts val="600"/>
              </a:spcAft>
            </a:pPr>
            <a:r>
              <a:rPr lang="en-GB" sz="4400" kern="1200" dirty="0">
                <a:latin typeface="+mj-lt"/>
                <a:ea typeface="+mj-ea"/>
                <a:cs typeface="+mj-cs"/>
              </a:rPr>
              <a:t>Ruling out pregnancy</a:t>
            </a:r>
          </a:p>
        </p:txBody>
      </p:sp>
      <p:sp>
        <p:nvSpPr>
          <p:cNvPr id="8" name="Content Placeholder 7">
            <a:extLst>
              <a:ext uri="{FF2B5EF4-FFF2-40B4-BE49-F238E27FC236}">
                <a16:creationId xmlns:a16="http://schemas.microsoft.com/office/drawing/2014/main" xmlns="" id="{9CC85C23-B4AC-2D41-B52B-17C309408D06}"/>
              </a:ext>
            </a:extLst>
          </p:cNvPr>
          <p:cNvSpPr>
            <a:spLocks noGrp="1"/>
          </p:cNvSpPr>
          <p:nvPr>
            <p:ph idx="1"/>
          </p:nvPr>
        </p:nvSpPr>
        <p:spPr>
          <a:xfrm>
            <a:off x="609600" y="1299084"/>
            <a:ext cx="10972800" cy="5257799"/>
          </a:xfrm>
        </p:spPr>
        <p:txBody>
          <a:bodyPr vert="horz" wrap="square" lIns="91440" tIns="45720" rIns="91440" bIns="45720" numCol="1" anchor="t" anchorCtr="0" compatLnSpc="1">
            <a:prstTxWarp prst="textNoShape">
              <a:avLst/>
            </a:prstTxWarp>
            <a:normAutofit lnSpcReduction="10000"/>
          </a:bodyPr>
          <a:lstStyle/>
          <a:p>
            <a:pPr>
              <a:lnSpc>
                <a:spcPct val="90000"/>
              </a:lnSpc>
            </a:pPr>
            <a:r>
              <a:rPr lang="en-GB" sz="2100" dirty="0"/>
              <a:t>Healthcare practitioners can be </a:t>
            </a:r>
            <a:r>
              <a:rPr lang="en-GB" sz="2100" b="1" dirty="0"/>
              <a:t>reasonably certain </a:t>
            </a:r>
            <a:r>
              <a:rPr lang="en-GB" sz="2100" dirty="0"/>
              <a:t>that a woman is </a:t>
            </a:r>
            <a:r>
              <a:rPr lang="en-GB" sz="2100" b="1" dirty="0"/>
              <a:t>not currently pregnant </a:t>
            </a:r>
            <a:r>
              <a:rPr lang="en-GB" sz="2100" dirty="0"/>
              <a:t>if any one or more of the following criteria are met </a:t>
            </a:r>
            <a:r>
              <a:rPr lang="en-GB" sz="2100" b="1" dirty="0"/>
              <a:t>and </a:t>
            </a:r>
            <a:r>
              <a:rPr lang="en-GB" sz="2100" dirty="0"/>
              <a:t>there are no symptoms or signs of pregnancy: </a:t>
            </a:r>
          </a:p>
          <a:p>
            <a:pPr>
              <a:lnSpc>
                <a:spcPct val="90000"/>
              </a:lnSpc>
            </a:pPr>
            <a:r>
              <a:rPr lang="en-GB" sz="2100" dirty="0"/>
              <a:t>►  She has not had intercourse since the start of her last normal (natural) menstrual period, </a:t>
            </a:r>
          </a:p>
          <a:p>
            <a:pPr>
              <a:lnSpc>
                <a:spcPct val="90000"/>
              </a:lnSpc>
            </a:pPr>
            <a:r>
              <a:rPr lang="en-GB" sz="2100" dirty="0"/>
              <a:t>since childbirth, abortion, miscarriage, ectopic pregnancy or uterine evacuation for gestational </a:t>
            </a:r>
          </a:p>
          <a:p>
            <a:pPr>
              <a:lnSpc>
                <a:spcPct val="90000"/>
              </a:lnSpc>
            </a:pPr>
            <a:r>
              <a:rPr lang="en-GB" sz="2100" dirty="0"/>
              <a:t>trophoblastic disease. </a:t>
            </a:r>
          </a:p>
          <a:p>
            <a:pPr>
              <a:lnSpc>
                <a:spcPct val="90000"/>
              </a:lnSpc>
            </a:pPr>
            <a:r>
              <a:rPr lang="en-GB" sz="2100" dirty="0"/>
              <a:t>►  She has been correctly and consistently using a reliable method of contraception. (For the </a:t>
            </a:r>
          </a:p>
          <a:p>
            <a:pPr>
              <a:lnSpc>
                <a:spcPct val="90000"/>
              </a:lnSpc>
            </a:pPr>
            <a:r>
              <a:rPr lang="en-GB" sz="2100" dirty="0"/>
              <a:t>purposes of being reasonably certain that a woman is not currently pregnant, barrier methods of contraception can be considered reliable providing that they have been used consistently and correctly for every episode of intercourse.) </a:t>
            </a:r>
          </a:p>
          <a:p>
            <a:pPr>
              <a:lnSpc>
                <a:spcPct val="90000"/>
              </a:lnSpc>
            </a:pPr>
            <a:r>
              <a:rPr lang="en-GB" sz="2100" dirty="0"/>
              <a:t>►  She is within the first 5 days of the onset of a normal (natural) menstrual period. </a:t>
            </a:r>
          </a:p>
          <a:p>
            <a:pPr>
              <a:lnSpc>
                <a:spcPct val="90000"/>
              </a:lnSpc>
            </a:pPr>
            <a:r>
              <a:rPr lang="en-GB" sz="2100" dirty="0"/>
              <a:t>►  She is less than 21 days postpartum (non-breastfeeding women).* </a:t>
            </a:r>
          </a:p>
          <a:p>
            <a:pPr>
              <a:lnSpc>
                <a:spcPct val="90000"/>
              </a:lnSpc>
            </a:pPr>
            <a:r>
              <a:rPr lang="en-GB" sz="2100" dirty="0"/>
              <a:t>►  She is fully breastfeeding, amenorrhoeic </a:t>
            </a:r>
            <a:r>
              <a:rPr lang="en-GB" sz="2100" b="1" dirty="0"/>
              <a:t>and </a:t>
            </a:r>
            <a:r>
              <a:rPr lang="en-GB" sz="2100" dirty="0"/>
              <a:t>less than 6 months postpartum.* </a:t>
            </a:r>
          </a:p>
          <a:p>
            <a:pPr>
              <a:lnSpc>
                <a:spcPct val="90000"/>
              </a:lnSpc>
            </a:pPr>
            <a:r>
              <a:rPr lang="en-GB" sz="2100" dirty="0"/>
              <a:t>►  She is within the first 5 days after abortion, miscarriage, ectopic pregnancy or uterine </a:t>
            </a:r>
          </a:p>
          <a:p>
            <a:pPr>
              <a:lnSpc>
                <a:spcPct val="90000"/>
              </a:lnSpc>
            </a:pPr>
            <a:r>
              <a:rPr lang="en-GB" sz="2100" dirty="0"/>
              <a:t>evacuation for gestational trophoblastic disease. </a:t>
            </a:r>
          </a:p>
          <a:p>
            <a:pPr>
              <a:lnSpc>
                <a:spcPct val="90000"/>
              </a:lnSpc>
            </a:pPr>
            <a:r>
              <a:rPr lang="en-GB" sz="2100" dirty="0"/>
              <a:t>►  She has not had intercourse for &gt;21 days </a:t>
            </a:r>
            <a:r>
              <a:rPr lang="en-GB" sz="2100" b="1" dirty="0"/>
              <a:t>and </a:t>
            </a:r>
            <a:r>
              <a:rPr lang="en-GB" sz="2100" dirty="0"/>
              <a:t>has a negative high-sensitivity urine </a:t>
            </a:r>
          </a:p>
          <a:p>
            <a:pPr>
              <a:lnSpc>
                <a:spcPct val="90000"/>
              </a:lnSpc>
            </a:pPr>
            <a:r>
              <a:rPr lang="en-GB" sz="2100" dirty="0"/>
              <a:t>pregnancy test (able to detect human chorionic gonadotrophin (</a:t>
            </a:r>
            <a:r>
              <a:rPr lang="en-GB" sz="2100" dirty="0" err="1"/>
              <a:t>hCG</a:t>
            </a:r>
            <a:r>
              <a:rPr lang="en-GB" sz="2100" dirty="0"/>
              <a:t>) levels around 20 </a:t>
            </a:r>
            <a:r>
              <a:rPr lang="en-GB" sz="2100" dirty="0" err="1"/>
              <a:t>mIU</a:t>
            </a:r>
            <a:r>
              <a:rPr lang="en-GB" sz="2100" dirty="0"/>
              <a:t>/ml). </a:t>
            </a:r>
          </a:p>
          <a:p>
            <a:pPr>
              <a:lnSpc>
                <a:spcPct val="90000"/>
              </a:lnSpc>
            </a:pPr>
            <a:endParaRPr lang="en-GB" sz="1500" dirty="0"/>
          </a:p>
        </p:txBody>
      </p:sp>
    </p:spTree>
    <p:extLst>
      <p:ext uri="{BB962C8B-B14F-4D97-AF65-F5344CB8AC3E}">
        <p14:creationId xmlns:p14="http://schemas.microsoft.com/office/powerpoint/2010/main" val="1481826644"/>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C9B2C6-26B5-3A4E-A98A-583B0B303C4B}"/>
              </a:ext>
            </a:extLst>
          </p:cNvPr>
          <p:cNvSpPr>
            <a:spLocks noGrp="1"/>
          </p:cNvSpPr>
          <p:nvPr>
            <p:ph type="title"/>
          </p:nvPr>
        </p:nvSpPr>
        <p:spPr>
          <a:xfrm>
            <a:off x="609600" y="274638"/>
            <a:ext cx="10972800" cy="1143000"/>
          </a:xfrm>
        </p:spPr>
        <p:txBody>
          <a:bodyPr wrap="square" anchor="ctr">
            <a:normAutofit/>
          </a:bodyPr>
          <a:lstStyle/>
          <a:p>
            <a:r>
              <a:rPr lang="en-US" dirty="0"/>
              <a:t>HRT</a:t>
            </a:r>
          </a:p>
        </p:txBody>
      </p:sp>
      <p:sp>
        <p:nvSpPr>
          <p:cNvPr id="3" name="Content Placeholder 2">
            <a:extLst>
              <a:ext uri="{FF2B5EF4-FFF2-40B4-BE49-F238E27FC236}">
                <a16:creationId xmlns:a16="http://schemas.microsoft.com/office/drawing/2014/main" xmlns="" id="{4C028B01-543A-914A-BA7F-93C6119C6B15}"/>
              </a:ext>
            </a:extLst>
          </p:cNvPr>
          <p:cNvSpPr>
            <a:spLocks noGrp="1"/>
          </p:cNvSpPr>
          <p:nvPr>
            <p:ph sz="half" idx="1"/>
          </p:nvPr>
        </p:nvSpPr>
        <p:spPr>
          <a:xfrm>
            <a:off x="609600" y="1600201"/>
            <a:ext cx="5384800" cy="4525963"/>
          </a:xfrm>
        </p:spPr>
        <p:txBody>
          <a:bodyPr wrap="square" anchor="t">
            <a:normAutofit/>
          </a:bodyPr>
          <a:lstStyle/>
          <a:p>
            <a:r>
              <a:rPr lang="en-US" dirty="0"/>
              <a:t>Hormone replacement therapy (HRT) is a treatment to relieve symptoms of the menopause. </a:t>
            </a:r>
          </a:p>
          <a:p>
            <a:r>
              <a:rPr lang="en-US" dirty="0"/>
              <a:t>- hot flushes</a:t>
            </a:r>
          </a:p>
          <a:p>
            <a:r>
              <a:rPr lang="en-US" dirty="0"/>
              <a:t>- night sweats</a:t>
            </a:r>
          </a:p>
          <a:p>
            <a:r>
              <a:rPr lang="en-US" dirty="0"/>
              <a:t>- mood swings</a:t>
            </a:r>
          </a:p>
          <a:p>
            <a:r>
              <a:rPr lang="en-US" dirty="0"/>
              <a:t>- vaginal dryness</a:t>
            </a:r>
          </a:p>
          <a:p>
            <a:r>
              <a:rPr lang="en-US" dirty="0"/>
              <a:t>- reduced sex drive</a:t>
            </a:r>
          </a:p>
          <a:p>
            <a:r>
              <a:rPr lang="en-US" dirty="0"/>
              <a:t>Osteoporosis </a:t>
            </a:r>
          </a:p>
        </p:txBody>
      </p:sp>
      <p:pic>
        <p:nvPicPr>
          <p:cNvPr id="6146" name="Picture 2" descr="Image result for hrt">
            <a:extLst>
              <a:ext uri="{FF2B5EF4-FFF2-40B4-BE49-F238E27FC236}">
                <a16:creationId xmlns:a16="http://schemas.microsoft.com/office/drawing/2014/main" xmlns="" id="{87AE215E-9067-F940-876B-B4B1E34D177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97600" y="2456403"/>
            <a:ext cx="5384800" cy="2813558"/>
          </a:xfrm>
          <a:prstGeom prst="rect">
            <a:avLst/>
          </a:prstGeom>
          <a:solidFill>
            <a:srgbClr val="FFFFFF"/>
          </a:solidFill>
        </p:spPr>
      </p:pic>
    </p:spTree>
    <p:extLst>
      <p:ext uri="{BB962C8B-B14F-4D97-AF65-F5344CB8AC3E}">
        <p14:creationId xmlns:p14="http://schemas.microsoft.com/office/powerpoint/2010/main" val="256818590"/>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EA0488-BA6E-6A48-95F2-B75C3006837E}"/>
              </a:ext>
            </a:extLst>
          </p:cNvPr>
          <p:cNvSpPr>
            <a:spLocks noGrp="1"/>
          </p:cNvSpPr>
          <p:nvPr>
            <p:ph type="title"/>
          </p:nvPr>
        </p:nvSpPr>
        <p:spPr>
          <a:xfrm>
            <a:off x="609600" y="274638"/>
            <a:ext cx="10972800" cy="1143000"/>
          </a:xfrm>
        </p:spPr>
        <p:txBody>
          <a:bodyPr wrap="square" anchor="ctr">
            <a:normAutofit/>
          </a:bodyPr>
          <a:lstStyle/>
          <a:p>
            <a:r>
              <a:rPr lang="en-US" dirty="0"/>
              <a:t>Forms</a:t>
            </a:r>
          </a:p>
        </p:txBody>
      </p:sp>
      <p:sp>
        <p:nvSpPr>
          <p:cNvPr id="3" name="Content Placeholder 2">
            <a:extLst>
              <a:ext uri="{FF2B5EF4-FFF2-40B4-BE49-F238E27FC236}">
                <a16:creationId xmlns:a16="http://schemas.microsoft.com/office/drawing/2014/main" xmlns="" id="{4CD9DB90-997F-8343-84E2-60FCF0C986FB}"/>
              </a:ext>
            </a:extLst>
          </p:cNvPr>
          <p:cNvSpPr>
            <a:spLocks noGrp="1"/>
          </p:cNvSpPr>
          <p:nvPr>
            <p:ph sz="half" idx="1"/>
          </p:nvPr>
        </p:nvSpPr>
        <p:spPr>
          <a:xfrm>
            <a:off x="609600" y="1600201"/>
            <a:ext cx="5384800" cy="4525963"/>
          </a:xfrm>
        </p:spPr>
        <p:txBody>
          <a:bodyPr wrap="square" anchor="t">
            <a:normAutofit/>
          </a:bodyPr>
          <a:lstStyle/>
          <a:p>
            <a:r>
              <a:rPr lang="en-US" dirty="0"/>
              <a:t>Pill </a:t>
            </a:r>
          </a:p>
          <a:p>
            <a:r>
              <a:rPr lang="en-US" dirty="0"/>
              <a:t>Patch </a:t>
            </a:r>
          </a:p>
          <a:p>
            <a:r>
              <a:rPr lang="en-US" dirty="0"/>
              <a:t>Cream</a:t>
            </a:r>
          </a:p>
          <a:p>
            <a:r>
              <a:rPr lang="en-US" dirty="0"/>
              <a:t>Implant </a:t>
            </a:r>
          </a:p>
          <a:p>
            <a:r>
              <a:rPr lang="en-US" dirty="0"/>
              <a:t>Ring pessary </a:t>
            </a:r>
          </a:p>
          <a:p>
            <a:pPr marL="0" indent="0">
              <a:buNone/>
            </a:pPr>
            <a:r>
              <a:rPr lang="en-US" dirty="0"/>
              <a:t>- Drugs are mostly oestrogen and progesterone. </a:t>
            </a:r>
          </a:p>
        </p:txBody>
      </p:sp>
      <p:pic>
        <p:nvPicPr>
          <p:cNvPr id="7170" name="Picture 2" descr="Image result for hrt forms">
            <a:extLst>
              <a:ext uri="{FF2B5EF4-FFF2-40B4-BE49-F238E27FC236}">
                <a16:creationId xmlns:a16="http://schemas.microsoft.com/office/drawing/2014/main" xmlns="" id="{D168910A-60F8-1941-A20B-457DEA9F207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97600" y="2052544"/>
            <a:ext cx="5384800" cy="3621277"/>
          </a:xfrm>
          <a:prstGeom prst="rect">
            <a:avLst/>
          </a:prstGeom>
          <a:solidFill>
            <a:srgbClr val="FFFFFF"/>
          </a:solidFill>
        </p:spPr>
      </p:pic>
    </p:spTree>
    <p:extLst>
      <p:ext uri="{BB962C8B-B14F-4D97-AF65-F5344CB8AC3E}">
        <p14:creationId xmlns:p14="http://schemas.microsoft.com/office/powerpoint/2010/main" val="3342661929"/>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6F8A87-C6F1-8645-891C-94DE8481D436}"/>
              </a:ext>
            </a:extLst>
          </p:cNvPr>
          <p:cNvSpPr>
            <a:spLocks noGrp="1"/>
          </p:cNvSpPr>
          <p:nvPr>
            <p:ph type="title"/>
          </p:nvPr>
        </p:nvSpPr>
        <p:spPr>
          <a:xfrm>
            <a:off x="609600" y="274638"/>
            <a:ext cx="10972800" cy="1143000"/>
          </a:xfrm>
        </p:spPr>
        <p:txBody>
          <a:bodyPr wrap="square" anchor="ctr">
            <a:normAutofit/>
          </a:bodyPr>
          <a:lstStyle/>
          <a:p>
            <a:r>
              <a:rPr lang="en-US" dirty="0"/>
              <a:t>Risk factors </a:t>
            </a:r>
          </a:p>
        </p:txBody>
      </p:sp>
      <p:sp>
        <p:nvSpPr>
          <p:cNvPr id="3" name="Content Placeholder 2">
            <a:extLst>
              <a:ext uri="{FF2B5EF4-FFF2-40B4-BE49-F238E27FC236}">
                <a16:creationId xmlns:a16="http://schemas.microsoft.com/office/drawing/2014/main" xmlns="" id="{FF1923C5-8F01-EE48-83A8-2E400B8A9F03}"/>
              </a:ext>
            </a:extLst>
          </p:cNvPr>
          <p:cNvSpPr>
            <a:spLocks noGrp="1"/>
          </p:cNvSpPr>
          <p:nvPr>
            <p:ph sz="half" idx="1"/>
          </p:nvPr>
        </p:nvSpPr>
        <p:spPr>
          <a:xfrm>
            <a:off x="609600" y="1600201"/>
            <a:ext cx="5384800" cy="4525963"/>
          </a:xfrm>
        </p:spPr>
        <p:txBody>
          <a:bodyPr wrap="square" anchor="t">
            <a:normAutofit/>
          </a:bodyPr>
          <a:lstStyle/>
          <a:p>
            <a:r>
              <a:rPr lang="en-US" dirty="0"/>
              <a:t>Breast cancer</a:t>
            </a:r>
          </a:p>
          <a:p>
            <a:r>
              <a:rPr lang="en-US" dirty="0"/>
              <a:t>Ovarian cancer</a:t>
            </a:r>
          </a:p>
          <a:p>
            <a:r>
              <a:rPr lang="en-US" dirty="0"/>
              <a:t>Womb / endometrial cancer </a:t>
            </a:r>
          </a:p>
          <a:p>
            <a:r>
              <a:rPr lang="en-US" dirty="0"/>
              <a:t>Blood clots</a:t>
            </a:r>
          </a:p>
          <a:p>
            <a:r>
              <a:rPr lang="en-US" dirty="0"/>
              <a:t>High BP</a:t>
            </a:r>
          </a:p>
          <a:p>
            <a:r>
              <a:rPr lang="en-US" dirty="0"/>
              <a:t>Liver disease</a:t>
            </a:r>
          </a:p>
          <a:p>
            <a:endParaRPr lang="en-US" dirty="0"/>
          </a:p>
        </p:txBody>
      </p:sp>
      <p:pic>
        <p:nvPicPr>
          <p:cNvPr id="9" name="Graphic 8" descr="No Touch with solid fill">
            <a:extLst>
              <a:ext uri="{FF2B5EF4-FFF2-40B4-BE49-F238E27FC236}">
                <a16:creationId xmlns:a16="http://schemas.microsoft.com/office/drawing/2014/main" xmlns="" id="{436883E5-E999-B643-9BAE-5BE2DB2A681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627018" y="1600201"/>
            <a:ext cx="4525963" cy="4525963"/>
          </a:xfrm>
          <a:prstGeom prst="rect">
            <a:avLst/>
          </a:prstGeom>
        </p:spPr>
      </p:pic>
    </p:spTree>
    <p:extLst>
      <p:ext uri="{BB962C8B-B14F-4D97-AF65-F5344CB8AC3E}">
        <p14:creationId xmlns:p14="http://schemas.microsoft.com/office/powerpoint/2010/main" val="237369195"/>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421114-14C8-BB40-8FB0-84449D800FC4}"/>
              </a:ext>
            </a:extLst>
          </p:cNvPr>
          <p:cNvSpPr>
            <a:spLocks noGrp="1"/>
          </p:cNvSpPr>
          <p:nvPr>
            <p:ph type="title"/>
          </p:nvPr>
        </p:nvSpPr>
        <p:spPr/>
        <p:txBody>
          <a:bodyPr/>
          <a:lstStyle/>
          <a:p>
            <a:r>
              <a:rPr lang="en-US" dirty="0"/>
              <a:t>The role of the practice nurse </a:t>
            </a:r>
          </a:p>
        </p:txBody>
      </p:sp>
      <p:sp>
        <p:nvSpPr>
          <p:cNvPr id="3" name="Content Placeholder 2">
            <a:extLst>
              <a:ext uri="{FF2B5EF4-FFF2-40B4-BE49-F238E27FC236}">
                <a16:creationId xmlns:a16="http://schemas.microsoft.com/office/drawing/2014/main" xmlns="" id="{1791425D-1F00-7E47-B871-67EFEB5CD0A8}"/>
              </a:ext>
            </a:extLst>
          </p:cNvPr>
          <p:cNvSpPr>
            <a:spLocks noGrp="1"/>
          </p:cNvSpPr>
          <p:nvPr>
            <p:ph idx="1"/>
          </p:nvPr>
        </p:nvSpPr>
        <p:spPr/>
        <p:txBody>
          <a:bodyPr/>
          <a:lstStyle/>
          <a:p>
            <a:r>
              <a:rPr lang="en-US" dirty="0"/>
              <a:t>Where can patients get EC?</a:t>
            </a:r>
          </a:p>
          <a:p>
            <a:r>
              <a:rPr lang="en-US" dirty="0"/>
              <a:t>BMI</a:t>
            </a:r>
          </a:p>
          <a:p>
            <a:r>
              <a:rPr lang="en-US" dirty="0"/>
              <a:t>Blood pressure </a:t>
            </a:r>
          </a:p>
          <a:p>
            <a:r>
              <a:rPr lang="en-US" dirty="0"/>
              <a:t>Risk factors</a:t>
            </a:r>
          </a:p>
          <a:p>
            <a:r>
              <a:rPr lang="en-US" dirty="0"/>
              <a:t>Are they happy on the pill- would they consider LARC?</a:t>
            </a:r>
          </a:p>
          <a:p>
            <a:r>
              <a:rPr lang="en-US" dirty="0"/>
              <a:t>STI advice</a:t>
            </a:r>
          </a:p>
          <a:p>
            <a:endParaRPr lang="en-US" dirty="0"/>
          </a:p>
          <a:p>
            <a:endParaRPr lang="en-US" dirty="0"/>
          </a:p>
        </p:txBody>
      </p:sp>
    </p:spTree>
    <p:extLst>
      <p:ext uri="{BB962C8B-B14F-4D97-AF65-F5344CB8AC3E}">
        <p14:creationId xmlns:p14="http://schemas.microsoft.com/office/powerpoint/2010/main" val="502603940"/>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E9EC38-D090-C14F-8208-E81FCBD7E58C}"/>
              </a:ext>
            </a:extLst>
          </p:cNvPr>
          <p:cNvSpPr>
            <a:spLocks noGrp="1"/>
          </p:cNvSpPr>
          <p:nvPr>
            <p:ph type="title"/>
          </p:nvPr>
        </p:nvSpPr>
        <p:spPr>
          <a:xfrm>
            <a:off x="609600" y="274638"/>
            <a:ext cx="10972800" cy="1143000"/>
          </a:xfrm>
        </p:spPr>
        <p:txBody>
          <a:bodyPr wrap="square" anchor="ctr">
            <a:normAutofit/>
          </a:bodyPr>
          <a:lstStyle/>
          <a:p>
            <a:r>
              <a:rPr lang="en-US" dirty="0"/>
              <a:t>Sexual health </a:t>
            </a:r>
          </a:p>
        </p:txBody>
      </p:sp>
      <p:pic>
        <p:nvPicPr>
          <p:cNvPr id="5" name="Content Placeholder 4" descr="Two swans making a heart shape">
            <a:extLst>
              <a:ext uri="{FF2B5EF4-FFF2-40B4-BE49-F238E27FC236}">
                <a16:creationId xmlns:a16="http://schemas.microsoft.com/office/drawing/2014/main" xmlns="" id="{5F06FF61-2516-7948-B4C3-0D13A46AB6D0}"/>
              </a:ext>
            </a:extLst>
          </p:cNvPr>
          <p:cNvPicPr>
            <a:picLocks noGrp="1" noChangeAspect="1"/>
          </p:cNvPicPr>
          <p:nvPr>
            <p:ph idx="1"/>
          </p:nvPr>
        </p:nvPicPr>
        <p:blipFill>
          <a:blip r:embed="rId2"/>
          <a:stretch>
            <a:fillRect/>
          </a:stretch>
        </p:blipFill>
        <p:spPr>
          <a:xfrm>
            <a:off x="2574278" y="1600200"/>
            <a:ext cx="7043443" cy="4525963"/>
          </a:xfrm>
          <a:noFill/>
        </p:spPr>
      </p:pic>
    </p:spTree>
    <p:extLst>
      <p:ext uri="{BB962C8B-B14F-4D97-AF65-F5344CB8AC3E}">
        <p14:creationId xmlns:p14="http://schemas.microsoft.com/office/powerpoint/2010/main" val="1229616041"/>
      </p:ext>
    </p:extLst>
  </p:cSld>
  <p:clrMapOvr>
    <a:masterClrMapping/>
  </p:clrMapOvr>
  <p:transition spd="slow">
    <p:push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wrap="square" anchor="ctr">
            <a:normAutofit/>
          </a:bodyPr>
          <a:lstStyle/>
          <a:p>
            <a:r>
              <a:rPr lang="en-GB" dirty="0"/>
              <a:t>Bartholin cyst</a:t>
            </a:r>
          </a:p>
        </p:txBody>
      </p:sp>
      <p:pic>
        <p:nvPicPr>
          <p:cNvPr id="5" name="Content Placeholder 4" descr="Bartholins-gland-cyst-picture.jpg"/>
          <p:cNvPicPr>
            <a:picLocks noGrp="1" noChangeAspect="1"/>
          </p:cNvPicPr>
          <p:nvPr>
            <p:ph sz="half" idx="1"/>
          </p:nvPr>
        </p:nvPicPr>
        <p:blipFill>
          <a:blip r:embed="rId3" cstate="print"/>
          <a:stretch>
            <a:fillRect/>
          </a:stretch>
        </p:blipFill>
        <p:spPr>
          <a:xfrm>
            <a:off x="609600" y="2205417"/>
            <a:ext cx="5384800" cy="3315531"/>
          </a:xfrm>
          <a:noFill/>
        </p:spPr>
      </p:pic>
      <p:sp>
        <p:nvSpPr>
          <p:cNvPr id="4" name="Content Placeholder 3"/>
          <p:cNvSpPr>
            <a:spLocks noGrp="1"/>
          </p:cNvSpPr>
          <p:nvPr>
            <p:ph sz="half" idx="2"/>
          </p:nvPr>
        </p:nvSpPr>
        <p:spPr>
          <a:xfrm>
            <a:off x="6197600" y="1600201"/>
            <a:ext cx="5384800" cy="4525963"/>
          </a:xfrm>
        </p:spPr>
        <p:txBody>
          <a:bodyPr wrap="square" anchor="t">
            <a:normAutofit/>
          </a:bodyPr>
          <a:lstStyle/>
          <a:p>
            <a:r>
              <a:rPr lang="en-GB" dirty="0"/>
              <a:t> usually unilateral</a:t>
            </a:r>
          </a:p>
          <a:p>
            <a:r>
              <a:rPr lang="en-GB" dirty="0"/>
              <a:t> 3% of women</a:t>
            </a:r>
          </a:p>
          <a:p>
            <a:r>
              <a:rPr lang="en-GB" dirty="0"/>
              <a:t>common age 20s.</a:t>
            </a:r>
          </a:p>
          <a:p>
            <a:r>
              <a:rPr lang="en-GB" dirty="0"/>
              <a:t>drainage and marsupialisation of skin edges</a:t>
            </a:r>
          </a:p>
          <a:p>
            <a:r>
              <a:rPr lang="en-GB" dirty="0"/>
              <a:t>Pus-sent for culture </a:t>
            </a:r>
          </a:p>
        </p:txBody>
      </p:sp>
    </p:spTree>
    <p:extLst>
      <p:ext uri="{BB962C8B-B14F-4D97-AF65-F5344CB8AC3E}">
        <p14:creationId xmlns:p14="http://schemas.microsoft.com/office/powerpoint/2010/main" val="3939275496"/>
      </p:ext>
    </p:extLst>
  </p:cSld>
  <p:clrMapOvr>
    <a:masterClrMapping/>
  </p:clrMapOvr>
  <p:transition spd="slow">
    <p:push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wrap="square" anchor="ctr">
            <a:normAutofit/>
          </a:bodyPr>
          <a:lstStyle/>
          <a:p>
            <a:r>
              <a:rPr lang="en-GB" dirty="0"/>
              <a:t>Vaginal discharge</a:t>
            </a:r>
          </a:p>
        </p:txBody>
      </p:sp>
      <p:pic>
        <p:nvPicPr>
          <p:cNvPr id="5"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09600" y="1672126"/>
            <a:ext cx="5384800" cy="4382112"/>
          </a:xfrm>
          <a:noFill/>
        </p:spPr>
      </p:pic>
      <p:sp>
        <p:nvSpPr>
          <p:cNvPr id="4" name="Content Placeholder 3"/>
          <p:cNvSpPr>
            <a:spLocks noGrp="1"/>
          </p:cNvSpPr>
          <p:nvPr>
            <p:ph sz="half" idx="2"/>
          </p:nvPr>
        </p:nvSpPr>
        <p:spPr>
          <a:xfrm>
            <a:off x="6197600" y="1600201"/>
            <a:ext cx="5384800" cy="4525963"/>
          </a:xfrm>
        </p:spPr>
        <p:txBody>
          <a:bodyPr wrap="square" anchor="t">
            <a:normAutofit/>
          </a:bodyPr>
          <a:lstStyle/>
          <a:p>
            <a:pPr marL="0" indent="0">
              <a:lnSpc>
                <a:spcPct val="90000"/>
              </a:lnSpc>
              <a:buNone/>
            </a:pPr>
            <a:r>
              <a:rPr lang="en-GB" sz="2600"/>
              <a:t>Thrush</a:t>
            </a:r>
          </a:p>
          <a:p>
            <a:pPr>
              <a:lnSpc>
                <a:spcPct val="90000"/>
              </a:lnSpc>
            </a:pPr>
            <a:r>
              <a:rPr lang="en-GB" sz="2600"/>
              <a:t>The infective organism is a fungus that reproduces by budding</a:t>
            </a:r>
          </a:p>
          <a:p>
            <a:pPr>
              <a:lnSpc>
                <a:spcPct val="90000"/>
              </a:lnSpc>
            </a:pPr>
            <a:r>
              <a:rPr lang="en-GB" sz="2600"/>
              <a:t>80-92% of cases are due to </a:t>
            </a:r>
            <a:r>
              <a:rPr lang="en-GB" sz="2600" i="1"/>
              <a:t>Candida </a:t>
            </a:r>
            <a:r>
              <a:rPr lang="en-GB" sz="2600" i="1" err="1"/>
              <a:t>albicans</a:t>
            </a:r>
            <a:endParaRPr lang="en-GB" sz="2600" i="1"/>
          </a:p>
          <a:p>
            <a:pPr marL="0" indent="0">
              <a:lnSpc>
                <a:spcPct val="90000"/>
              </a:lnSpc>
              <a:buNone/>
            </a:pPr>
            <a:r>
              <a:rPr lang="en-GB" sz="2600"/>
              <a:t> Intravaginal antifungal</a:t>
            </a:r>
          </a:p>
          <a:p>
            <a:pPr marL="0" indent="0">
              <a:lnSpc>
                <a:spcPct val="90000"/>
              </a:lnSpc>
              <a:buNone/>
            </a:pPr>
            <a:r>
              <a:rPr lang="en-GB" sz="2600" err="1"/>
              <a:t>clotrimazole</a:t>
            </a:r>
            <a:r>
              <a:rPr lang="en-GB" sz="2600"/>
              <a:t> or </a:t>
            </a:r>
          </a:p>
          <a:p>
            <a:pPr marL="0" indent="0">
              <a:lnSpc>
                <a:spcPct val="90000"/>
              </a:lnSpc>
              <a:buNone/>
            </a:pPr>
            <a:r>
              <a:rPr lang="en-GB" sz="2600"/>
              <a:t> Miconazole pessaries</a:t>
            </a:r>
          </a:p>
          <a:p>
            <a:pPr marL="0" indent="0">
              <a:lnSpc>
                <a:spcPct val="90000"/>
              </a:lnSpc>
              <a:buNone/>
            </a:pPr>
            <a:r>
              <a:rPr lang="en-GB" sz="2600"/>
              <a:t> an oral antifungal-fluconazole or </a:t>
            </a:r>
            <a:r>
              <a:rPr lang="en-GB" sz="2600" err="1"/>
              <a:t>itraconazole</a:t>
            </a:r>
            <a:r>
              <a:rPr lang="en-GB" sz="2600"/>
              <a:t>.</a:t>
            </a:r>
          </a:p>
          <a:p>
            <a:pPr>
              <a:lnSpc>
                <a:spcPct val="90000"/>
              </a:lnSpc>
            </a:pPr>
            <a:endParaRPr lang="en-GB" sz="2600"/>
          </a:p>
          <a:p>
            <a:pPr>
              <a:lnSpc>
                <a:spcPct val="90000"/>
              </a:lnSpc>
            </a:pPr>
            <a:endParaRPr lang="en-GB" sz="2600"/>
          </a:p>
        </p:txBody>
      </p:sp>
    </p:spTree>
    <p:extLst>
      <p:ext uri="{BB962C8B-B14F-4D97-AF65-F5344CB8AC3E}">
        <p14:creationId xmlns:p14="http://schemas.microsoft.com/office/powerpoint/2010/main" val="1695647025"/>
      </p:ext>
    </p:extLst>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wrap="square" anchor="ctr">
            <a:normAutofit/>
          </a:bodyPr>
          <a:lstStyle/>
          <a:p>
            <a:r>
              <a:rPr lang="en-GB" altLang="en-US" dirty="0"/>
              <a:t>Bacteria </a:t>
            </a:r>
            <a:r>
              <a:rPr lang="en-GB" altLang="en-US" dirty="0" err="1"/>
              <a:t>Vaginosis</a:t>
            </a:r>
            <a:r>
              <a:rPr lang="en-GB" altLang="en-US" dirty="0"/>
              <a:t> (BV)</a:t>
            </a:r>
            <a:endParaRPr lang="en-GB" dirty="0"/>
          </a:p>
        </p:txBody>
      </p:sp>
      <p:pic>
        <p:nvPicPr>
          <p:cNvPr id="5" name="Content Placeholder 4" descr="BV.jpg"/>
          <p:cNvPicPr>
            <a:picLocks noGrp="1" noChangeAspect="1"/>
          </p:cNvPicPr>
          <p:nvPr>
            <p:ph sz="half" idx="1"/>
          </p:nvPr>
        </p:nvPicPr>
        <p:blipFill rotWithShape="1">
          <a:blip r:embed="rId2" cstate="print"/>
          <a:srcRect r="5766" b="-3"/>
          <a:stretch/>
        </p:blipFill>
        <p:spPr>
          <a:xfrm>
            <a:off x="609600" y="1600201"/>
            <a:ext cx="5384800" cy="4525963"/>
          </a:xfrm>
          <a:noFill/>
        </p:spPr>
      </p:pic>
      <p:sp>
        <p:nvSpPr>
          <p:cNvPr id="4" name="Content Placeholder 3"/>
          <p:cNvSpPr>
            <a:spLocks noGrp="1"/>
          </p:cNvSpPr>
          <p:nvPr>
            <p:ph sz="half" idx="2"/>
          </p:nvPr>
        </p:nvSpPr>
        <p:spPr>
          <a:xfrm>
            <a:off x="6197600" y="1600201"/>
            <a:ext cx="5384800" cy="4525963"/>
          </a:xfrm>
        </p:spPr>
        <p:txBody>
          <a:bodyPr wrap="square" anchor="t">
            <a:normAutofit/>
          </a:bodyPr>
          <a:lstStyle/>
          <a:p>
            <a:pPr>
              <a:lnSpc>
                <a:spcPct val="90000"/>
              </a:lnSpc>
              <a:defRPr/>
            </a:pPr>
            <a:r>
              <a:rPr lang="en-GB"/>
              <a:t> Overgrowth of anaerobic organisms</a:t>
            </a:r>
          </a:p>
          <a:p>
            <a:pPr>
              <a:lnSpc>
                <a:spcPct val="90000"/>
              </a:lnSpc>
              <a:defRPr/>
            </a:pPr>
            <a:r>
              <a:rPr lang="en-GB"/>
              <a:t> Metronidazole 400mg orally </a:t>
            </a:r>
            <a:r>
              <a:rPr lang="en-GB" err="1"/>
              <a:t>bd</a:t>
            </a:r>
            <a:r>
              <a:rPr lang="en-GB"/>
              <a:t> for 5 days</a:t>
            </a:r>
          </a:p>
          <a:p>
            <a:pPr>
              <a:lnSpc>
                <a:spcPct val="90000"/>
              </a:lnSpc>
              <a:defRPr/>
            </a:pPr>
            <a:r>
              <a:rPr lang="en-GB"/>
              <a:t> or Clindamycin 300mg </a:t>
            </a:r>
            <a:r>
              <a:rPr lang="en-GB" err="1"/>
              <a:t>bd</a:t>
            </a:r>
            <a:r>
              <a:rPr lang="en-GB"/>
              <a:t> for 7 days, vaginal application</a:t>
            </a:r>
          </a:p>
          <a:p>
            <a:pPr>
              <a:lnSpc>
                <a:spcPct val="90000"/>
              </a:lnSpc>
              <a:defRPr/>
            </a:pPr>
            <a:r>
              <a:rPr lang="en-GB"/>
              <a:t>Treatment is advised during pregnancy</a:t>
            </a:r>
          </a:p>
          <a:p>
            <a:pPr>
              <a:lnSpc>
                <a:spcPct val="90000"/>
              </a:lnSpc>
              <a:defRPr/>
            </a:pPr>
            <a:r>
              <a:rPr lang="en-GB"/>
              <a:t> Metronidazole should be avoided in the first trimester</a:t>
            </a:r>
            <a:r>
              <a:rPr lang="en-GB" dirty="0"/>
              <a:t>	</a:t>
            </a:r>
          </a:p>
          <a:p>
            <a:pPr>
              <a:lnSpc>
                <a:spcPct val="90000"/>
              </a:lnSpc>
              <a:defRPr/>
            </a:pPr>
            <a:endParaRPr lang="en-GB"/>
          </a:p>
          <a:p>
            <a:pPr>
              <a:lnSpc>
                <a:spcPct val="90000"/>
              </a:lnSpc>
            </a:pPr>
            <a:endParaRPr lang="en-GB"/>
          </a:p>
        </p:txBody>
      </p:sp>
    </p:spTree>
    <p:extLst>
      <p:ext uri="{BB962C8B-B14F-4D97-AF65-F5344CB8AC3E}">
        <p14:creationId xmlns:p14="http://schemas.microsoft.com/office/powerpoint/2010/main" val="351843424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097FDF-6AE2-7543-9751-0E7D049AD05E}"/>
              </a:ext>
            </a:extLst>
          </p:cNvPr>
          <p:cNvSpPr>
            <a:spLocks noGrp="1"/>
          </p:cNvSpPr>
          <p:nvPr>
            <p:ph type="title"/>
          </p:nvPr>
        </p:nvSpPr>
        <p:spPr>
          <a:xfrm>
            <a:off x="609600" y="274638"/>
            <a:ext cx="10972800" cy="1143000"/>
          </a:xfrm>
        </p:spPr>
        <p:txBody>
          <a:bodyPr wrap="square" anchor="ctr">
            <a:normAutofit/>
          </a:bodyPr>
          <a:lstStyle/>
          <a:p>
            <a:r>
              <a:rPr lang="en-US" dirty="0"/>
              <a:t>The menstrual cycle (12 mins)</a:t>
            </a:r>
          </a:p>
        </p:txBody>
      </p:sp>
      <p:pic>
        <p:nvPicPr>
          <p:cNvPr id="4" name="Picture 3" descr="MENSTRUATION.jpg">
            <a:extLst>
              <a:ext uri="{FF2B5EF4-FFF2-40B4-BE49-F238E27FC236}">
                <a16:creationId xmlns:a16="http://schemas.microsoft.com/office/drawing/2014/main" xmlns="" id="{5506CB43-1BAD-F94E-B354-E72CA0A80958}"/>
              </a:ext>
            </a:extLst>
          </p:cNvPr>
          <p:cNvPicPr>
            <a:picLocks noChangeAspect="1"/>
          </p:cNvPicPr>
          <p:nvPr/>
        </p:nvPicPr>
        <p:blipFill>
          <a:blip r:embed="rId2" cstate="print"/>
          <a:stretch>
            <a:fillRect/>
          </a:stretch>
        </p:blipFill>
        <p:spPr>
          <a:xfrm>
            <a:off x="2641066" y="1600201"/>
            <a:ext cx="6909867" cy="4525963"/>
          </a:xfrm>
          <a:prstGeom prst="rect">
            <a:avLst/>
          </a:prstGeom>
          <a:noFill/>
        </p:spPr>
      </p:pic>
      <p:sp>
        <p:nvSpPr>
          <p:cNvPr id="6" name="Rectangle 5">
            <a:extLst>
              <a:ext uri="{FF2B5EF4-FFF2-40B4-BE49-F238E27FC236}">
                <a16:creationId xmlns:a16="http://schemas.microsoft.com/office/drawing/2014/main" xmlns="" id="{57791DDC-35DA-0B4D-84A4-F5E8791E1222}"/>
              </a:ext>
            </a:extLst>
          </p:cNvPr>
          <p:cNvSpPr/>
          <p:nvPr/>
        </p:nvSpPr>
        <p:spPr>
          <a:xfrm>
            <a:off x="3512567" y="6263324"/>
            <a:ext cx="5166864" cy="369332"/>
          </a:xfrm>
          <a:prstGeom prst="rect">
            <a:avLst/>
          </a:prstGeom>
        </p:spPr>
        <p:txBody>
          <a:bodyPr wrap="none">
            <a:spAutoFit/>
          </a:bodyPr>
          <a:lstStyle/>
          <a:p>
            <a:r>
              <a:rPr lang="en-US" dirty="0"/>
              <a:t>https://</a:t>
            </a:r>
            <a:r>
              <a:rPr lang="en-US" dirty="0" err="1"/>
              <a:t>www.youtube.com</a:t>
            </a:r>
            <a:r>
              <a:rPr lang="en-US" dirty="0"/>
              <a:t>/</a:t>
            </a:r>
            <a:r>
              <a:rPr lang="en-US" dirty="0" err="1"/>
              <a:t>watch?v</a:t>
            </a:r>
            <a:r>
              <a:rPr lang="en-US" dirty="0"/>
              <a:t>=3Lt9I5LrWZw</a:t>
            </a:r>
          </a:p>
        </p:txBody>
      </p:sp>
    </p:spTree>
    <p:extLst>
      <p:ext uri="{BB962C8B-B14F-4D97-AF65-F5344CB8AC3E}">
        <p14:creationId xmlns:p14="http://schemas.microsoft.com/office/powerpoint/2010/main" val="2108340683"/>
      </p:ext>
    </p:extLst>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685" y="824338"/>
            <a:ext cx="11996056" cy="720080"/>
          </a:xfrm>
        </p:spPr>
        <p:txBody>
          <a:bodyPr>
            <a:normAutofit fontScale="90000"/>
          </a:bodyPr>
          <a:lstStyle/>
          <a:p>
            <a:r>
              <a:rPr lang="en-GB" dirty="0"/>
              <a:t>Viruses                                       Bacteria                  </a:t>
            </a:r>
          </a:p>
        </p:txBody>
      </p:sp>
      <p:sp>
        <p:nvSpPr>
          <p:cNvPr id="3" name="Text Placeholder 2"/>
          <p:cNvSpPr>
            <a:spLocks noGrp="1"/>
          </p:cNvSpPr>
          <p:nvPr>
            <p:ph type="body" idx="1"/>
          </p:nvPr>
        </p:nvSpPr>
        <p:spPr>
          <a:xfrm>
            <a:off x="-190500" y="2688186"/>
            <a:ext cx="5386917" cy="639762"/>
          </a:xfrm>
        </p:spPr>
        <p:txBody>
          <a:bodyPr/>
          <a:lstStyle/>
          <a:p>
            <a:endParaRPr lang="en-GB" dirty="0"/>
          </a:p>
          <a:p>
            <a:endParaRPr lang="en-GB" dirty="0"/>
          </a:p>
          <a:p>
            <a:r>
              <a:rPr lang="en-GB" dirty="0"/>
              <a:t>	Herpes (HSV)</a:t>
            </a:r>
          </a:p>
          <a:p>
            <a:r>
              <a:rPr lang="en-GB" dirty="0"/>
              <a:t>	HPV (Genital warts)</a:t>
            </a:r>
          </a:p>
          <a:p>
            <a:r>
              <a:rPr lang="en-GB" dirty="0"/>
              <a:t>	Hepatitis</a:t>
            </a:r>
            <a:endParaRPr lang="en-US" dirty="0"/>
          </a:p>
          <a:p>
            <a:endParaRPr lang="en-GB" dirty="0"/>
          </a:p>
        </p:txBody>
      </p:sp>
      <p:sp>
        <p:nvSpPr>
          <p:cNvPr id="4" name="Text Placeholder 3"/>
          <p:cNvSpPr>
            <a:spLocks noGrp="1"/>
          </p:cNvSpPr>
          <p:nvPr>
            <p:ph type="body" sz="half" idx="3"/>
          </p:nvPr>
        </p:nvSpPr>
        <p:spPr>
          <a:xfrm>
            <a:off x="6956426" y="1865427"/>
            <a:ext cx="4041775" cy="1440160"/>
          </a:xfrm>
        </p:spPr>
        <p:txBody>
          <a:bodyPr>
            <a:noAutofit/>
          </a:bodyPr>
          <a:lstStyle/>
          <a:p>
            <a:r>
              <a:rPr lang="en-GB" dirty="0"/>
              <a:t>Gonorrhoea</a:t>
            </a:r>
          </a:p>
          <a:p>
            <a:r>
              <a:rPr lang="en-GB" dirty="0"/>
              <a:t>Chlamydia </a:t>
            </a:r>
          </a:p>
          <a:p>
            <a:r>
              <a:rPr lang="en-GB" dirty="0"/>
              <a:t> Syphilis</a:t>
            </a:r>
            <a:endParaRPr lang="en-US" dirty="0"/>
          </a:p>
          <a:p>
            <a:endParaRPr lang="en-GB" dirty="0"/>
          </a:p>
        </p:txBody>
      </p:sp>
      <p:pic>
        <p:nvPicPr>
          <p:cNvPr id="7" name="Picture 11" descr="C:\Documents and Settings\User\Application Data\Microsoft\Media Catalog\7930607-digital-illustration-of-virus-cell-in-3d-on-digital-background[1].jpg"/>
          <p:cNvPicPr>
            <a:picLocks noGrp="1" noChangeAspect="1" noChangeArrowheads="1"/>
          </p:cNvPicPr>
          <p:nvPr>
            <p:ph sz="quarter" idx="2"/>
          </p:nvPr>
        </p:nvPicPr>
        <p:blipFill>
          <a:blip r:embed="rId2" cstate="print"/>
          <a:srcRect/>
          <a:stretch>
            <a:fillRect/>
          </a:stretch>
        </p:blipFill>
        <p:spPr>
          <a:xfrm>
            <a:off x="756556" y="3161710"/>
            <a:ext cx="3811385" cy="2859578"/>
          </a:xfrm>
        </p:spPr>
      </p:pic>
      <p:pic>
        <p:nvPicPr>
          <p:cNvPr id="8" name="Picture 5" descr="C:\Documents and Settings\User\Application Data\Microsoft\Media Catalog\imagesCABYY4CK.jpg"/>
          <p:cNvPicPr>
            <a:picLocks noGrp="1" noChangeAspect="1" noChangeArrowheads="1"/>
          </p:cNvPicPr>
          <p:nvPr>
            <p:ph sz="quarter" idx="4"/>
          </p:nvPr>
        </p:nvPicPr>
        <p:blipFill>
          <a:blip r:embed="rId3" cstate="print"/>
          <a:srcRect/>
          <a:stretch>
            <a:fillRect/>
          </a:stretch>
        </p:blipFill>
        <p:spPr>
          <a:xfrm>
            <a:off x="6956426" y="3513931"/>
            <a:ext cx="2955999" cy="2507357"/>
          </a:xfrm>
        </p:spPr>
      </p:pic>
      <p:sp>
        <p:nvSpPr>
          <p:cNvPr id="9" name="Rectangle 8"/>
          <p:cNvSpPr/>
          <p:nvPr/>
        </p:nvSpPr>
        <p:spPr>
          <a:xfrm>
            <a:off x="5591944" y="1124744"/>
            <a:ext cx="2368402" cy="369332"/>
          </a:xfrm>
          <a:prstGeom prst="rect">
            <a:avLst/>
          </a:prstGeom>
        </p:spPr>
        <p:txBody>
          <a:bodyPr wrap="square">
            <a:spAutoFit/>
          </a:bodyPr>
          <a:lstStyle/>
          <a:p>
            <a:endParaRPr lang="en-GB" dirty="0"/>
          </a:p>
        </p:txBody>
      </p:sp>
    </p:spTree>
    <p:extLst>
      <p:ext uri="{BB962C8B-B14F-4D97-AF65-F5344CB8AC3E}">
        <p14:creationId xmlns:p14="http://schemas.microsoft.com/office/powerpoint/2010/main" val="4291298793"/>
      </p:ext>
    </p:extLst>
  </p:cSld>
  <p:clrMapOvr>
    <a:masterClrMapping/>
  </p:clrMapOvr>
  <p:transition spd="slow">
    <p:push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09600" y="274638"/>
            <a:ext cx="10972800" cy="1143000"/>
          </a:xfrm>
        </p:spPr>
        <p:txBody>
          <a:bodyPr wrap="square" anchor="ctr">
            <a:normAutofit/>
          </a:bodyPr>
          <a:lstStyle/>
          <a:p>
            <a:pPr eaLnBrk="1" hangingPunct="1"/>
            <a:r>
              <a:rPr lang="en-GB" altLang="en-US"/>
              <a:t>Parasites</a:t>
            </a:r>
            <a:endParaRPr lang="en-US" altLang="en-US"/>
          </a:p>
        </p:txBody>
      </p:sp>
      <p:pic>
        <p:nvPicPr>
          <p:cNvPr id="13316" name="Picture 5" descr="C:\Documents and Settings\User\Application Data\Microsoft\Media Catalog\2819_web-2[1].jpg"/>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10002" r="769" b="3"/>
          <a:stretch/>
        </p:blipFill>
        <p:spPr>
          <a:xfrm>
            <a:off x="609600" y="1600201"/>
            <a:ext cx="5384800" cy="4525963"/>
          </a:xfrm>
          <a:noFill/>
        </p:spPr>
      </p:pic>
      <p:sp>
        <p:nvSpPr>
          <p:cNvPr id="13315" name="Rectangle 4"/>
          <p:cNvSpPr>
            <a:spLocks noGrp="1" noChangeArrowheads="1"/>
          </p:cNvSpPr>
          <p:nvPr>
            <p:ph sz="half" idx="2"/>
          </p:nvPr>
        </p:nvSpPr>
        <p:spPr>
          <a:xfrm>
            <a:off x="6197600" y="1600201"/>
            <a:ext cx="5384800" cy="4525963"/>
          </a:xfrm>
        </p:spPr>
        <p:txBody>
          <a:bodyPr wrap="square" anchor="t">
            <a:normAutofit/>
          </a:bodyPr>
          <a:lstStyle/>
          <a:p>
            <a:pPr eaLnBrk="1" hangingPunct="1">
              <a:buFontTx/>
              <a:buNone/>
            </a:pPr>
            <a:r>
              <a:rPr lang="en-GB" altLang="en-US"/>
              <a:t>	</a:t>
            </a:r>
          </a:p>
          <a:p>
            <a:pPr eaLnBrk="1" hangingPunct="1">
              <a:buFontTx/>
              <a:buNone/>
            </a:pPr>
            <a:r>
              <a:rPr lang="en-GB" altLang="en-US"/>
              <a:t>	</a:t>
            </a:r>
          </a:p>
          <a:p>
            <a:pPr eaLnBrk="1" hangingPunct="1">
              <a:buFontTx/>
              <a:buNone/>
            </a:pPr>
            <a:r>
              <a:rPr lang="en-GB" altLang="en-US"/>
              <a:t>	Trichomonas </a:t>
            </a:r>
          </a:p>
          <a:p>
            <a:pPr eaLnBrk="1" hangingPunct="1">
              <a:buFontTx/>
              <a:buNone/>
            </a:pPr>
            <a:r>
              <a:rPr lang="en-GB" altLang="en-US"/>
              <a:t>	Pubic Lice</a:t>
            </a:r>
          </a:p>
          <a:p>
            <a:pPr eaLnBrk="1" hangingPunct="1">
              <a:buFontTx/>
              <a:buNone/>
            </a:pPr>
            <a:endParaRPr lang="en-GB" altLang="en-US"/>
          </a:p>
          <a:p>
            <a:pPr eaLnBrk="1" hangingPunct="1">
              <a:buFontTx/>
              <a:buNone/>
            </a:pPr>
            <a:r>
              <a:rPr lang="en-GB" altLang="en-US"/>
              <a:t>		</a:t>
            </a:r>
            <a:endParaRPr lang="en-US" altLang="en-US"/>
          </a:p>
        </p:txBody>
      </p:sp>
    </p:spTree>
    <p:extLst>
      <p:ext uri="{BB962C8B-B14F-4D97-AF65-F5344CB8AC3E}">
        <p14:creationId xmlns:p14="http://schemas.microsoft.com/office/powerpoint/2010/main" val="20878586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fade">
                                      <p:cBhvr>
                                        <p:cTn id="7" dur="1000"/>
                                        <p:tgtEl>
                                          <p:spTgt spid="13315">
                                            <p:txEl>
                                              <p:pRg st="0" end="0"/>
                                            </p:txEl>
                                          </p:spTgt>
                                        </p:tgtEl>
                                      </p:cBhvr>
                                    </p:animEffect>
                                    <p:anim calcmode="lin" valueType="num">
                                      <p:cBhvr>
                                        <p:cTn id="8" dur="10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3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315">
                                            <p:txEl>
                                              <p:pRg st="1" end="1"/>
                                            </p:txEl>
                                          </p:spTgt>
                                        </p:tgtEl>
                                        <p:attrNameLst>
                                          <p:attrName>style.visibility</p:attrName>
                                        </p:attrNameLst>
                                      </p:cBhvr>
                                      <p:to>
                                        <p:strVal val="visible"/>
                                      </p:to>
                                    </p:set>
                                    <p:animEffect transition="in" filter="fade">
                                      <p:cBhvr>
                                        <p:cTn id="14" dur="1000"/>
                                        <p:tgtEl>
                                          <p:spTgt spid="13315">
                                            <p:txEl>
                                              <p:pRg st="1" end="1"/>
                                            </p:txEl>
                                          </p:spTgt>
                                        </p:tgtEl>
                                      </p:cBhvr>
                                    </p:animEffect>
                                    <p:anim calcmode="lin" valueType="num">
                                      <p:cBhvr>
                                        <p:cTn id="15" dur="1000" fill="hold"/>
                                        <p:tgtEl>
                                          <p:spTgt spid="1331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3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315">
                                            <p:txEl>
                                              <p:pRg st="2" end="2"/>
                                            </p:txEl>
                                          </p:spTgt>
                                        </p:tgtEl>
                                        <p:attrNameLst>
                                          <p:attrName>style.visibility</p:attrName>
                                        </p:attrNameLst>
                                      </p:cBhvr>
                                      <p:to>
                                        <p:strVal val="visible"/>
                                      </p:to>
                                    </p:set>
                                    <p:animEffect transition="in" filter="fade">
                                      <p:cBhvr>
                                        <p:cTn id="21" dur="1000"/>
                                        <p:tgtEl>
                                          <p:spTgt spid="13315">
                                            <p:txEl>
                                              <p:pRg st="2" end="2"/>
                                            </p:txEl>
                                          </p:spTgt>
                                        </p:tgtEl>
                                      </p:cBhvr>
                                    </p:animEffect>
                                    <p:anim calcmode="lin" valueType="num">
                                      <p:cBhvr>
                                        <p:cTn id="22" dur="10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3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315">
                                            <p:txEl>
                                              <p:pRg st="3" end="3"/>
                                            </p:txEl>
                                          </p:spTgt>
                                        </p:tgtEl>
                                        <p:attrNameLst>
                                          <p:attrName>style.visibility</p:attrName>
                                        </p:attrNameLst>
                                      </p:cBhvr>
                                      <p:to>
                                        <p:strVal val="visible"/>
                                      </p:to>
                                    </p:set>
                                    <p:animEffect transition="in" filter="fade">
                                      <p:cBhvr>
                                        <p:cTn id="28" dur="1000"/>
                                        <p:tgtEl>
                                          <p:spTgt spid="13315">
                                            <p:txEl>
                                              <p:pRg st="3" end="3"/>
                                            </p:txEl>
                                          </p:spTgt>
                                        </p:tgtEl>
                                      </p:cBhvr>
                                    </p:animEffect>
                                    <p:anim calcmode="lin" valueType="num">
                                      <p:cBhvr>
                                        <p:cTn id="29" dur="1000" fill="hold"/>
                                        <p:tgtEl>
                                          <p:spTgt spid="1331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33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315">
                                            <p:txEl>
                                              <p:pRg st="5" end="5"/>
                                            </p:txEl>
                                          </p:spTgt>
                                        </p:tgtEl>
                                        <p:attrNameLst>
                                          <p:attrName>style.visibility</p:attrName>
                                        </p:attrNameLst>
                                      </p:cBhvr>
                                      <p:to>
                                        <p:strVal val="visible"/>
                                      </p:to>
                                    </p:set>
                                    <p:animEffect transition="in" filter="fade">
                                      <p:cBhvr>
                                        <p:cTn id="35" dur="1000"/>
                                        <p:tgtEl>
                                          <p:spTgt spid="13315">
                                            <p:txEl>
                                              <p:pRg st="5" end="5"/>
                                            </p:txEl>
                                          </p:spTgt>
                                        </p:tgtEl>
                                      </p:cBhvr>
                                    </p:animEffect>
                                    <p:anim calcmode="lin" valueType="num">
                                      <p:cBhvr>
                                        <p:cTn id="36" dur="1000" fill="hold"/>
                                        <p:tgtEl>
                                          <p:spTgt spid="13315">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1331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wrap="square" anchor="ctr">
            <a:normAutofit/>
          </a:bodyPr>
          <a:lstStyle/>
          <a:p>
            <a:r>
              <a:rPr lang="en-GB" dirty="0"/>
              <a:t>HPV (Genital warts)</a:t>
            </a:r>
          </a:p>
        </p:txBody>
      </p:sp>
      <p:sp>
        <p:nvSpPr>
          <p:cNvPr id="4" name="Content Placeholder 3"/>
          <p:cNvSpPr>
            <a:spLocks noGrp="1"/>
          </p:cNvSpPr>
          <p:nvPr>
            <p:ph sz="half" idx="1"/>
          </p:nvPr>
        </p:nvSpPr>
        <p:spPr>
          <a:xfrm>
            <a:off x="609600" y="1600201"/>
            <a:ext cx="5384800" cy="4525963"/>
          </a:xfrm>
        </p:spPr>
        <p:txBody>
          <a:bodyPr wrap="square" anchor="t">
            <a:normAutofit/>
          </a:bodyPr>
          <a:lstStyle/>
          <a:p>
            <a:r>
              <a:rPr lang="en-GB"/>
              <a:t> A cutaneous manifestation of infection with the epidermotropic, sexually transmitted human papillomavirus (HPV). There are &gt;100 of these double-stranded-DNA papovaviruses </a:t>
            </a:r>
          </a:p>
          <a:p>
            <a:endParaRPr lang="en-GB"/>
          </a:p>
        </p:txBody>
      </p:sp>
      <p:pic>
        <p:nvPicPr>
          <p:cNvPr id="6" name="Content Placeholder 5" descr="genital warts.jpg"/>
          <p:cNvPicPr>
            <a:picLocks noGrp="1" noChangeAspect="1"/>
          </p:cNvPicPr>
          <p:nvPr>
            <p:ph sz="half" idx="2"/>
          </p:nvPr>
        </p:nvPicPr>
        <p:blipFill>
          <a:blip r:embed="rId2" cstate="print"/>
          <a:stretch>
            <a:fillRect/>
          </a:stretch>
        </p:blipFill>
        <p:spPr>
          <a:xfrm>
            <a:off x="6197600" y="1648683"/>
            <a:ext cx="5384800" cy="4428998"/>
          </a:xfrm>
          <a:noFill/>
        </p:spPr>
      </p:pic>
    </p:spTree>
    <p:extLst>
      <p:ext uri="{BB962C8B-B14F-4D97-AF65-F5344CB8AC3E}">
        <p14:creationId xmlns:p14="http://schemas.microsoft.com/office/powerpoint/2010/main" val="1689987379"/>
      </p:ext>
    </p:extLst>
  </p:cSld>
  <p:clrMapOvr>
    <a:masterClrMapping/>
  </p:clrMapOvr>
  <p:transition spd="slow">
    <p:push di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wrap="square" anchor="ctr">
            <a:normAutofit/>
          </a:bodyPr>
          <a:lstStyle/>
          <a:p>
            <a:r>
              <a:rPr lang="en-GB" dirty="0"/>
              <a:t>Chlamydia Trachomatis </a:t>
            </a:r>
          </a:p>
        </p:txBody>
      </p:sp>
      <p:pic>
        <p:nvPicPr>
          <p:cNvPr id="5" name="Content Placeholder 4"/>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514" r="2402"/>
          <a:stretch/>
        </p:blipFill>
        <p:spPr>
          <a:xfrm>
            <a:off x="609600" y="1600201"/>
            <a:ext cx="5384800" cy="4525963"/>
          </a:xfrm>
          <a:prstGeom prst="rect">
            <a:avLst/>
          </a:prstGeom>
          <a:noFill/>
        </p:spPr>
      </p:pic>
      <p:sp>
        <p:nvSpPr>
          <p:cNvPr id="4" name="Content Placeholder 3"/>
          <p:cNvSpPr>
            <a:spLocks noGrp="1"/>
          </p:cNvSpPr>
          <p:nvPr>
            <p:ph sz="half" idx="2"/>
          </p:nvPr>
        </p:nvSpPr>
        <p:spPr>
          <a:xfrm>
            <a:off x="6197600" y="1600201"/>
            <a:ext cx="5384800" cy="4525963"/>
          </a:xfrm>
        </p:spPr>
        <p:txBody>
          <a:bodyPr wrap="square" anchor="t">
            <a:normAutofit/>
          </a:bodyPr>
          <a:lstStyle/>
          <a:p>
            <a:pPr>
              <a:defRPr/>
            </a:pPr>
            <a:r>
              <a:rPr lang="en-GB"/>
              <a:t>Female – Usually asymptomatic</a:t>
            </a:r>
          </a:p>
          <a:p>
            <a:pPr>
              <a:defRPr/>
            </a:pPr>
            <a:r>
              <a:rPr lang="en-GB"/>
              <a:t> vaginal discharge, menstrual irregularities IMB / PCB, dysuria or pelvic pain</a:t>
            </a:r>
          </a:p>
          <a:p>
            <a:pPr>
              <a:buNone/>
              <a:defRPr/>
            </a:pPr>
            <a:r>
              <a:rPr lang="en-GB"/>
              <a:t>Urine/self swab from females for NAAT </a:t>
            </a:r>
          </a:p>
          <a:p>
            <a:pPr>
              <a:defRPr/>
            </a:pPr>
            <a:r>
              <a:rPr lang="en-GB" b="1">
                <a:effectLst>
                  <a:outerShdw blurRad="38100" dist="38100" dir="2700000" algn="tl">
                    <a:srgbClr val="FFFFFF"/>
                  </a:outerShdw>
                </a:effectLst>
              </a:rPr>
              <a:t>Treatment</a:t>
            </a:r>
          </a:p>
          <a:p>
            <a:pPr>
              <a:buNone/>
              <a:defRPr/>
            </a:pPr>
            <a:r>
              <a:rPr lang="en-GB"/>
              <a:t>	Azithromycin 1g stat</a:t>
            </a:r>
          </a:p>
          <a:p>
            <a:pPr marL="0" indent="0">
              <a:buNone/>
              <a:defRPr/>
            </a:pPr>
            <a:endParaRPr lang="en-GB"/>
          </a:p>
          <a:p>
            <a:endParaRPr lang="en-GB" dirty="0"/>
          </a:p>
        </p:txBody>
      </p:sp>
    </p:spTree>
    <p:extLst>
      <p:ext uri="{BB962C8B-B14F-4D97-AF65-F5344CB8AC3E}">
        <p14:creationId xmlns:p14="http://schemas.microsoft.com/office/powerpoint/2010/main" val="831930080"/>
      </p:ext>
    </p:extLst>
  </p:cSld>
  <p:clrMapOvr>
    <a:masterClrMapping/>
  </p:clrMapOvr>
  <p:transition spd="slow">
    <p:push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Gonorrhoea</a:t>
            </a:r>
            <a:endParaRPr lang="en-GB" dirty="0"/>
          </a:p>
        </p:txBody>
      </p:sp>
      <p:sp>
        <p:nvSpPr>
          <p:cNvPr id="4" name="Content Placeholder 3"/>
          <p:cNvSpPr>
            <a:spLocks noGrp="1"/>
          </p:cNvSpPr>
          <p:nvPr>
            <p:ph sz="half" idx="2"/>
          </p:nvPr>
        </p:nvSpPr>
        <p:spPr>
          <a:xfrm>
            <a:off x="3980148" y="1196752"/>
            <a:ext cx="7713712" cy="5661248"/>
          </a:xfrm>
        </p:spPr>
        <p:txBody>
          <a:bodyPr>
            <a:normAutofit/>
          </a:bodyPr>
          <a:lstStyle/>
          <a:p>
            <a:r>
              <a:rPr lang="en-GB" dirty="0"/>
              <a:t>Incubation period 3 –5 days</a:t>
            </a:r>
          </a:p>
          <a:p>
            <a:r>
              <a:rPr lang="en-GB" dirty="0"/>
              <a:t>Transmission direct inoculation during sexual contact</a:t>
            </a:r>
          </a:p>
          <a:p>
            <a:r>
              <a:rPr lang="en-GB" dirty="0"/>
              <a:t> Primary sites- mucous membranes of urethra, endocervix, rectum and pharynx.</a:t>
            </a:r>
          </a:p>
          <a:p>
            <a:r>
              <a:rPr lang="en-GB" dirty="0"/>
              <a:t> 70% women asymptomatic </a:t>
            </a:r>
          </a:p>
          <a:p>
            <a:pPr>
              <a:defRPr/>
            </a:pPr>
            <a:r>
              <a:rPr lang="en-GB" b="1" dirty="0">
                <a:effectLst>
                  <a:outerShdw blurRad="38100" dist="38100" dir="2700000" algn="tl">
                    <a:srgbClr val="FFFFFF"/>
                  </a:outerShdw>
                </a:effectLst>
              </a:rPr>
              <a:t>Treatment</a:t>
            </a:r>
          </a:p>
          <a:p>
            <a:pPr>
              <a:buNone/>
              <a:defRPr/>
            </a:pPr>
            <a:r>
              <a:rPr lang="en-GB" b="1" dirty="0">
                <a:effectLst>
                  <a:outerShdw blurRad="38100" dist="38100" dir="2700000" algn="tl">
                    <a:srgbClr val="FFFFFF"/>
                  </a:outerShdw>
                </a:effectLst>
              </a:rPr>
              <a:t>	</a:t>
            </a:r>
            <a:r>
              <a:rPr lang="en-GB" dirty="0">
                <a:cs typeface="Arial" charset="0"/>
              </a:rPr>
              <a:t>Ceftriaxone 500mgs IM</a:t>
            </a:r>
            <a:endParaRPr lang="en-GB" dirty="0">
              <a:cs typeface="Times New Roman" pitchFamily="18" charset="0"/>
            </a:endParaRPr>
          </a:p>
          <a:p>
            <a:pPr>
              <a:buNone/>
              <a:defRPr/>
            </a:pPr>
            <a:r>
              <a:rPr lang="en-GB" dirty="0">
                <a:cs typeface="Arial" charset="0"/>
              </a:rPr>
              <a:t>	PLUS</a:t>
            </a:r>
          </a:p>
          <a:p>
            <a:pPr>
              <a:buNone/>
              <a:defRPr/>
            </a:pPr>
            <a:r>
              <a:rPr lang="en-GB" dirty="0">
                <a:cs typeface="Arial" charset="0"/>
              </a:rPr>
              <a:t>	Azithromycin 1g stat</a:t>
            </a:r>
          </a:p>
          <a:p>
            <a:endParaRPr lang="en-GB" dirty="0"/>
          </a:p>
          <a:p>
            <a:endParaRPr lang="en-GB" dirty="0"/>
          </a:p>
          <a:p>
            <a:endParaRPr lang="en-GB" dirty="0"/>
          </a:p>
        </p:txBody>
      </p:sp>
      <p:pic>
        <p:nvPicPr>
          <p:cNvPr id="8" name="Content Placeholder 7" descr="gonorrhea3.jpg"/>
          <p:cNvPicPr>
            <a:picLocks noGrp="1" noChangeAspect="1"/>
          </p:cNvPicPr>
          <p:nvPr>
            <p:ph sz="half" idx="1"/>
          </p:nvPr>
        </p:nvPicPr>
        <p:blipFill>
          <a:blip r:embed="rId2" cstate="print"/>
          <a:stretch>
            <a:fillRect/>
          </a:stretch>
        </p:blipFill>
        <p:spPr>
          <a:xfrm>
            <a:off x="283028" y="846138"/>
            <a:ext cx="3459054" cy="5558284"/>
          </a:xfrm>
        </p:spPr>
      </p:pic>
    </p:spTree>
    <p:extLst>
      <p:ext uri="{BB962C8B-B14F-4D97-AF65-F5344CB8AC3E}">
        <p14:creationId xmlns:p14="http://schemas.microsoft.com/office/powerpoint/2010/main" val="1093514043"/>
      </p:ext>
    </p:extLst>
  </p:cSld>
  <p:clrMapOvr>
    <a:masterClrMapping/>
  </p:clrMapOvr>
  <p:transition spd="slow">
    <p:push di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wrap="square" anchor="ctr">
            <a:normAutofit/>
          </a:bodyPr>
          <a:lstStyle/>
          <a:p>
            <a:r>
              <a:rPr lang="en-GB" dirty="0"/>
              <a:t>Pelvic inflammatory disease (PID)</a:t>
            </a:r>
          </a:p>
        </p:txBody>
      </p:sp>
      <p:sp>
        <p:nvSpPr>
          <p:cNvPr id="3" name="Content Placeholder 2"/>
          <p:cNvSpPr>
            <a:spLocks noGrp="1"/>
          </p:cNvSpPr>
          <p:nvPr>
            <p:ph sz="half" idx="1"/>
          </p:nvPr>
        </p:nvSpPr>
        <p:spPr>
          <a:xfrm>
            <a:off x="609600" y="1600201"/>
            <a:ext cx="5384800" cy="4525963"/>
          </a:xfrm>
        </p:spPr>
        <p:txBody>
          <a:bodyPr wrap="square" anchor="t">
            <a:normAutofit/>
          </a:bodyPr>
          <a:lstStyle/>
          <a:p>
            <a:pPr>
              <a:lnSpc>
                <a:spcPct val="90000"/>
              </a:lnSpc>
              <a:defRPr/>
            </a:pPr>
            <a:r>
              <a:rPr lang="en-GB" dirty="0"/>
              <a:t> Infection of the upper genital tract</a:t>
            </a:r>
            <a:endParaRPr lang="en-GB"/>
          </a:p>
          <a:p>
            <a:pPr>
              <a:lnSpc>
                <a:spcPct val="90000"/>
              </a:lnSpc>
              <a:defRPr/>
            </a:pPr>
            <a:r>
              <a:rPr lang="en-GB" dirty="0"/>
              <a:t> Usually results from ascending infection from the cervix</a:t>
            </a:r>
            <a:endParaRPr lang="en-GB" baseline="30000"/>
          </a:p>
          <a:p>
            <a:pPr>
              <a:lnSpc>
                <a:spcPct val="90000"/>
              </a:lnSpc>
              <a:defRPr/>
            </a:pPr>
            <a:r>
              <a:rPr lang="en-GB" dirty="0"/>
              <a:t>It is a common and serious complication of some  STIs</a:t>
            </a:r>
            <a:endParaRPr lang="en-GB"/>
          </a:p>
          <a:p>
            <a:pPr>
              <a:lnSpc>
                <a:spcPct val="90000"/>
              </a:lnSpc>
              <a:defRPr/>
            </a:pPr>
            <a:r>
              <a:rPr lang="en-GB" dirty="0"/>
              <a:t>  Untreated  can lead to  infertility, ectopic pregnancy, abscess formation and chronic pelvic pain.</a:t>
            </a:r>
            <a:endParaRPr lang="en-GB"/>
          </a:p>
          <a:p>
            <a:pPr>
              <a:lnSpc>
                <a:spcPct val="90000"/>
              </a:lnSpc>
            </a:pPr>
            <a:endParaRPr lang="en-GB"/>
          </a:p>
        </p:txBody>
      </p:sp>
      <p:pic>
        <p:nvPicPr>
          <p:cNvPr id="7" name="Content Placeholder 6" descr="PID.png"/>
          <p:cNvPicPr>
            <a:picLocks noGrp="1" noChangeAspect="1"/>
          </p:cNvPicPr>
          <p:nvPr>
            <p:ph sz="half" idx="2"/>
          </p:nvPr>
        </p:nvPicPr>
        <p:blipFill rotWithShape="1">
          <a:blip r:embed="rId2" cstate="print"/>
          <a:srcRect r="19080" b="1"/>
          <a:stretch/>
        </p:blipFill>
        <p:spPr>
          <a:xfrm>
            <a:off x="6197600" y="1600201"/>
            <a:ext cx="5384800" cy="4525963"/>
          </a:xfrm>
          <a:noFill/>
        </p:spPr>
      </p:pic>
    </p:spTree>
    <p:extLst>
      <p:ext uri="{BB962C8B-B14F-4D97-AF65-F5344CB8AC3E}">
        <p14:creationId xmlns:p14="http://schemas.microsoft.com/office/powerpoint/2010/main" val="4197119325"/>
      </p:ext>
    </p:extLst>
  </p:cSld>
  <p:clrMapOvr>
    <a:masterClrMapping/>
  </p:clrMapOvr>
  <p:transition spd="slow">
    <p:push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Syphilis</a:t>
            </a:r>
            <a:endParaRPr lang="en-GB" dirty="0"/>
          </a:p>
        </p:txBody>
      </p:sp>
      <p:sp>
        <p:nvSpPr>
          <p:cNvPr id="3" name="Text Placeholder 2"/>
          <p:cNvSpPr>
            <a:spLocks noGrp="1"/>
          </p:cNvSpPr>
          <p:nvPr>
            <p:ph type="body" idx="1"/>
          </p:nvPr>
        </p:nvSpPr>
        <p:spPr/>
        <p:txBody>
          <a:bodyPr/>
          <a:lstStyle/>
          <a:p>
            <a:r>
              <a:rPr lang="en-GB" dirty="0">
                <a:cs typeface="Arial" charset="0"/>
              </a:rPr>
              <a:t>Primary</a:t>
            </a:r>
            <a:endParaRPr lang="en-GB" dirty="0"/>
          </a:p>
        </p:txBody>
      </p:sp>
      <p:sp>
        <p:nvSpPr>
          <p:cNvPr id="4" name="Text Placeholder 3"/>
          <p:cNvSpPr>
            <a:spLocks noGrp="1"/>
          </p:cNvSpPr>
          <p:nvPr>
            <p:ph type="body" sz="half" idx="3"/>
          </p:nvPr>
        </p:nvSpPr>
        <p:spPr/>
        <p:txBody>
          <a:bodyPr/>
          <a:lstStyle/>
          <a:p>
            <a:r>
              <a:rPr lang="en-GB" dirty="0">
                <a:cs typeface="Arial" charset="0"/>
              </a:rPr>
              <a:t>Secondary</a:t>
            </a:r>
            <a:endParaRPr lang="en-GB" dirty="0"/>
          </a:p>
        </p:txBody>
      </p:sp>
      <p:sp>
        <p:nvSpPr>
          <p:cNvPr id="5" name="Content Placeholder 4"/>
          <p:cNvSpPr>
            <a:spLocks noGrp="1"/>
          </p:cNvSpPr>
          <p:nvPr>
            <p:ph sz="quarter" idx="2"/>
          </p:nvPr>
        </p:nvSpPr>
        <p:spPr/>
        <p:txBody>
          <a:bodyPr/>
          <a:lstStyle/>
          <a:p>
            <a:pPr>
              <a:lnSpc>
                <a:spcPct val="90000"/>
              </a:lnSpc>
              <a:defRPr/>
            </a:pPr>
            <a:r>
              <a:rPr lang="en-GB" dirty="0">
                <a:cs typeface="Arial" charset="0"/>
              </a:rPr>
              <a:t> Primary chancre- painless lesion usually lasts 3-8 weeks</a:t>
            </a:r>
          </a:p>
          <a:p>
            <a:pPr>
              <a:lnSpc>
                <a:spcPct val="90000"/>
              </a:lnSpc>
              <a:defRPr/>
            </a:pPr>
            <a:r>
              <a:rPr lang="en-GB" dirty="0">
                <a:cs typeface="Arial" charset="0"/>
              </a:rPr>
              <a:t> Painless enlarged localised lymph nodes</a:t>
            </a:r>
          </a:p>
          <a:p>
            <a:pPr>
              <a:lnSpc>
                <a:spcPct val="90000"/>
              </a:lnSpc>
              <a:defRPr/>
            </a:pPr>
            <a:endParaRPr lang="en-GB" dirty="0">
              <a:cs typeface="Arial" charset="0"/>
            </a:endParaRPr>
          </a:p>
          <a:p>
            <a:pPr>
              <a:lnSpc>
                <a:spcPct val="90000"/>
              </a:lnSpc>
              <a:defRPr/>
            </a:pPr>
            <a:endParaRPr lang="en-GB" dirty="0">
              <a:cs typeface="Arial" charset="0"/>
            </a:endParaRPr>
          </a:p>
          <a:p>
            <a:pPr>
              <a:lnSpc>
                <a:spcPct val="90000"/>
              </a:lnSpc>
              <a:defRPr/>
            </a:pPr>
            <a:r>
              <a:rPr lang="en-GB" b="1" dirty="0">
                <a:solidFill>
                  <a:srgbClr val="FF0000"/>
                </a:solidFill>
                <a:effectLst>
                  <a:outerShdw blurRad="38100" dist="38100" dir="2700000" algn="tl">
                    <a:srgbClr val="FFFFFF"/>
                  </a:outerShdw>
                </a:effectLst>
              </a:rPr>
              <a:t>Organism </a:t>
            </a:r>
          </a:p>
          <a:p>
            <a:pPr>
              <a:lnSpc>
                <a:spcPct val="90000"/>
              </a:lnSpc>
              <a:buNone/>
              <a:defRPr/>
            </a:pPr>
            <a:r>
              <a:rPr lang="en-GB" dirty="0">
                <a:solidFill>
                  <a:srgbClr val="FF0000"/>
                </a:solidFill>
                <a:latin typeface="Arial" charset="0"/>
                <a:cs typeface="Arial" charset="0"/>
              </a:rPr>
              <a:t>	</a:t>
            </a:r>
            <a:r>
              <a:rPr lang="en-GB" dirty="0" err="1">
                <a:solidFill>
                  <a:srgbClr val="FF0000"/>
                </a:solidFill>
                <a:cs typeface="Arial" charset="0"/>
              </a:rPr>
              <a:t>Treponema</a:t>
            </a:r>
            <a:r>
              <a:rPr lang="en-GB" dirty="0">
                <a:solidFill>
                  <a:srgbClr val="FF0000"/>
                </a:solidFill>
                <a:cs typeface="Arial" charset="0"/>
              </a:rPr>
              <a:t> </a:t>
            </a:r>
            <a:r>
              <a:rPr lang="en-GB" dirty="0" err="1">
                <a:solidFill>
                  <a:srgbClr val="FF0000"/>
                </a:solidFill>
                <a:effectLst>
                  <a:outerShdw blurRad="38100" dist="38100" dir="2700000" algn="tl">
                    <a:srgbClr val="FFFFFF"/>
                  </a:outerShdw>
                </a:effectLst>
                <a:cs typeface="Arial" charset="0"/>
              </a:rPr>
              <a:t>pallidum</a:t>
            </a:r>
            <a:endParaRPr lang="en-GB" dirty="0">
              <a:solidFill>
                <a:srgbClr val="FF0000"/>
              </a:solidFill>
              <a:cs typeface="Times New Roman" pitchFamily="18" charset="0"/>
            </a:endParaRPr>
          </a:p>
          <a:p>
            <a:endParaRPr lang="en-GB" dirty="0">
              <a:solidFill>
                <a:srgbClr val="FF0000"/>
              </a:solidFill>
            </a:endParaRPr>
          </a:p>
        </p:txBody>
      </p:sp>
      <p:sp>
        <p:nvSpPr>
          <p:cNvPr id="6" name="Content Placeholder 5"/>
          <p:cNvSpPr>
            <a:spLocks noGrp="1"/>
          </p:cNvSpPr>
          <p:nvPr>
            <p:ph sz="quarter" idx="4"/>
          </p:nvPr>
        </p:nvSpPr>
        <p:spPr/>
        <p:txBody>
          <a:bodyPr>
            <a:normAutofit/>
          </a:bodyPr>
          <a:lstStyle/>
          <a:p>
            <a:pPr marL="0" indent="0">
              <a:lnSpc>
                <a:spcPct val="90000"/>
              </a:lnSpc>
              <a:buNone/>
              <a:defRPr/>
            </a:pPr>
            <a:r>
              <a:rPr lang="en-GB" sz="2000" dirty="0">
                <a:cs typeface="Arial" charset="0"/>
              </a:rPr>
              <a:t> Generalised body rash</a:t>
            </a:r>
          </a:p>
          <a:p>
            <a:pPr>
              <a:lnSpc>
                <a:spcPct val="90000"/>
              </a:lnSpc>
              <a:defRPr/>
            </a:pPr>
            <a:r>
              <a:rPr lang="en-GB" sz="2000" dirty="0">
                <a:cs typeface="Arial" charset="0"/>
              </a:rPr>
              <a:t> generalised enlargement of lymph nodes</a:t>
            </a:r>
          </a:p>
          <a:p>
            <a:pPr>
              <a:lnSpc>
                <a:spcPct val="90000"/>
              </a:lnSpc>
              <a:defRPr/>
            </a:pPr>
            <a:r>
              <a:rPr lang="en-GB" sz="2000" dirty="0">
                <a:cs typeface="Arial" charset="0"/>
              </a:rPr>
              <a:t> lesions of mouth and throat</a:t>
            </a:r>
          </a:p>
          <a:p>
            <a:pPr>
              <a:lnSpc>
                <a:spcPct val="90000"/>
              </a:lnSpc>
              <a:defRPr/>
            </a:pPr>
            <a:r>
              <a:rPr lang="en-GB" sz="2000" dirty="0">
                <a:cs typeface="Arial" charset="0"/>
              </a:rPr>
              <a:t> headache</a:t>
            </a:r>
          </a:p>
          <a:p>
            <a:pPr>
              <a:lnSpc>
                <a:spcPct val="90000"/>
              </a:lnSpc>
              <a:defRPr/>
            </a:pPr>
            <a:r>
              <a:rPr lang="en-GB" sz="2000" dirty="0">
                <a:cs typeface="Arial" charset="0"/>
              </a:rPr>
              <a:t> malaise</a:t>
            </a:r>
          </a:p>
          <a:p>
            <a:pPr>
              <a:lnSpc>
                <a:spcPct val="90000"/>
              </a:lnSpc>
              <a:defRPr/>
            </a:pPr>
            <a:r>
              <a:rPr lang="en-GB" sz="2000" dirty="0">
                <a:cs typeface="Arial" charset="0"/>
              </a:rPr>
              <a:t> anorexia</a:t>
            </a:r>
          </a:p>
          <a:p>
            <a:pPr>
              <a:lnSpc>
                <a:spcPct val="90000"/>
              </a:lnSpc>
              <a:defRPr/>
            </a:pPr>
            <a:r>
              <a:rPr lang="en-GB" sz="2000" dirty="0">
                <a:cs typeface="Arial" charset="0"/>
              </a:rPr>
              <a:t>low grade fever</a:t>
            </a:r>
          </a:p>
          <a:p>
            <a:pPr>
              <a:lnSpc>
                <a:spcPct val="90000"/>
              </a:lnSpc>
              <a:defRPr/>
            </a:pPr>
            <a:r>
              <a:rPr lang="en-GB" sz="2000" dirty="0">
                <a:cs typeface="Arial" charset="0"/>
              </a:rPr>
              <a:t> usually 6-8 weeks after appearance of Primary chancre</a:t>
            </a:r>
            <a:endParaRPr lang="en-GB" sz="2000" dirty="0">
              <a:cs typeface="Times New Roman" pitchFamily="18" charset="0"/>
            </a:endParaRPr>
          </a:p>
          <a:p>
            <a:endParaRPr lang="en-GB" dirty="0"/>
          </a:p>
        </p:txBody>
      </p:sp>
    </p:spTree>
    <p:extLst>
      <p:ext uri="{BB962C8B-B14F-4D97-AF65-F5344CB8AC3E}">
        <p14:creationId xmlns:p14="http://schemas.microsoft.com/office/powerpoint/2010/main" val="1088643504"/>
      </p:ext>
    </p:extLst>
  </p:cSld>
  <p:clrMapOvr>
    <a:masterClrMapping/>
  </p:clrMapOvr>
  <p:transition spd="slow">
    <p:push di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pPr eaLnBrk="1" hangingPunct="1"/>
            <a:r>
              <a:rPr lang="en-GB" dirty="0"/>
              <a:t>PID</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85136891"/>
              </p:ext>
            </p:extLst>
          </p:nvPr>
        </p:nvGraphicFramePr>
        <p:xfrm>
          <a:off x="1981200" y="1417638"/>
          <a:ext cx="8229600" cy="5008689"/>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xmlns="" val="20000"/>
                    </a:ext>
                  </a:extLst>
                </a:gridCol>
                <a:gridCol w="4114800">
                  <a:extLst>
                    <a:ext uri="{9D8B030D-6E8A-4147-A177-3AD203B41FA5}">
                      <a16:colId xmlns:a16="http://schemas.microsoft.com/office/drawing/2014/main" xmlns="" val="20001"/>
                    </a:ext>
                  </a:extLst>
                </a:gridCol>
              </a:tblGrid>
              <a:tr h="57817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Symptoms</a:t>
                      </a:r>
                    </a:p>
                    <a:p>
                      <a:endParaRPr lang="en-GB"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Signs</a:t>
                      </a:r>
                    </a:p>
                    <a:p>
                      <a:endParaRPr lang="en-GB" dirty="0"/>
                    </a:p>
                  </a:txBody>
                  <a:tcPr/>
                </a:tc>
                <a:extLst>
                  <a:ext uri="{0D108BD9-81ED-4DB2-BD59-A6C34878D82A}">
                    <a16:rowId xmlns:a16="http://schemas.microsoft.com/office/drawing/2014/main" xmlns="" val="10000"/>
                  </a:ext>
                </a:extLst>
              </a:tr>
              <a:tr h="825969">
                <a:tc>
                  <a:txBody>
                    <a:bodyPr/>
                    <a:lstStyle/>
                    <a:p>
                      <a:r>
                        <a:rPr lang="en-GB" dirty="0"/>
                        <a:t>Bilateral lower abdominal pain.</a:t>
                      </a:r>
                    </a:p>
                  </a:txBody>
                  <a:tcPr/>
                </a:tc>
                <a:tc>
                  <a:txBody>
                    <a:bodyPr/>
                    <a:lstStyle/>
                    <a:p>
                      <a:r>
                        <a:rPr lang="en-GB" dirty="0"/>
                        <a:t>Lower abdominal tenderness (usually bilateral)</a:t>
                      </a:r>
                    </a:p>
                    <a:p>
                      <a:endParaRPr lang="en-GB" dirty="0"/>
                    </a:p>
                  </a:txBody>
                  <a:tcPr/>
                </a:tc>
                <a:extLst>
                  <a:ext uri="{0D108BD9-81ED-4DB2-BD59-A6C34878D82A}">
                    <a16:rowId xmlns:a16="http://schemas.microsoft.com/office/drawing/2014/main" xmlns="" val="10001"/>
                  </a:ext>
                </a:extLst>
              </a:tr>
              <a:tr h="1073760">
                <a:tc>
                  <a:txBody>
                    <a:bodyPr/>
                    <a:lstStyle/>
                    <a:p>
                      <a:r>
                        <a:rPr lang="en-GB" dirty="0"/>
                        <a:t>Deep dyspareunia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Mucopurulent cervical discharge and cervicitis seen on speculum examination.</a:t>
                      </a:r>
                    </a:p>
                    <a:p>
                      <a:endParaRPr lang="en-GB" dirty="0"/>
                    </a:p>
                  </a:txBody>
                  <a:tcPr/>
                </a:tc>
                <a:extLst>
                  <a:ext uri="{0D108BD9-81ED-4DB2-BD59-A6C34878D82A}">
                    <a16:rowId xmlns:a16="http://schemas.microsoft.com/office/drawing/2014/main" xmlns="" val="10002"/>
                  </a:ext>
                </a:extLst>
              </a:tr>
              <a:tr h="1073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Abnormal vaginal bleeding (postcoital, intermenstrual or menorrhagia).</a:t>
                      </a:r>
                    </a:p>
                    <a:p>
                      <a:endParaRPr lang="en-GB"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Cervical motion tenderness and </a:t>
                      </a:r>
                      <a:r>
                        <a:rPr lang="en-GB" dirty="0" err="1"/>
                        <a:t>adnexal</a:t>
                      </a:r>
                      <a:r>
                        <a:rPr lang="en-GB" dirty="0"/>
                        <a:t> tenderness on bimanual vaginal examination.</a:t>
                      </a:r>
                    </a:p>
                    <a:p>
                      <a:endParaRPr lang="en-GB" dirty="0"/>
                    </a:p>
                  </a:txBody>
                  <a:tcPr/>
                </a:tc>
                <a:extLst>
                  <a:ext uri="{0D108BD9-81ED-4DB2-BD59-A6C34878D82A}">
                    <a16:rowId xmlns:a16="http://schemas.microsoft.com/office/drawing/2014/main" xmlns="" val="10003"/>
                  </a:ext>
                </a:extLst>
              </a:tr>
              <a:tr h="825969">
                <a:tc>
                  <a:txBody>
                    <a:bodyPr/>
                    <a:lstStyle/>
                    <a:p>
                      <a:r>
                        <a:rPr lang="en-GB" dirty="0"/>
                        <a:t>Purulent</a:t>
                      </a:r>
                      <a:r>
                        <a:rPr lang="en-GB" baseline="0" dirty="0"/>
                        <a:t> v</a:t>
                      </a:r>
                      <a:r>
                        <a:rPr lang="en-GB" dirty="0"/>
                        <a:t>aginal or cervical discharge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Fever above 38°C (but may be apyrexial).</a:t>
                      </a:r>
                    </a:p>
                    <a:p>
                      <a:endParaRPr lang="en-GB" dirty="0"/>
                    </a:p>
                  </a:txBody>
                  <a:tcPr/>
                </a:tc>
                <a:extLst>
                  <a:ext uri="{0D108BD9-81ED-4DB2-BD59-A6C34878D82A}">
                    <a16:rowId xmlns:a16="http://schemas.microsoft.com/office/drawing/2014/main" xmlns="" val="10004"/>
                  </a:ext>
                </a:extLst>
              </a:tr>
              <a:tr h="330388">
                <a:tc>
                  <a:txBody>
                    <a:bodyPr/>
                    <a:lstStyle/>
                    <a:p>
                      <a:endParaRPr lang="en-GB"/>
                    </a:p>
                  </a:txBody>
                  <a:tcPr/>
                </a:tc>
                <a:tc>
                  <a:txBody>
                    <a:bodyPr/>
                    <a:lstStyle/>
                    <a:p>
                      <a:endParaRPr lang="en-GB" dirty="0"/>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1437331410"/>
      </p:ext>
    </p:extLst>
  </p:cSld>
  <p:clrMapOvr>
    <a:masterClrMapping/>
  </p:clrMapOvr>
  <p:transition spd="slow">
    <p:push dir="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Treatment</a:t>
            </a:r>
          </a:p>
        </p:txBody>
      </p:sp>
      <p:sp>
        <p:nvSpPr>
          <p:cNvPr id="3" name="Text Placeholder 2"/>
          <p:cNvSpPr>
            <a:spLocks noGrp="1"/>
          </p:cNvSpPr>
          <p:nvPr>
            <p:ph type="body" idx="1"/>
          </p:nvPr>
        </p:nvSpPr>
        <p:spPr>
          <a:xfrm>
            <a:off x="609598" y="1799157"/>
            <a:ext cx="5386917" cy="639762"/>
          </a:xfrm>
        </p:spPr>
        <p:txBody>
          <a:bodyPr/>
          <a:lstStyle/>
          <a:p>
            <a:r>
              <a:rPr lang="en-GB" dirty="0"/>
              <a:t>Antibiotic treatment</a:t>
            </a:r>
          </a:p>
          <a:p>
            <a:endParaRPr lang="en-GB" dirty="0"/>
          </a:p>
        </p:txBody>
      </p:sp>
      <p:sp>
        <p:nvSpPr>
          <p:cNvPr id="4" name="Text Placeholder 3"/>
          <p:cNvSpPr>
            <a:spLocks noGrp="1"/>
          </p:cNvSpPr>
          <p:nvPr>
            <p:ph type="body" sz="half" idx="3"/>
          </p:nvPr>
        </p:nvSpPr>
        <p:spPr>
          <a:xfrm>
            <a:off x="6219596" y="1297312"/>
            <a:ext cx="4041775" cy="648071"/>
          </a:xfrm>
        </p:spPr>
        <p:txBody>
          <a:bodyPr/>
          <a:lstStyle/>
          <a:p>
            <a:r>
              <a:rPr lang="en-GB" dirty="0"/>
              <a:t>Severely ill</a:t>
            </a:r>
          </a:p>
        </p:txBody>
      </p:sp>
      <p:sp>
        <p:nvSpPr>
          <p:cNvPr id="5" name="Content Placeholder 4"/>
          <p:cNvSpPr>
            <a:spLocks noGrp="1"/>
          </p:cNvSpPr>
          <p:nvPr>
            <p:ph sz="quarter" idx="2"/>
          </p:nvPr>
        </p:nvSpPr>
        <p:spPr>
          <a:xfrm>
            <a:off x="609598" y="2152361"/>
            <a:ext cx="4827815" cy="4155456"/>
          </a:xfrm>
        </p:spPr>
        <p:txBody>
          <a:bodyPr>
            <a:normAutofit/>
          </a:bodyPr>
          <a:lstStyle/>
          <a:p>
            <a:pPr>
              <a:buNone/>
            </a:pPr>
            <a:r>
              <a:rPr lang="en-GB" dirty="0"/>
              <a:t>Treatment ceftriaxone 500 mg as a single intramuscular (IM) dose, followed by doxycycline 100 mg orally twice-daily and metronidazole 400 mg twice-daily, for 14 days.</a:t>
            </a:r>
          </a:p>
          <a:p>
            <a:r>
              <a:rPr lang="en-GB" dirty="0"/>
              <a:t>Broad-spectrum antibiotics  for </a:t>
            </a:r>
            <a:r>
              <a:rPr lang="en-GB" i="1" dirty="0"/>
              <a:t>C. trachomatis</a:t>
            </a:r>
            <a:r>
              <a:rPr lang="en-GB" dirty="0"/>
              <a:t>, </a:t>
            </a:r>
            <a:r>
              <a:rPr lang="en-GB" i="1" dirty="0"/>
              <a:t>N. gonorrhoeae</a:t>
            </a:r>
            <a:r>
              <a:rPr lang="en-GB" dirty="0"/>
              <a:t> and anaerobic infection is recommended.</a:t>
            </a:r>
          </a:p>
          <a:p>
            <a:endParaRPr lang="en-GB" dirty="0"/>
          </a:p>
          <a:p>
            <a:endParaRPr lang="en-GB" dirty="0"/>
          </a:p>
        </p:txBody>
      </p:sp>
      <p:sp>
        <p:nvSpPr>
          <p:cNvPr id="6" name="Content Placeholder 5"/>
          <p:cNvSpPr>
            <a:spLocks noGrp="1"/>
          </p:cNvSpPr>
          <p:nvPr>
            <p:ph sz="quarter" idx="4"/>
          </p:nvPr>
        </p:nvSpPr>
        <p:spPr>
          <a:xfrm>
            <a:off x="5181599" y="2091610"/>
            <a:ext cx="6117771" cy="4299472"/>
          </a:xfrm>
        </p:spPr>
        <p:txBody>
          <a:bodyPr>
            <a:normAutofit/>
          </a:bodyPr>
          <a:lstStyle/>
          <a:p>
            <a:pPr lvl="2">
              <a:buNone/>
            </a:pPr>
            <a:r>
              <a:rPr lang="en-GB" sz="2400" dirty="0"/>
              <a:t>Intravenous (IV) therapy </a:t>
            </a:r>
          </a:p>
          <a:p>
            <a:pPr lvl="2"/>
            <a:r>
              <a:rPr lang="en-GB" sz="2400" dirty="0"/>
              <a:t> pyrexia above 38°C, clinical signs of </a:t>
            </a:r>
            <a:r>
              <a:rPr lang="en-GB" sz="2400" dirty="0" err="1"/>
              <a:t>tubo</a:t>
            </a:r>
            <a:r>
              <a:rPr lang="en-GB" sz="2400" dirty="0"/>
              <a:t>-ovarian abscess, signs of pelvic peritonitis or pregnancy.</a:t>
            </a:r>
          </a:p>
          <a:p>
            <a:pPr lvl="2"/>
            <a:r>
              <a:rPr lang="en-GB" sz="2400" dirty="0"/>
              <a:t>Initial treatment with doxycycline, single-dose IV ceftriaxone and IV metronidazole</a:t>
            </a:r>
          </a:p>
          <a:p>
            <a:endParaRPr lang="en-GB" dirty="0"/>
          </a:p>
        </p:txBody>
      </p:sp>
    </p:spTree>
    <p:extLst>
      <p:ext uri="{BB962C8B-B14F-4D97-AF65-F5344CB8AC3E}">
        <p14:creationId xmlns:p14="http://schemas.microsoft.com/office/powerpoint/2010/main" val="949985150"/>
      </p:ext>
    </p:extLst>
  </p:cSld>
  <p:clrMapOvr>
    <a:masterClrMapping/>
  </p:clrMapOvr>
  <p:transition spd="slow">
    <p:push di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Foreign Bodies</a:t>
            </a:r>
          </a:p>
        </p:txBody>
      </p:sp>
      <p:sp>
        <p:nvSpPr>
          <p:cNvPr id="3" name="Content Placeholder 2"/>
          <p:cNvSpPr>
            <a:spLocks noGrp="1"/>
          </p:cNvSpPr>
          <p:nvPr>
            <p:ph idx="1"/>
          </p:nvPr>
        </p:nvSpPr>
        <p:spPr/>
        <p:txBody>
          <a:bodyPr/>
          <a:lstStyle/>
          <a:p>
            <a:r>
              <a:rPr lang="en-GB" dirty="0"/>
              <a:t>Items may be lost, stuck or forgotten in the vagina or anus</a:t>
            </a:r>
          </a:p>
          <a:p>
            <a:r>
              <a:rPr lang="en-GB" dirty="0"/>
              <a:t>Tampons- may cause Toxic Shock Syndrome</a:t>
            </a:r>
          </a:p>
          <a:p>
            <a:r>
              <a:rPr lang="en-GB" dirty="0"/>
              <a:t>Condoms –need to give EC</a:t>
            </a:r>
          </a:p>
          <a:p>
            <a:r>
              <a:rPr lang="en-GB" dirty="0"/>
              <a:t>Sex toys</a:t>
            </a:r>
          </a:p>
          <a:p>
            <a:r>
              <a:rPr lang="en-GB" dirty="0"/>
              <a:t>Bottles</a:t>
            </a:r>
          </a:p>
          <a:p>
            <a:pPr marL="0" indent="0">
              <a:buNone/>
            </a:pPr>
            <a:endParaRPr lang="en-GB" dirty="0"/>
          </a:p>
          <a:p>
            <a:endParaRPr lang="en-GB" dirty="0"/>
          </a:p>
        </p:txBody>
      </p:sp>
    </p:spTree>
    <p:extLst>
      <p:ext uri="{BB962C8B-B14F-4D97-AF65-F5344CB8AC3E}">
        <p14:creationId xmlns:p14="http://schemas.microsoft.com/office/powerpoint/2010/main" val="284539066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63FA27-551B-804A-8F76-96EE0E0613F1}"/>
              </a:ext>
            </a:extLst>
          </p:cNvPr>
          <p:cNvSpPr>
            <a:spLocks noGrp="1"/>
          </p:cNvSpPr>
          <p:nvPr>
            <p:ph type="title"/>
          </p:nvPr>
        </p:nvSpPr>
        <p:spPr/>
        <p:txBody>
          <a:bodyPr/>
          <a:lstStyle/>
          <a:p>
            <a:r>
              <a:rPr lang="en-US" dirty="0"/>
              <a:t>Recap</a:t>
            </a:r>
          </a:p>
        </p:txBody>
      </p:sp>
      <p:sp>
        <p:nvSpPr>
          <p:cNvPr id="3" name="Content Placeholder 2">
            <a:extLst>
              <a:ext uri="{FF2B5EF4-FFF2-40B4-BE49-F238E27FC236}">
                <a16:creationId xmlns:a16="http://schemas.microsoft.com/office/drawing/2014/main" xmlns="" id="{233E4574-4EAC-C84E-A8E9-FEFFA61EE11D}"/>
              </a:ext>
            </a:extLst>
          </p:cNvPr>
          <p:cNvSpPr>
            <a:spLocks noGrp="1"/>
          </p:cNvSpPr>
          <p:nvPr>
            <p:ph idx="1"/>
          </p:nvPr>
        </p:nvSpPr>
        <p:spPr/>
        <p:txBody>
          <a:bodyPr/>
          <a:lstStyle/>
          <a:p>
            <a:r>
              <a:rPr lang="en-US" dirty="0"/>
              <a:t>The hypothalamus secretes </a:t>
            </a:r>
            <a:r>
              <a:rPr lang="en-GB" dirty="0"/>
              <a:t>Gonadotropin-releasing hormone which stimulates the pituitary gland to release LH and FSH. </a:t>
            </a:r>
          </a:p>
          <a:p>
            <a:r>
              <a:rPr lang="en-GB" dirty="0"/>
              <a:t>LH and FSH stimulates the production of oestrogen. </a:t>
            </a:r>
          </a:p>
          <a:p>
            <a:pPr>
              <a:buFontTx/>
              <a:buChar char="-"/>
            </a:pPr>
            <a:r>
              <a:rPr lang="en-GB" dirty="0"/>
              <a:t>Oestrogen – builds up the lining of the uterus and inhibits FSH. </a:t>
            </a:r>
          </a:p>
          <a:p>
            <a:r>
              <a:rPr lang="en-GB" dirty="0"/>
              <a:t>LH also triggers ovulation, and the egg is released. </a:t>
            </a:r>
          </a:p>
          <a:p>
            <a:r>
              <a:rPr lang="en-GB" dirty="0"/>
              <a:t>The remains of the follicle the egg is released from ‘dies’ (called the corpus lithium) and that releases progesterone.</a:t>
            </a:r>
          </a:p>
          <a:p>
            <a:r>
              <a:rPr lang="en-GB" dirty="0"/>
              <a:t>Progesterone stops LH production.</a:t>
            </a:r>
          </a:p>
        </p:txBody>
      </p:sp>
    </p:spTree>
    <p:extLst>
      <p:ext uri="{BB962C8B-B14F-4D97-AF65-F5344CB8AC3E}">
        <p14:creationId xmlns:p14="http://schemas.microsoft.com/office/powerpoint/2010/main" val="608486634"/>
      </p:ext>
    </p:extLst>
  </p:cSld>
  <p:clrMapOvr>
    <a:masterClrMapping/>
  </p:clrMapOvr>
  <p:transition spd="slow">
    <p:push dir="u"/>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GB" altLang="en-US"/>
              <a:t>Asymptomatic Testing</a:t>
            </a:r>
          </a:p>
        </p:txBody>
      </p:sp>
      <p:sp>
        <p:nvSpPr>
          <p:cNvPr id="6" name="Content Placeholder 5"/>
          <p:cNvSpPr>
            <a:spLocks noGrp="1"/>
          </p:cNvSpPr>
          <p:nvPr>
            <p:ph sz="half" idx="2"/>
          </p:nvPr>
        </p:nvSpPr>
        <p:spPr>
          <a:xfrm>
            <a:off x="6172200" y="3500438"/>
            <a:ext cx="3810000" cy="2595562"/>
          </a:xfrm>
        </p:spPr>
        <p:txBody>
          <a:bodyPr>
            <a:normAutofit fontScale="92500" lnSpcReduction="10000"/>
          </a:bodyPr>
          <a:lstStyle/>
          <a:p>
            <a:pPr marL="0" indent="0">
              <a:buNone/>
            </a:pPr>
            <a:r>
              <a:rPr lang="en-GB" altLang="en-US"/>
              <a:t>Urine for GC/CT</a:t>
            </a:r>
          </a:p>
          <a:p>
            <a:pPr marL="0" indent="0">
              <a:buNone/>
            </a:pPr>
            <a:r>
              <a:rPr lang="en-GB" altLang="en-US"/>
              <a:t>Bloods for HIV/STS</a:t>
            </a:r>
          </a:p>
          <a:p>
            <a:pPr marL="0" indent="0">
              <a:buNone/>
            </a:pPr>
            <a:r>
              <a:rPr lang="en-GB" altLang="en-US"/>
              <a:t>MSM – extra swabs from throat and rectal</a:t>
            </a:r>
          </a:p>
          <a:p>
            <a:pPr marL="0" indent="0">
              <a:buNone/>
            </a:pPr>
            <a:r>
              <a:rPr lang="en-GB" altLang="en-US"/>
              <a:t>Include Hepatitis screening &amp; vaccination</a:t>
            </a:r>
          </a:p>
          <a:p>
            <a:pPr marL="0" indent="0">
              <a:buNone/>
            </a:pPr>
            <a:endParaRPr lang="en-GB" altLang="en-US"/>
          </a:p>
        </p:txBody>
      </p:sp>
      <p:sp>
        <p:nvSpPr>
          <p:cNvPr id="10" name="Content Placeholder 9"/>
          <p:cNvSpPr>
            <a:spLocks noGrp="1"/>
          </p:cNvSpPr>
          <p:nvPr>
            <p:ph sz="half" idx="1"/>
          </p:nvPr>
        </p:nvSpPr>
        <p:spPr>
          <a:xfrm>
            <a:off x="2209800" y="3592514"/>
            <a:ext cx="3810000" cy="2503487"/>
          </a:xfrm>
        </p:spPr>
        <p:txBody>
          <a:bodyPr>
            <a:normAutofit fontScale="92500" lnSpcReduction="10000"/>
          </a:bodyPr>
          <a:lstStyle/>
          <a:p>
            <a:pPr marL="0" indent="0">
              <a:buNone/>
            </a:pPr>
            <a:r>
              <a:rPr lang="en-GB" altLang="en-US"/>
              <a:t>Self swab for GC/CT</a:t>
            </a:r>
          </a:p>
          <a:p>
            <a:pPr marL="0" indent="0">
              <a:buNone/>
            </a:pPr>
            <a:r>
              <a:rPr lang="en-GB" altLang="en-US"/>
              <a:t>Bloods for HIV/STS</a:t>
            </a:r>
          </a:p>
          <a:p>
            <a:pPr marL="0" indent="0">
              <a:buNone/>
            </a:pPr>
            <a:r>
              <a:rPr lang="en-GB" altLang="en-US"/>
              <a:t>PT (if necessary)</a:t>
            </a:r>
          </a:p>
        </p:txBody>
      </p:sp>
      <p:pic>
        <p:nvPicPr>
          <p:cNvPr id="17413"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9151" y="1981201"/>
            <a:ext cx="137001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83464" y="2009776"/>
            <a:ext cx="1387475"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40091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1000"/>
                                        <p:tgtEl>
                                          <p:spTgt spid="10">
                                            <p:txEl>
                                              <p:pRg st="2" end="2"/>
                                            </p:txEl>
                                          </p:spTgt>
                                        </p:tgtEl>
                                      </p:cBhvr>
                                    </p:animEffect>
                                    <p:anim calcmode="lin" valueType="num">
                                      <p:cBhvr>
                                        <p:cTn id="2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fade">
                                      <p:cBhvr>
                                        <p:cTn id="28" dur="1000"/>
                                        <p:tgtEl>
                                          <p:spTgt spid="6">
                                            <p:txEl>
                                              <p:pRg st="0" end="0"/>
                                            </p:txEl>
                                          </p:spTgt>
                                        </p:tgtEl>
                                      </p:cBhvr>
                                    </p:animEffect>
                                    <p:anim calcmode="lin" valueType="num">
                                      <p:cBhvr>
                                        <p:cTn id="29"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Effect transition="in" filter="fade">
                                      <p:cBhvr>
                                        <p:cTn id="35" dur="1000"/>
                                        <p:tgtEl>
                                          <p:spTgt spid="6">
                                            <p:txEl>
                                              <p:pRg st="1" end="1"/>
                                            </p:txEl>
                                          </p:spTgt>
                                        </p:tgtEl>
                                      </p:cBhvr>
                                    </p:animEffect>
                                    <p:anim calcmode="lin" valueType="num">
                                      <p:cBhvr>
                                        <p:cTn id="36"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fade">
                                      <p:cBhvr>
                                        <p:cTn id="42" dur="1000"/>
                                        <p:tgtEl>
                                          <p:spTgt spid="6">
                                            <p:txEl>
                                              <p:pRg st="2" end="2"/>
                                            </p:txEl>
                                          </p:spTgt>
                                        </p:tgtEl>
                                      </p:cBhvr>
                                    </p:animEffect>
                                    <p:anim calcmode="lin" valueType="num">
                                      <p:cBhvr>
                                        <p:cTn id="4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txEl>
                                              <p:pRg st="3" end="3"/>
                                            </p:txEl>
                                          </p:spTgt>
                                        </p:tgtEl>
                                        <p:attrNameLst>
                                          <p:attrName>style.visibility</p:attrName>
                                        </p:attrNameLst>
                                      </p:cBhvr>
                                      <p:to>
                                        <p:strVal val="visible"/>
                                      </p:to>
                                    </p:set>
                                    <p:animEffect transition="in" filter="fade">
                                      <p:cBhvr>
                                        <p:cTn id="49" dur="1000"/>
                                        <p:tgtEl>
                                          <p:spTgt spid="6">
                                            <p:txEl>
                                              <p:pRg st="3" end="3"/>
                                            </p:txEl>
                                          </p:spTgt>
                                        </p:tgtEl>
                                      </p:cBhvr>
                                    </p:animEffect>
                                    <p:anim calcmode="lin" valueType="num">
                                      <p:cBhvr>
                                        <p:cTn id="50"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GB" altLang="en-US"/>
              <a:t>Symptomatic Testing</a:t>
            </a:r>
          </a:p>
        </p:txBody>
      </p:sp>
      <p:sp>
        <p:nvSpPr>
          <p:cNvPr id="6" name="Content Placeholder 5"/>
          <p:cNvSpPr>
            <a:spLocks noGrp="1"/>
          </p:cNvSpPr>
          <p:nvPr>
            <p:ph sz="half" idx="2"/>
          </p:nvPr>
        </p:nvSpPr>
        <p:spPr>
          <a:xfrm>
            <a:off x="6172200" y="3500438"/>
            <a:ext cx="3810000" cy="2595562"/>
          </a:xfrm>
        </p:spPr>
        <p:txBody>
          <a:bodyPr>
            <a:normAutofit/>
          </a:bodyPr>
          <a:lstStyle/>
          <a:p>
            <a:pPr marL="0" indent="0">
              <a:buNone/>
            </a:pPr>
            <a:r>
              <a:rPr lang="en-GB" altLang="en-US" sz="2400"/>
              <a:t>Genital examination, which may include swabbing from the penis &amp; testicular examination</a:t>
            </a:r>
          </a:p>
          <a:p>
            <a:pPr marL="0" indent="0">
              <a:buNone/>
            </a:pPr>
            <a:r>
              <a:rPr lang="en-GB" altLang="en-US" sz="2400"/>
              <a:t>Slide testing for GC &amp; NSU</a:t>
            </a:r>
          </a:p>
          <a:p>
            <a:pPr marL="0" indent="0">
              <a:buNone/>
            </a:pPr>
            <a:r>
              <a:rPr lang="en-GB" altLang="en-US" sz="2400"/>
              <a:t>MSM – rectal examination</a:t>
            </a:r>
          </a:p>
          <a:p>
            <a:pPr marL="0" indent="0">
              <a:buNone/>
            </a:pPr>
            <a:endParaRPr lang="en-GB" altLang="en-US"/>
          </a:p>
        </p:txBody>
      </p:sp>
      <p:sp>
        <p:nvSpPr>
          <p:cNvPr id="10" name="Content Placeholder 9"/>
          <p:cNvSpPr>
            <a:spLocks noGrp="1"/>
          </p:cNvSpPr>
          <p:nvPr>
            <p:ph sz="half" idx="1"/>
          </p:nvPr>
        </p:nvSpPr>
        <p:spPr>
          <a:xfrm>
            <a:off x="2209800" y="3592514"/>
            <a:ext cx="3810000" cy="2503487"/>
          </a:xfrm>
        </p:spPr>
        <p:txBody>
          <a:bodyPr>
            <a:normAutofit/>
          </a:bodyPr>
          <a:lstStyle/>
          <a:p>
            <a:pPr marL="0" indent="0">
              <a:buNone/>
            </a:pPr>
            <a:r>
              <a:rPr lang="en-GB" altLang="en-US" sz="2400"/>
              <a:t>Vaginal examination, which may include a speculum </a:t>
            </a:r>
          </a:p>
          <a:p>
            <a:pPr marL="0" indent="0">
              <a:buNone/>
            </a:pPr>
            <a:r>
              <a:rPr lang="en-GB" altLang="en-US" sz="2400"/>
              <a:t>Wet &amp; dry slides for infections that can be diagnosed on the day (thrush, BV &amp; TV)</a:t>
            </a:r>
          </a:p>
        </p:txBody>
      </p:sp>
      <p:pic>
        <p:nvPicPr>
          <p:cNvPr id="19461"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9151" y="1981201"/>
            <a:ext cx="137001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83464" y="2009776"/>
            <a:ext cx="1387475"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91763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1000"/>
                                        <p:tgtEl>
                                          <p:spTgt spid="6">
                                            <p:txEl>
                                              <p:pRg st="1" end="1"/>
                                            </p:txEl>
                                          </p:spTgt>
                                        </p:tgtEl>
                                      </p:cBhvr>
                                    </p:animEffect>
                                    <p:anim calcmode="lin" valueType="num">
                                      <p:cBhvr>
                                        <p:cTn id="2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1000"/>
                                        <p:tgtEl>
                                          <p:spTgt spid="6">
                                            <p:txEl>
                                              <p:pRg st="2" end="2"/>
                                            </p:txEl>
                                          </p:spTgt>
                                        </p:tgtEl>
                                      </p:cBhvr>
                                    </p:animEffect>
                                    <p:anim calcmode="lin" valueType="num">
                                      <p:cBhvr>
                                        <p:cTn id="36"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3012BE-9BB9-544C-BFBF-DB0AEF74DE74}"/>
              </a:ext>
            </a:extLst>
          </p:cNvPr>
          <p:cNvSpPr>
            <a:spLocks noGrp="1"/>
          </p:cNvSpPr>
          <p:nvPr>
            <p:ph type="title"/>
          </p:nvPr>
        </p:nvSpPr>
        <p:spPr>
          <a:xfrm>
            <a:off x="609600" y="274638"/>
            <a:ext cx="10972800" cy="1143000"/>
          </a:xfrm>
        </p:spPr>
        <p:txBody>
          <a:bodyPr wrap="square" anchor="ctr">
            <a:normAutofit/>
          </a:bodyPr>
          <a:lstStyle/>
          <a:p>
            <a:r>
              <a:rPr lang="en-US" dirty="0"/>
              <a:t>Working with young people </a:t>
            </a:r>
          </a:p>
        </p:txBody>
      </p:sp>
      <p:pic>
        <p:nvPicPr>
          <p:cNvPr id="5" name="Content Placeholder 4" descr="Teacher with students conducting scientific experiment">
            <a:extLst>
              <a:ext uri="{FF2B5EF4-FFF2-40B4-BE49-F238E27FC236}">
                <a16:creationId xmlns:a16="http://schemas.microsoft.com/office/drawing/2014/main" xmlns="" id="{26496896-B66D-364E-BD1F-4AE8C1957652}"/>
              </a:ext>
            </a:extLst>
          </p:cNvPr>
          <p:cNvPicPr>
            <a:picLocks noGrp="1" noChangeAspect="1"/>
          </p:cNvPicPr>
          <p:nvPr>
            <p:ph idx="1"/>
          </p:nvPr>
        </p:nvPicPr>
        <p:blipFill rotWithShape="1">
          <a:blip r:embed="rId2"/>
          <a:srcRect t="33571" b="4169"/>
          <a:stretch/>
        </p:blipFill>
        <p:spPr>
          <a:xfrm>
            <a:off x="609600" y="1600201"/>
            <a:ext cx="10972800" cy="4525963"/>
          </a:xfrm>
          <a:noFill/>
        </p:spPr>
      </p:pic>
    </p:spTree>
    <p:extLst>
      <p:ext uri="{BB962C8B-B14F-4D97-AF65-F5344CB8AC3E}">
        <p14:creationId xmlns:p14="http://schemas.microsoft.com/office/powerpoint/2010/main" val="600295932"/>
      </p:ext>
    </p:extLst>
  </p:cSld>
  <p:clrMapOvr>
    <a:masterClrMapping/>
  </p:clrMapOvr>
  <p:transition spd="slow">
    <p:push di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74638"/>
            <a:ext cx="10972800" cy="1143000"/>
          </a:xfrm>
        </p:spPr>
        <p:txBody>
          <a:bodyPr wrap="square" anchor="ctr">
            <a:normAutofit/>
          </a:bodyPr>
          <a:lstStyle/>
          <a:p>
            <a:pPr eaLnBrk="1" hangingPunct="1"/>
            <a:r>
              <a:rPr lang="en-GB"/>
              <a:t>Legislation and Guidance</a:t>
            </a:r>
          </a:p>
        </p:txBody>
      </p:sp>
      <p:graphicFrame>
        <p:nvGraphicFramePr>
          <p:cNvPr id="15365" name="Content Placeholder 2">
            <a:extLst>
              <a:ext uri="{FF2B5EF4-FFF2-40B4-BE49-F238E27FC236}">
                <a16:creationId xmlns:a16="http://schemas.microsoft.com/office/drawing/2014/main" xmlns="" id="{2440356C-D950-48D5-9775-B86657E65FA9}"/>
              </a:ext>
            </a:extLst>
          </p:cNvPr>
          <p:cNvGraphicFramePr>
            <a:graphicFrameLocks noGrp="1"/>
          </p:cNvGraphicFramePr>
          <p:nvPr>
            <p:ph idx="1"/>
            <p:extLst>
              <p:ext uri="{D42A27DB-BD31-4B8C-83A1-F6EECF244321}">
                <p14:modId xmlns:p14="http://schemas.microsoft.com/office/powerpoint/2010/main" val="2616605885"/>
              </p:ext>
            </p:extLst>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9969478"/>
      </p:ext>
    </p:extLst>
  </p:cSld>
  <p:clrMapOvr>
    <a:masterClrMapping/>
  </p:clrMapOvr>
  <p:transition spd="slow">
    <p:push dir="u"/>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Drivers</a:t>
            </a:r>
          </a:p>
        </p:txBody>
      </p:sp>
      <p:sp>
        <p:nvSpPr>
          <p:cNvPr id="3" name="Content Placeholder 2"/>
          <p:cNvSpPr>
            <a:spLocks noGrp="1"/>
          </p:cNvSpPr>
          <p:nvPr>
            <p:ph idx="1"/>
          </p:nvPr>
        </p:nvSpPr>
        <p:spPr>
          <a:xfrm>
            <a:off x="609600" y="1547969"/>
            <a:ext cx="11114314" cy="4389437"/>
          </a:xfrm>
        </p:spPr>
        <p:txBody>
          <a:bodyPr/>
          <a:lstStyle/>
          <a:p>
            <a:pPr>
              <a:buNone/>
            </a:pPr>
            <a:r>
              <a:rPr lang="en-GB" dirty="0"/>
              <a:t> </a:t>
            </a:r>
            <a:r>
              <a:rPr lang="en-GB" b="1" dirty="0"/>
              <a:t>Tackling teenage pregnancy </a:t>
            </a:r>
          </a:p>
          <a:p>
            <a:r>
              <a:rPr lang="en-GB" dirty="0"/>
              <a:t>Local government’s new public health role</a:t>
            </a:r>
          </a:p>
          <a:p>
            <a:r>
              <a:rPr lang="en-GB" dirty="0"/>
              <a:t> </a:t>
            </a:r>
            <a:r>
              <a:rPr lang="en-GB" i="1" dirty="0"/>
              <a:t>A Framework for Sexual Health Improvement</a:t>
            </a:r>
            <a:r>
              <a:rPr lang="en-GB" dirty="0"/>
              <a:t> March 2013</a:t>
            </a:r>
          </a:p>
          <a:p>
            <a:pPr marL="0" indent="0">
              <a:buNone/>
            </a:pPr>
            <a:r>
              <a:rPr lang="en-GB" b="1" dirty="0"/>
              <a:t>NICE public health guidance 51  </a:t>
            </a:r>
            <a:r>
              <a:rPr lang="en-GB" dirty="0"/>
              <a:t>Contraceptive services with a focus on young people up to the age of 25   March 2014   guidance.nice.org.uk/ph51 </a:t>
            </a:r>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3292791621"/>
      </p:ext>
    </p:extLst>
  </p:cSld>
  <p:clrMapOvr>
    <a:masterClrMapping/>
  </p:clrMapOvr>
  <p:transition spd="slow">
    <p:push dir="u"/>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Fraser Competence</a:t>
            </a:r>
          </a:p>
        </p:txBody>
      </p:sp>
      <p:sp>
        <p:nvSpPr>
          <p:cNvPr id="3" name="Content Placeholder 2"/>
          <p:cNvSpPr>
            <a:spLocks noGrp="1"/>
          </p:cNvSpPr>
          <p:nvPr>
            <p:ph idx="1"/>
          </p:nvPr>
        </p:nvSpPr>
        <p:spPr>
          <a:xfrm>
            <a:off x="609600" y="1417638"/>
            <a:ext cx="10972800" cy="4525963"/>
          </a:xfrm>
        </p:spPr>
        <p:txBody>
          <a:bodyPr/>
          <a:lstStyle/>
          <a:p>
            <a:r>
              <a:rPr lang="en-GB" dirty="0"/>
              <a:t>What is the difference between </a:t>
            </a:r>
            <a:r>
              <a:rPr lang="en-GB" b="1" dirty="0"/>
              <a:t>Fraser Competence </a:t>
            </a:r>
            <a:r>
              <a:rPr lang="en-GB" dirty="0"/>
              <a:t>and</a:t>
            </a:r>
            <a:r>
              <a:rPr lang="en-GB" b="1" dirty="0"/>
              <a:t> Gillick Competence</a:t>
            </a:r>
            <a:r>
              <a:rPr lang="en-GB" dirty="0"/>
              <a:t>?</a:t>
            </a:r>
          </a:p>
          <a:p>
            <a:r>
              <a:rPr lang="en-GB" b="1" dirty="0"/>
              <a:t>Gillick Competence </a:t>
            </a:r>
            <a:r>
              <a:rPr lang="en-GB" dirty="0"/>
              <a:t>applies to the under 16s and their capacity to consent to their own treatment</a:t>
            </a:r>
          </a:p>
          <a:p>
            <a:r>
              <a:rPr lang="en-GB" b="1" dirty="0"/>
              <a:t>Fraser Guidelines </a:t>
            </a:r>
            <a:r>
              <a:rPr lang="en-GB" dirty="0"/>
              <a:t>–contraception and the criteria the health professional must satisfy him/her self that the under 16 meets to prescribe contraception.</a:t>
            </a:r>
          </a:p>
          <a:p>
            <a:r>
              <a:rPr lang="en-GB" dirty="0"/>
              <a:t>Principles apply to other treatments</a:t>
            </a:r>
          </a:p>
          <a:p>
            <a:r>
              <a:rPr lang="en-GB" dirty="0"/>
              <a:t>Specifically for doctors but considered to apply to other health professionals</a:t>
            </a:r>
          </a:p>
        </p:txBody>
      </p:sp>
    </p:spTree>
    <p:extLst>
      <p:ext uri="{BB962C8B-B14F-4D97-AF65-F5344CB8AC3E}">
        <p14:creationId xmlns:p14="http://schemas.microsoft.com/office/powerpoint/2010/main" val="4236418587"/>
      </p:ext>
    </p:extLst>
  </p:cSld>
  <p:clrMapOvr>
    <a:masterClrMapping/>
  </p:clrMapOvr>
  <p:transition spd="slow">
    <p:push dir="u"/>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11497F-88F4-F948-A940-A3725DF995D8}"/>
              </a:ext>
            </a:extLst>
          </p:cNvPr>
          <p:cNvSpPr>
            <a:spLocks noGrp="1"/>
          </p:cNvSpPr>
          <p:nvPr>
            <p:ph type="title"/>
          </p:nvPr>
        </p:nvSpPr>
        <p:spPr>
          <a:xfrm>
            <a:off x="609600" y="274638"/>
            <a:ext cx="10972800" cy="1143000"/>
          </a:xfrm>
        </p:spPr>
        <p:txBody>
          <a:bodyPr wrap="square" anchor="ctr">
            <a:normAutofit/>
          </a:bodyPr>
          <a:lstStyle/>
          <a:p>
            <a:r>
              <a:rPr lang="en-US" dirty="0"/>
              <a:t>Questions </a:t>
            </a:r>
          </a:p>
        </p:txBody>
      </p:sp>
      <p:pic>
        <p:nvPicPr>
          <p:cNvPr id="5" name="Picture 4" descr="Many question marks on black background">
            <a:extLst>
              <a:ext uri="{FF2B5EF4-FFF2-40B4-BE49-F238E27FC236}">
                <a16:creationId xmlns:a16="http://schemas.microsoft.com/office/drawing/2014/main" xmlns="" id="{2291B1D2-C483-4216-948D-0D1ECCA58290}"/>
              </a:ext>
            </a:extLst>
          </p:cNvPr>
          <p:cNvPicPr>
            <a:picLocks noChangeAspect="1"/>
          </p:cNvPicPr>
          <p:nvPr/>
        </p:nvPicPr>
        <p:blipFill rotWithShape="1">
          <a:blip r:embed="rId2"/>
          <a:srcRect t="23780" b="8602"/>
          <a:stretch/>
        </p:blipFill>
        <p:spPr>
          <a:xfrm>
            <a:off x="609600" y="1600201"/>
            <a:ext cx="10972800" cy="4525963"/>
          </a:xfrm>
          <a:prstGeom prst="rect">
            <a:avLst/>
          </a:prstGeom>
          <a:noFill/>
        </p:spPr>
      </p:pic>
    </p:spTree>
    <p:extLst>
      <p:ext uri="{BB962C8B-B14F-4D97-AF65-F5344CB8AC3E}">
        <p14:creationId xmlns:p14="http://schemas.microsoft.com/office/powerpoint/2010/main" val="2758008689"/>
      </p:ext>
    </p:extLst>
  </p:cSld>
  <p:clrMapOvr>
    <a:masterClrMapping/>
  </p:clrMapOvr>
  <p:transition spd="slow">
    <p:push dir="u"/>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F0C884-7D2C-9642-9DDC-C145A14B33B3}"/>
              </a:ext>
            </a:extLst>
          </p:cNvPr>
          <p:cNvSpPr>
            <a:spLocks noGrp="1"/>
          </p:cNvSpPr>
          <p:nvPr>
            <p:ph type="ctrTitle"/>
          </p:nvPr>
        </p:nvSpPr>
        <p:spPr>
          <a:xfrm>
            <a:off x="914400" y="2130426"/>
            <a:ext cx="10363200" cy="1470025"/>
          </a:xfrm>
        </p:spPr>
        <p:txBody>
          <a:bodyPr wrap="square" anchor="ctr">
            <a:normAutofit/>
          </a:bodyPr>
          <a:lstStyle/>
          <a:p>
            <a:r>
              <a:rPr lang="en-US" dirty="0"/>
              <a:t>Thank you</a:t>
            </a:r>
          </a:p>
        </p:txBody>
      </p:sp>
      <p:sp>
        <p:nvSpPr>
          <p:cNvPr id="8" name="Subtitle 2">
            <a:extLst>
              <a:ext uri="{FF2B5EF4-FFF2-40B4-BE49-F238E27FC236}">
                <a16:creationId xmlns:a16="http://schemas.microsoft.com/office/drawing/2014/main" xmlns="" id="{9FFBCDE5-57C0-49AC-B2B2-68A561381428}"/>
              </a:ext>
            </a:extLst>
          </p:cNvPr>
          <p:cNvSpPr>
            <a:spLocks noGrp="1"/>
          </p:cNvSpPr>
          <p:nvPr>
            <p:ph type="subTitle" idx="1"/>
          </p:nvPr>
        </p:nvSpPr>
        <p:spPr>
          <a:xfrm>
            <a:off x="1828800" y="3886200"/>
            <a:ext cx="8534400" cy="1752600"/>
          </a:xfrm>
        </p:spPr>
        <p:txBody>
          <a:bodyPr/>
          <a:lstStyle/>
          <a:p>
            <a:endParaRPr lang="en-US"/>
          </a:p>
        </p:txBody>
      </p:sp>
    </p:spTree>
    <p:extLst>
      <p:ext uri="{BB962C8B-B14F-4D97-AF65-F5344CB8AC3E}">
        <p14:creationId xmlns:p14="http://schemas.microsoft.com/office/powerpoint/2010/main" val="3126817158"/>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heme/theme1.xml><?xml version="1.0" encoding="utf-8"?>
<a:theme xmlns:a="http://schemas.openxmlformats.org/drawingml/2006/main" name="WOR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WORK" id="{0537F996-92D1-2E41-AC91-EB7E396A2BB1}" vid="{383262EC-3992-774A-808F-1DC85AFA8B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WORK</Template>
  <TotalTime>219</TotalTime>
  <Words>3233</Words>
  <Application>Microsoft Office PowerPoint</Application>
  <PresentationFormat>Custom</PresentationFormat>
  <Paragraphs>660</Paragraphs>
  <Slides>97</Slides>
  <Notes>16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97</vt:i4>
      </vt:variant>
    </vt:vector>
  </HeadingPairs>
  <TitlesOfParts>
    <vt:vector size="99" baseType="lpstr">
      <vt:lpstr>WORK</vt:lpstr>
      <vt:lpstr>Bitmap Image</vt:lpstr>
      <vt:lpstr>Contraception, sexual health and woman’s health.</vt:lpstr>
      <vt:lpstr>Recap on anatomy </vt:lpstr>
      <vt:lpstr>Female External Genitalia-  vulva</vt:lpstr>
      <vt:lpstr>Side View </vt:lpstr>
      <vt:lpstr>Front view</vt:lpstr>
      <vt:lpstr>The Ovaries</vt:lpstr>
      <vt:lpstr>PowerPoint Presentation</vt:lpstr>
      <vt:lpstr>The menstrual cycle (12 mins)</vt:lpstr>
      <vt:lpstr>Recap</vt:lpstr>
      <vt:lpstr>If the egg implants… </vt:lpstr>
      <vt:lpstr>If the egg doesn’t implant</vt:lpstr>
      <vt:lpstr>History taking </vt:lpstr>
      <vt:lpstr>Gynaecological  history </vt:lpstr>
      <vt:lpstr>Gynaecological  history</vt:lpstr>
      <vt:lpstr>Gynaecological  history</vt:lpstr>
      <vt:lpstr>Dysmenorrhea causes</vt:lpstr>
      <vt:lpstr>Primary dysmenorrhoea</vt:lpstr>
      <vt:lpstr>Pharmacological </vt:lpstr>
      <vt:lpstr>Endometriosis</vt:lpstr>
      <vt:lpstr>PowerPoint Presentation</vt:lpstr>
      <vt:lpstr>Endometriosis</vt:lpstr>
      <vt:lpstr>Management</vt:lpstr>
      <vt:lpstr>Vaginal bleeding</vt:lpstr>
      <vt:lpstr>Postcoital bleeding</vt:lpstr>
      <vt:lpstr>Postcoital bleeding</vt:lpstr>
      <vt:lpstr>Intermenstrual bleeding</vt:lpstr>
      <vt:lpstr>Intermenstrual bleeding</vt:lpstr>
      <vt:lpstr>Intermenstrual bleeding</vt:lpstr>
      <vt:lpstr>Intermenstrual bleeding</vt:lpstr>
      <vt:lpstr>Breakthrough bleeding</vt:lpstr>
      <vt:lpstr>Urgent referral.</vt:lpstr>
      <vt:lpstr>Abdominal pain</vt:lpstr>
      <vt:lpstr>Menorrhagia</vt:lpstr>
      <vt:lpstr>Treatment</vt:lpstr>
      <vt:lpstr>Gynaecological conditions</vt:lpstr>
      <vt:lpstr>Ectopic pregnancy</vt:lpstr>
      <vt:lpstr>Aetiology</vt:lpstr>
      <vt:lpstr>Symptoms and Signs</vt:lpstr>
      <vt:lpstr>Diagnosis</vt:lpstr>
      <vt:lpstr>Contraception</vt:lpstr>
      <vt:lpstr>PowerPoint Presentation</vt:lpstr>
      <vt:lpstr>PowerPoint Presentation</vt:lpstr>
      <vt:lpstr>Fertility Awareness</vt:lpstr>
      <vt:lpstr>Barrier methods</vt:lpstr>
      <vt:lpstr>Mirena IUS</vt:lpstr>
      <vt:lpstr>Intrauterine Device</vt:lpstr>
      <vt:lpstr>Other IUS</vt:lpstr>
      <vt:lpstr>Progestogen-only injectables</vt:lpstr>
      <vt:lpstr>Nexplanon</vt:lpstr>
      <vt:lpstr>Progesterone only pills</vt:lpstr>
      <vt:lpstr>PowerPoint Presentation</vt:lpstr>
      <vt:lpstr>Combined Pill- 3 modes of action</vt:lpstr>
      <vt:lpstr>PowerPoint Presentation</vt:lpstr>
      <vt:lpstr>Risks                       Concerns</vt:lpstr>
      <vt:lpstr>PowerPoint Presentation</vt:lpstr>
      <vt:lpstr>UKMEC </vt:lpstr>
      <vt:lpstr>Tailored regimens (2019)</vt:lpstr>
      <vt:lpstr>PowerPoint Presentation</vt:lpstr>
      <vt:lpstr>Missed COC</vt:lpstr>
      <vt:lpstr>Who should be offered EC</vt:lpstr>
      <vt:lpstr>EC methods</vt:lpstr>
      <vt:lpstr>PowerPoint Presentation</vt:lpstr>
      <vt:lpstr>PowerPoint Presentation</vt:lpstr>
      <vt:lpstr>Management of EC</vt:lpstr>
      <vt:lpstr>Which methods should be offered</vt:lpstr>
      <vt:lpstr>Hormonal EC</vt:lpstr>
      <vt:lpstr>Emergency contraception-hormonal</vt:lpstr>
      <vt:lpstr>Hormonal EC</vt:lpstr>
      <vt:lpstr>EC</vt:lpstr>
      <vt:lpstr>EC</vt:lpstr>
      <vt:lpstr>PowerPoint Presentation</vt:lpstr>
      <vt:lpstr>HRT</vt:lpstr>
      <vt:lpstr>Forms</vt:lpstr>
      <vt:lpstr>Risk factors </vt:lpstr>
      <vt:lpstr>The role of the practice nurse </vt:lpstr>
      <vt:lpstr>Sexual health </vt:lpstr>
      <vt:lpstr>Bartholin cyst</vt:lpstr>
      <vt:lpstr>Vaginal discharge</vt:lpstr>
      <vt:lpstr>Bacteria Vaginosis (BV)</vt:lpstr>
      <vt:lpstr>Viruses                                       Bacteria                  </vt:lpstr>
      <vt:lpstr>Parasites</vt:lpstr>
      <vt:lpstr>HPV (Genital warts)</vt:lpstr>
      <vt:lpstr>Chlamydia Trachomatis </vt:lpstr>
      <vt:lpstr>Gonorrhoea</vt:lpstr>
      <vt:lpstr>Pelvic inflammatory disease (PID)</vt:lpstr>
      <vt:lpstr>Syphilis</vt:lpstr>
      <vt:lpstr>PID</vt:lpstr>
      <vt:lpstr>Treatment</vt:lpstr>
      <vt:lpstr>Foreign Bodies</vt:lpstr>
      <vt:lpstr>Asymptomatic Testing</vt:lpstr>
      <vt:lpstr>Symptomatic Testing</vt:lpstr>
      <vt:lpstr>Working with young people </vt:lpstr>
      <vt:lpstr>Legislation and Guidance</vt:lpstr>
      <vt:lpstr>Drivers</vt:lpstr>
      <vt:lpstr>Fraser Competence</vt:lpstr>
      <vt:lpstr>Questions </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Contraception, family planning and woman’s health.</dc:title>
  <dc:creator>Suzanne Martin</dc:creator>
  <cp:lastModifiedBy>Suzanne Martin</cp:lastModifiedBy>
  <cp:revision>16</cp:revision>
  <dcterms:created xsi:type="dcterms:W3CDTF">2021-02-17T12:20:18Z</dcterms:created>
  <dcterms:modified xsi:type="dcterms:W3CDTF">2021-03-08T10:06:04Z</dcterms:modified>
</cp:coreProperties>
</file>