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5" r:id="rId5"/>
    <p:sldId id="271" r:id="rId6"/>
    <p:sldId id="272" r:id="rId7"/>
    <p:sldId id="276" r:id="rId8"/>
    <p:sldId id="273" r:id="rId9"/>
    <p:sldId id="277" r:id="rId10"/>
    <p:sldId id="278" r:id="rId11"/>
    <p:sldId id="279" r:id="rId12"/>
    <p:sldId id="280" r:id="rId13"/>
    <p:sldId id="281" r:id="rId14"/>
    <p:sldId id="260" r:id="rId15"/>
    <p:sldId id="261" r:id="rId16"/>
    <p:sldId id="262" r:id="rId17"/>
    <p:sldId id="263" r:id="rId18"/>
    <p:sldId id="264" r:id="rId19"/>
    <p:sldId id="265" r:id="rId20"/>
    <p:sldId id="266" r:id="rId21"/>
    <p:sldId id="267" r:id="rId22"/>
    <p:sldId id="268" r:id="rId23"/>
    <p:sldId id="269" r:id="rId24"/>
    <p:sldId id="270" r:id="rId25"/>
    <p:sldId id="274"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9D4134-F7BF-4065-876B-C0A7C99731FB}"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371928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D4134-F7BF-4065-876B-C0A7C99731FB}"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406007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D4134-F7BF-4065-876B-C0A7C99731FB}"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34665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D4134-F7BF-4065-876B-C0A7C99731FB}"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221082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D4134-F7BF-4065-876B-C0A7C99731FB}"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270900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9D4134-F7BF-4065-876B-C0A7C99731FB}"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128485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9D4134-F7BF-4065-876B-C0A7C99731FB}" type="datetimeFigureOut">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190814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9D4134-F7BF-4065-876B-C0A7C99731FB}" type="datetimeFigureOut">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18285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D4134-F7BF-4065-876B-C0A7C99731FB}" type="datetimeFigureOut">
              <a:rPr lang="en-GB" smtClean="0"/>
              <a:t>29/03/2021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4754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D4134-F7BF-4065-876B-C0A7C99731FB}"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269607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D4134-F7BF-4065-876B-C0A7C99731FB}"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14BFE-A1B8-454A-9598-82B27F0EE195}" type="slidenum">
              <a:rPr lang="en-GB" smtClean="0"/>
              <a:t>‹#›</a:t>
            </a:fld>
            <a:endParaRPr lang="en-GB"/>
          </a:p>
        </p:txBody>
      </p:sp>
    </p:spTree>
    <p:extLst>
      <p:ext uri="{BB962C8B-B14F-4D97-AF65-F5344CB8AC3E}">
        <p14:creationId xmlns:p14="http://schemas.microsoft.com/office/powerpoint/2010/main" val="38218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D4134-F7BF-4065-876B-C0A7C99731FB}" type="datetimeFigureOut">
              <a:rPr lang="en-GB" smtClean="0"/>
              <a:t>29/03/2021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14BFE-A1B8-454A-9598-82B27F0EE195}" type="slidenum">
              <a:rPr lang="en-GB" smtClean="0"/>
              <a:t>‹#›</a:t>
            </a:fld>
            <a:endParaRPr lang="en-GB"/>
          </a:p>
        </p:txBody>
      </p:sp>
    </p:spTree>
    <p:extLst>
      <p:ext uri="{BB962C8B-B14F-4D97-AF65-F5344CB8AC3E}">
        <p14:creationId xmlns:p14="http://schemas.microsoft.com/office/powerpoint/2010/main" val="212137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accent6">
                    <a:lumMod val="25000"/>
                  </a:schemeClr>
                </a:solidFill>
              </a:rPr>
              <a:t>Cancer management in primary care</a:t>
            </a:r>
            <a:endParaRPr lang="en-GB" b="1" dirty="0">
              <a:solidFill>
                <a:schemeClr val="accent6">
                  <a:lumMod val="25000"/>
                </a:schemeClr>
              </a:solidFill>
            </a:endParaRPr>
          </a:p>
        </p:txBody>
      </p:sp>
      <p:sp>
        <p:nvSpPr>
          <p:cNvPr id="3" name="Subtitle 2"/>
          <p:cNvSpPr>
            <a:spLocks noGrp="1"/>
          </p:cNvSpPr>
          <p:nvPr>
            <p:ph type="subTitle" idx="1"/>
          </p:nvPr>
        </p:nvSpPr>
        <p:spPr/>
        <p:txBody>
          <a:bodyPr/>
          <a:lstStyle/>
          <a:p>
            <a:r>
              <a:rPr lang="en-GB" b="1" dirty="0" smtClean="0">
                <a:solidFill>
                  <a:schemeClr val="accent6">
                    <a:lumMod val="50000"/>
                  </a:schemeClr>
                </a:solidFill>
              </a:rPr>
              <a:t>Mohammad and lung cancer</a:t>
            </a:r>
            <a:endParaRPr lang="en-GB" b="1" dirty="0">
              <a:solidFill>
                <a:schemeClr val="accent6">
                  <a:lumMod val="50000"/>
                </a:schemeClr>
              </a:solidFill>
            </a:endParaRPr>
          </a:p>
        </p:txBody>
      </p:sp>
      <p:pic>
        <p:nvPicPr>
          <p:cNvPr id="4" name="Picture 2" descr="Image result for kingston uni logo">
            <a:extLst>
              <a:ext uri="{FF2B5EF4-FFF2-40B4-BE49-F238E27FC236}">
                <a16:creationId xmlns="" xmlns:a16="http://schemas.microsoft.com/office/drawing/2014/main" id="{78E12A5E-CC36-834D-AE2B-F23E61F0C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5445224"/>
            <a:ext cx="3556993" cy="11637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kingston uni greater together">
            <a:extLst>
              <a:ext uri="{FF2B5EF4-FFF2-40B4-BE49-F238E27FC236}">
                <a16:creationId xmlns="" xmlns:a16="http://schemas.microsoft.com/office/drawing/2014/main" id="{B732661F-6203-FE43-8D5F-D9DB056D3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805" r="1125"/>
          <a:stretch/>
        </p:blipFill>
        <p:spPr bwMode="auto">
          <a:xfrm>
            <a:off x="4788024" y="5445224"/>
            <a:ext cx="3556993" cy="116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6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Continued</a:t>
            </a:r>
            <a:endParaRPr lang="en-GB" dirty="0">
              <a:solidFill>
                <a:schemeClr val="accent3">
                  <a:lumMod val="75000"/>
                </a:schemeClr>
              </a:solidFill>
            </a:endParaRPr>
          </a:p>
        </p:txBody>
      </p:sp>
      <p:sp>
        <p:nvSpPr>
          <p:cNvPr id="3" name="Content Placeholder 2"/>
          <p:cNvSpPr>
            <a:spLocks noGrp="1"/>
          </p:cNvSpPr>
          <p:nvPr>
            <p:ph idx="1"/>
          </p:nvPr>
        </p:nvSpPr>
        <p:spPr>
          <a:xfrm>
            <a:off x="395536" y="1556792"/>
            <a:ext cx="8229600" cy="4525963"/>
          </a:xfrm>
        </p:spPr>
        <p:txBody>
          <a:bodyPr>
            <a:normAutofit fontScale="25000" lnSpcReduction="20000"/>
          </a:bodyPr>
          <a:lstStyle/>
          <a:p>
            <a:r>
              <a:rPr lang="en-GB" sz="11200" dirty="0" smtClean="0">
                <a:solidFill>
                  <a:schemeClr val="accent3">
                    <a:lumMod val="75000"/>
                  </a:schemeClr>
                </a:solidFill>
              </a:rPr>
              <a:t>Patient experience and engagement Working with patients and the public to co-design services that meet people’s needs and provide good experiences of care and support.</a:t>
            </a:r>
          </a:p>
          <a:p>
            <a:r>
              <a:rPr lang="en-GB" sz="11200" dirty="0" smtClean="0">
                <a:solidFill>
                  <a:schemeClr val="accent3">
                    <a:lumMod val="75000"/>
                  </a:schemeClr>
                </a:solidFill>
              </a:rPr>
              <a:t>Cancer education Promoting access to cancer education to raise awareness of the role primary care can play in supporting people with cancer and reducing variation in patient experience and outcomes.</a:t>
            </a:r>
          </a:p>
          <a:p>
            <a:r>
              <a:rPr lang="en-GB" sz="11200" dirty="0" smtClean="0">
                <a:solidFill>
                  <a:schemeClr val="accent3">
                    <a:lumMod val="75000"/>
                  </a:schemeClr>
                </a:solidFill>
              </a:rPr>
              <a:t> Carers support Working closely with Local Authorities to ensure that carers needs are identified and met to support their wellbeing, and through them support people living with cancer.</a:t>
            </a:r>
          </a:p>
          <a:p>
            <a:endParaRPr lang="en-GB" dirty="0"/>
          </a:p>
        </p:txBody>
      </p:sp>
    </p:spTree>
    <p:extLst>
      <p:ext uri="{BB962C8B-B14F-4D97-AF65-F5344CB8AC3E}">
        <p14:creationId xmlns:p14="http://schemas.microsoft.com/office/powerpoint/2010/main" val="194389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Cancer Care Reviews (CCR) </a:t>
            </a:r>
            <a:endParaRPr lang="en-GB" dirty="0">
              <a:solidFill>
                <a:schemeClr val="accent3">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GB" dirty="0" smtClean="0"/>
              <a:t>The Quality and Outcomes Framework (QOF) requires </a:t>
            </a:r>
            <a:r>
              <a:rPr lang="en-GB" b="1" dirty="0" smtClean="0">
                <a:solidFill>
                  <a:schemeClr val="accent6">
                    <a:lumMod val="50000"/>
                  </a:schemeClr>
                </a:solidFill>
              </a:rPr>
              <a:t>all patients diagnosed with cancer to receive a CCR by their GP or nurse within six months of the GP being notified of the patient’s diagnosis. </a:t>
            </a:r>
            <a:r>
              <a:rPr lang="en-GB" dirty="0" smtClean="0"/>
              <a:t>Many GPs believe that the CCR should not be a one-off intervention. Some CCGs have used local improvement schemes to support training for quality CCRs, including training to enable practice nurses to be more involved in CCRs. Local improvement schemes have also been used to support longer appointment times and to provide on going support to patients through HNAs and care and support planning similar to the approaches used for other long-term conditions. The quality of CCRs could be reviewed and addressed through audits or variations to QOF.</a:t>
            </a:r>
            <a:endParaRPr lang="en-GB" dirty="0"/>
          </a:p>
        </p:txBody>
      </p:sp>
    </p:spTree>
    <p:extLst>
      <p:ext uri="{BB962C8B-B14F-4D97-AF65-F5344CB8AC3E}">
        <p14:creationId xmlns:p14="http://schemas.microsoft.com/office/powerpoint/2010/main" val="213591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Cancer care reviews involve</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Cancer diagnosis discussed- patients understanding. </a:t>
            </a:r>
          </a:p>
          <a:p>
            <a:r>
              <a:rPr lang="en-GB" dirty="0" smtClean="0">
                <a:solidFill>
                  <a:schemeClr val="accent3">
                    <a:lumMod val="75000"/>
                  </a:schemeClr>
                </a:solidFill>
              </a:rPr>
              <a:t>Discussion on treatment </a:t>
            </a:r>
          </a:p>
          <a:p>
            <a:r>
              <a:rPr lang="en-GB" dirty="0" smtClean="0">
                <a:solidFill>
                  <a:schemeClr val="accent3">
                    <a:lumMod val="75000"/>
                  </a:schemeClr>
                </a:solidFill>
              </a:rPr>
              <a:t>Discussion on lifestyle advice </a:t>
            </a:r>
          </a:p>
          <a:p>
            <a:r>
              <a:rPr lang="en-GB" dirty="0" smtClean="0">
                <a:solidFill>
                  <a:schemeClr val="accent3">
                    <a:lumMod val="75000"/>
                  </a:schemeClr>
                </a:solidFill>
              </a:rPr>
              <a:t>Medication review </a:t>
            </a:r>
          </a:p>
          <a:p>
            <a:r>
              <a:rPr lang="en-GB" dirty="0" smtClean="0">
                <a:solidFill>
                  <a:schemeClr val="accent3">
                    <a:lumMod val="75000"/>
                  </a:schemeClr>
                </a:solidFill>
              </a:rPr>
              <a:t>Information leaflets offered</a:t>
            </a:r>
          </a:p>
          <a:p>
            <a:r>
              <a:rPr lang="en-GB" dirty="0" smtClean="0">
                <a:solidFill>
                  <a:schemeClr val="accent3">
                    <a:lumMod val="75000"/>
                  </a:schemeClr>
                </a:solidFill>
              </a:rPr>
              <a:t>Need for mental health support</a:t>
            </a:r>
          </a:p>
          <a:p>
            <a:endParaRPr lang="en-GB" dirty="0" smtClean="0"/>
          </a:p>
        </p:txBody>
      </p:sp>
      <p:pic>
        <p:nvPicPr>
          <p:cNvPr id="8194" name="Picture 2" descr="Personal characteristics and skills required (general practice nursing) |  Health Care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212976"/>
            <a:ext cx="2880320" cy="169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14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81" t="37363" r="23492" b="7692"/>
          <a:stretch/>
        </p:blipFill>
        <p:spPr bwMode="auto">
          <a:xfrm>
            <a:off x="395536" y="188640"/>
            <a:ext cx="8496944" cy="646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98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3">
                    <a:lumMod val="75000"/>
                  </a:schemeClr>
                </a:solidFill>
              </a:rPr>
              <a:t>Primary Care top tips for effective cancer review </a:t>
            </a:r>
            <a:endParaRPr lang="en-GB" dirty="0">
              <a:solidFill>
                <a:schemeClr val="accent3">
                  <a:lumMod val="75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33" t="18755" r="56350" b="61758"/>
          <a:stretch/>
        </p:blipFill>
        <p:spPr bwMode="auto">
          <a:xfrm>
            <a:off x="167104" y="2780928"/>
            <a:ext cx="449318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New Macmillan cancer nurse for North Devon - Northern Devon Healthcare NHS  Trust"/>
          <p:cNvPicPr>
            <a:picLocks noChangeAspect="1" noChangeArrowheads="1"/>
          </p:cNvPicPr>
          <p:nvPr/>
        </p:nvPicPr>
        <p:blipFill rotWithShape="1">
          <a:blip r:embed="rId3">
            <a:extLst>
              <a:ext uri="{28A0092B-C50C-407E-A947-70E740481C1C}">
                <a14:useLocalDpi xmlns:a14="http://schemas.microsoft.com/office/drawing/2010/main" val="0"/>
              </a:ext>
            </a:extLst>
          </a:blip>
          <a:srcRect l="10335" r="10035"/>
          <a:stretch/>
        </p:blipFill>
        <p:spPr bwMode="auto">
          <a:xfrm>
            <a:off x="4709065" y="3140968"/>
            <a:ext cx="4299111" cy="25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6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1</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Consider the most appropriate way to contact the patient- </a:t>
            </a:r>
          </a:p>
          <a:p>
            <a:r>
              <a:rPr lang="en-GB" dirty="0" smtClean="0">
                <a:solidFill>
                  <a:schemeClr val="accent3">
                    <a:lumMod val="75000"/>
                  </a:schemeClr>
                </a:solidFill>
              </a:rPr>
              <a:t>Virtual consultation </a:t>
            </a:r>
          </a:p>
          <a:p>
            <a:r>
              <a:rPr lang="en-GB" dirty="0" smtClean="0">
                <a:solidFill>
                  <a:schemeClr val="accent3">
                    <a:lumMod val="75000"/>
                  </a:schemeClr>
                </a:solidFill>
              </a:rPr>
              <a:t>Telephone consultation </a:t>
            </a:r>
          </a:p>
          <a:p>
            <a:endParaRPr lang="en-GB" dirty="0"/>
          </a:p>
        </p:txBody>
      </p:sp>
      <p:pic>
        <p:nvPicPr>
          <p:cNvPr id="9218" name="Picture 2" descr="GP training: Conducting a 10-minute telephone consultation | GP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33056"/>
            <a:ext cx="3810000" cy="255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1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2</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Appointment slots and follow up appointments. </a:t>
            </a:r>
          </a:p>
          <a:p>
            <a:r>
              <a:rPr lang="en-GB" dirty="0" smtClean="0">
                <a:solidFill>
                  <a:schemeClr val="accent3">
                    <a:lumMod val="75000"/>
                  </a:schemeClr>
                </a:solidFill>
              </a:rPr>
              <a:t>Dedicated time. </a:t>
            </a:r>
          </a:p>
          <a:p>
            <a:r>
              <a:rPr lang="en-GB" dirty="0" smtClean="0">
                <a:solidFill>
                  <a:schemeClr val="accent3">
                    <a:lumMod val="75000"/>
                  </a:schemeClr>
                </a:solidFill>
              </a:rPr>
              <a:t>Powerful messages that we are there for the patient.</a:t>
            </a:r>
            <a:endParaRPr lang="en-GB" dirty="0">
              <a:solidFill>
                <a:schemeClr val="accent3">
                  <a:lumMod val="75000"/>
                </a:schemeClr>
              </a:solidFill>
            </a:endParaRPr>
          </a:p>
        </p:txBody>
      </p:sp>
      <p:pic>
        <p:nvPicPr>
          <p:cNvPr id="10242" name="Picture 2" descr="Appointments - BX Tailoring Alt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21088"/>
            <a:ext cx="3960440" cy="222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8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3</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Involve the family. </a:t>
            </a:r>
          </a:p>
          <a:p>
            <a:r>
              <a:rPr lang="en-GB" dirty="0" smtClean="0">
                <a:solidFill>
                  <a:schemeClr val="accent3">
                    <a:lumMod val="75000"/>
                  </a:schemeClr>
                </a:solidFill>
              </a:rPr>
              <a:t>Patients may appreciate having other family members involved in their care. </a:t>
            </a:r>
            <a:endParaRPr lang="en-GB" dirty="0">
              <a:solidFill>
                <a:schemeClr val="accent3">
                  <a:lumMod val="75000"/>
                </a:schemeClr>
              </a:solidFill>
            </a:endParaRPr>
          </a:p>
        </p:txBody>
      </p:sp>
      <p:sp>
        <p:nvSpPr>
          <p:cNvPr id="4" name="AutoShape 2" descr="When to Involve Your Family in Your Addiction Treatment - MLR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8" name="Picture 4" descr="When to Involve Your Family in Your Addiction Treatment - ML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01008"/>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2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4</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Templates for your system- EMIS </a:t>
            </a:r>
            <a:endParaRPr lang="en-GB" dirty="0">
              <a:solidFill>
                <a:schemeClr val="accent3">
                  <a:lumMod val="75000"/>
                </a:schemeClr>
              </a:solidFill>
            </a:endParaRPr>
          </a:p>
        </p:txBody>
      </p:sp>
      <p:pic>
        <p:nvPicPr>
          <p:cNvPr id="12290" name="Picture 2" descr="EMIS Health, leading healthcare software and solutions | EM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3016"/>
            <a:ext cx="57150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1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5</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Information leaflets</a:t>
            </a:r>
            <a:endParaRPr lang="en-GB" dirty="0">
              <a:solidFill>
                <a:schemeClr val="accent3">
                  <a:lumMod val="75000"/>
                </a:schemeClr>
              </a:solidFill>
            </a:endParaRPr>
          </a:p>
        </p:txBody>
      </p:sp>
      <p:pic>
        <p:nvPicPr>
          <p:cNvPr id="3076" name="Picture 4" descr="Cancer screening publications reach their new home - PHE Scre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52936"/>
            <a:ext cx="4003959" cy="34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8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Lesson Objectives </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To be able to identify pathways in primary care regarding cancer management. </a:t>
            </a:r>
          </a:p>
          <a:p>
            <a:r>
              <a:rPr lang="en-GB" dirty="0" smtClean="0">
                <a:solidFill>
                  <a:schemeClr val="accent3">
                    <a:lumMod val="75000"/>
                  </a:schemeClr>
                </a:solidFill>
              </a:rPr>
              <a:t>To be able to list the roles of the practice nurse within cancer management in primary care. </a:t>
            </a:r>
          </a:p>
          <a:p>
            <a:r>
              <a:rPr lang="en-GB" dirty="0" smtClean="0">
                <a:solidFill>
                  <a:schemeClr val="accent3">
                    <a:lumMod val="75000"/>
                  </a:schemeClr>
                </a:solidFill>
              </a:rPr>
              <a:t>To have a better understanding of risk factors associated with lung cancer and presentations of patients. </a:t>
            </a:r>
          </a:p>
          <a:p>
            <a:pPr marL="0" indent="0">
              <a:buNone/>
            </a:pPr>
            <a:endParaRPr lang="en-GB" dirty="0"/>
          </a:p>
        </p:txBody>
      </p:sp>
    </p:spTree>
    <p:extLst>
      <p:ext uri="{BB962C8B-B14F-4D97-AF65-F5344CB8AC3E}">
        <p14:creationId xmlns:p14="http://schemas.microsoft.com/office/powerpoint/2010/main" val="145175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6</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Check patients understanding of their treatment.</a:t>
            </a:r>
            <a:endParaRPr lang="en-GB" dirty="0">
              <a:solidFill>
                <a:schemeClr val="accent3">
                  <a:lumMod val="75000"/>
                </a:schemeClr>
              </a:solidFill>
            </a:endParaRPr>
          </a:p>
        </p:txBody>
      </p:sp>
      <p:pic>
        <p:nvPicPr>
          <p:cNvPr id="13314" name="Picture 2" descr="The Importance of Understanding your Patients - Aesth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55229"/>
            <a:ext cx="5832648" cy="338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8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7</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Structure your treatment- </a:t>
            </a:r>
          </a:p>
          <a:p>
            <a:r>
              <a:rPr lang="en-GB" dirty="0" smtClean="0">
                <a:solidFill>
                  <a:schemeClr val="accent3">
                    <a:lumMod val="75000"/>
                  </a:schemeClr>
                </a:solidFill>
              </a:rPr>
              <a:t>Discuss their diagnosis </a:t>
            </a:r>
          </a:p>
          <a:p>
            <a:r>
              <a:rPr lang="en-GB" dirty="0" smtClean="0">
                <a:solidFill>
                  <a:schemeClr val="accent3">
                    <a:lumMod val="75000"/>
                  </a:schemeClr>
                </a:solidFill>
              </a:rPr>
              <a:t>Review medications </a:t>
            </a:r>
          </a:p>
          <a:p>
            <a:r>
              <a:rPr lang="en-GB" dirty="0" smtClean="0">
                <a:solidFill>
                  <a:schemeClr val="accent3">
                    <a:lumMod val="75000"/>
                  </a:schemeClr>
                </a:solidFill>
              </a:rPr>
              <a:t>Check support network </a:t>
            </a:r>
          </a:p>
          <a:p>
            <a:r>
              <a:rPr lang="en-GB" dirty="0" smtClean="0">
                <a:solidFill>
                  <a:schemeClr val="accent3">
                    <a:lumMod val="75000"/>
                  </a:schemeClr>
                </a:solidFill>
              </a:rPr>
              <a:t>Agree a date for the follow up or next review </a:t>
            </a:r>
          </a:p>
          <a:p>
            <a:r>
              <a:rPr lang="en-GB" dirty="0" smtClean="0">
                <a:solidFill>
                  <a:schemeClr val="accent3">
                    <a:lumMod val="75000"/>
                  </a:schemeClr>
                </a:solidFill>
              </a:rPr>
              <a:t>Give the patient the opportunity to raise concerns. </a:t>
            </a:r>
            <a:endParaRPr lang="en-GB" dirty="0">
              <a:solidFill>
                <a:schemeClr val="accent3">
                  <a:lumMod val="75000"/>
                </a:schemeClr>
              </a:solidFill>
            </a:endParaRPr>
          </a:p>
        </p:txBody>
      </p:sp>
    </p:spTree>
    <p:extLst>
      <p:ext uri="{BB962C8B-B14F-4D97-AF65-F5344CB8AC3E}">
        <p14:creationId xmlns:p14="http://schemas.microsoft.com/office/powerpoint/2010/main" val="272780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8</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Be aware of support services and referral services available to you.</a:t>
            </a:r>
            <a:endParaRPr lang="en-GB" dirty="0">
              <a:solidFill>
                <a:schemeClr val="accent3">
                  <a:lumMod val="75000"/>
                </a:schemeClr>
              </a:solidFill>
            </a:endParaRPr>
          </a:p>
        </p:txBody>
      </p:sp>
      <p:pic>
        <p:nvPicPr>
          <p:cNvPr id="14338" name="Picture 2" descr="Physiotherapy | London South Bank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5086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7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9</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Use the review as an opportunity for health promotion.</a:t>
            </a:r>
            <a:endParaRPr lang="en-GB" dirty="0">
              <a:solidFill>
                <a:schemeClr val="accent3">
                  <a:lumMod val="75000"/>
                </a:schemeClr>
              </a:solidFill>
            </a:endParaRPr>
          </a:p>
        </p:txBody>
      </p:sp>
      <p:pic>
        <p:nvPicPr>
          <p:cNvPr id="15362" name="Picture 2" descr="Smoking Cessation | West Hove Hypno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52936"/>
            <a:ext cx="5472608" cy="288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43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10</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Do you need to share information with the clinical nurse specialist or oncology team to improve personalisation of care/ holistic assessment?</a:t>
            </a:r>
            <a:endParaRPr lang="en-GB" dirty="0">
              <a:solidFill>
                <a:schemeClr val="accent3">
                  <a:lumMod val="75000"/>
                </a:schemeClr>
              </a:solidFill>
            </a:endParaRPr>
          </a:p>
        </p:txBody>
      </p:sp>
      <p:sp>
        <p:nvSpPr>
          <p:cNvPr id="4" name="AutoShape 2" descr="Clinical Nurse Specialist - OnlineCollege.or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linical Nurse Specialist - OnlineCollege.or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90" name="Picture 6" descr="Clinical Nurse Specialist - OnlineCollege.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489402"/>
            <a:ext cx="4752528" cy="315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8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accent3">
                    <a:lumMod val="75000"/>
                  </a:schemeClr>
                </a:solidFill>
              </a:rPr>
              <a:t>Primary care role relating to </a:t>
            </a:r>
            <a:r>
              <a:rPr lang="en-GB" dirty="0" smtClean="0">
                <a:solidFill>
                  <a:schemeClr val="accent3">
                    <a:lumMod val="75000"/>
                  </a:schemeClr>
                </a:solidFill>
              </a:rPr>
              <a:t>Harry.</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Smoking cessation </a:t>
            </a:r>
          </a:p>
          <a:p>
            <a:r>
              <a:rPr lang="en-GB" dirty="0" smtClean="0">
                <a:solidFill>
                  <a:schemeClr val="accent3">
                    <a:lumMod val="75000"/>
                  </a:schemeClr>
                </a:solidFill>
              </a:rPr>
              <a:t>Reviews and follow up appointments if needed.</a:t>
            </a:r>
          </a:p>
          <a:p>
            <a:r>
              <a:rPr lang="en-GB" dirty="0" smtClean="0">
                <a:solidFill>
                  <a:schemeClr val="accent3">
                    <a:lumMod val="75000"/>
                  </a:schemeClr>
                </a:solidFill>
              </a:rPr>
              <a:t>Talking therapies </a:t>
            </a:r>
            <a:endParaRPr lang="en-GB" dirty="0">
              <a:solidFill>
                <a:schemeClr val="accent3">
                  <a:lumMod val="75000"/>
                </a:schemeClr>
              </a:solidFill>
            </a:endParaRPr>
          </a:p>
        </p:txBody>
      </p:sp>
      <p:pic>
        <p:nvPicPr>
          <p:cNvPr id="17410" name="Picture 2" descr="Types of Talking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5040560" cy="335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8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lstStyle/>
          <a:p>
            <a:r>
              <a:rPr lang="en-GB" dirty="0" smtClean="0">
                <a:solidFill>
                  <a:schemeClr val="accent6">
                    <a:lumMod val="50000"/>
                  </a:schemeClr>
                </a:solidFill>
              </a:rPr>
              <a:t>Discussion </a:t>
            </a:r>
            <a:endParaRPr lang="en-GB" dirty="0">
              <a:solidFill>
                <a:schemeClr val="accent6">
                  <a:lumMod val="50000"/>
                </a:schemeClr>
              </a:solidFill>
            </a:endParaRPr>
          </a:p>
        </p:txBody>
      </p:sp>
    </p:spTree>
    <p:extLst>
      <p:ext uri="{BB962C8B-B14F-4D97-AF65-F5344CB8AC3E}">
        <p14:creationId xmlns:p14="http://schemas.microsoft.com/office/powerpoint/2010/main" val="13662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29600" cy="1143000"/>
          </a:xfrm>
        </p:spPr>
        <p:txBody>
          <a:bodyPr/>
          <a:lstStyle/>
          <a:p>
            <a:r>
              <a:rPr lang="en-GB" dirty="0" smtClean="0">
                <a:solidFill>
                  <a:schemeClr val="accent6">
                    <a:lumMod val="50000"/>
                  </a:schemeClr>
                </a:solidFill>
              </a:rPr>
              <a:t>Questions</a:t>
            </a:r>
            <a:endParaRPr lang="en-GB" dirty="0">
              <a:solidFill>
                <a:schemeClr val="accent6">
                  <a:lumMod val="50000"/>
                </a:schemeClr>
              </a:solidFill>
            </a:endParaRPr>
          </a:p>
        </p:txBody>
      </p:sp>
    </p:spTree>
    <p:extLst>
      <p:ext uri="{BB962C8B-B14F-4D97-AF65-F5344CB8AC3E}">
        <p14:creationId xmlns:p14="http://schemas.microsoft.com/office/powerpoint/2010/main" val="64068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8229600" cy="1143000"/>
          </a:xfrm>
        </p:spPr>
        <p:txBody>
          <a:bodyPr/>
          <a:lstStyle/>
          <a:p>
            <a:r>
              <a:rPr lang="en-GB" dirty="0" smtClean="0"/>
              <a:t>Thank you </a:t>
            </a:r>
            <a:endParaRPr lang="en-GB" dirty="0"/>
          </a:p>
        </p:txBody>
      </p:sp>
      <p:pic>
        <p:nvPicPr>
          <p:cNvPr id="18434" name="Picture 2" descr="Thank you to the N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140968"/>
            <a:ext cx="6048672" cy="316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20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Patient- Harry</a:t>
            </a:r>
            <a:endParaRPr lang="en-GB" dirty="0">
              <a:solidFill>
                <a:schemeClr val="accent3">
                  <a:lumMod val="75000"/>
                </a:schemeClr>
              </a:solidFill>
            </a:endParaRPr>
          </a:p>
        </p:txBody>
      </p:sp>
      <p:sp>
        <p:nvSpPr>
          <p:cNvPr id="3" name="Content Placeholder 2"/>
          <p:cNvSpPr>
            <a:spLocks noGrp="1"/>
          </p:cNvSpPr>
          <p:nvPr>
            <p:ph idx="1"/>
          </p:nvPr>
        </p:nvSpPr>
        <p:spPr>
          <a:xfrm>
            <a:off x="467544" y="1628800"/>
            <a:ext cx="8229600" cy="4525963"/>
          </a:xfrm>
        </p:spPr>
        <p:txBody>
          <a:bodyPr/>
          <a:lstStyle/>
          <a:p>
            <a:r>
              <a:rPr lang="en-GB" dirty="0" smtClean="0">
                <a:solidFill>
                  <a:schemeClr val="accent3">
                    <a:lumMod val="75000"/>
                  </a:schemeClr>
                </a:solidFill>
              </a:rPr>
              <a:t>85 years old </a:t>
            </a:r>
          </a:p>
          <a:p>
            <a:r>
              <a:rPr lang="en-GB" dirty="0" smtClean="0">
                <a:solidFill>
                  <a:schemeClr val="accent3">
                    <a:lumMod val="75000"/>
                  </a:schemeClr>
                </a:solidFill>
              </a:rPr>
              <a:t>Lung cancer </a:t>
            </a:r>
          </a:p>
          <a:p>
            <a:r>
              <a:rPr lang="en-GB" dirty="0" smtClean="0">
                <a:solidFill>
                  <a:schemeClr val="accent3">
                    <a:lumMod val="75000"/>
                  </a:schemeClr>
                </a:solidFill>
              </a:rPr>
              <a:t>Wife is his carer</a:t>
            </a:r>
          </a:p>
          <a:p>
            <a:r>
              <a:rPr lang="en-GB" dirty="0" smtClean="0">
                <a:solidFill>
                  <a:schemeClr val="accent3">
                    <a:lumMod val="75000"/>
                  </a:schemeClr>
                </a:solidFill>
              </a:rPr>
              <a:t>6 children </a:t>
            </a:r>
          </a:p>
          <a:p>
            <a:endParaRPr lang="en-GB" dirty="0"/>
          </a:p>
        </p:txBody>
      </p:sp>
      <p:pic>
        <p:nvPicPr>
          <p:cNvPr id="1026" name="Picture 2" descr="Our history - Who we are - Macmillan Cancer Supp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7838" y="4437112"/>
            <a:ext cx="3600400" cy="195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9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5 Year forward view </a:t>
            </a:r>
            <a:endParaRPr lang="en-GB" dirty="0">
              <a:solidFill>
                <a:schemeClr val="accent3">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GB" b="1" dirty="0" smtClean="0">
                <a:solidFill>
                  <a:schemeClr val="accent3">
                    <a:lumMod val="75000"/>
                  </a:schemeClr>
                </a:solidFill>
              </a:rPr>
              <a:t>Set out a strategy for more investment in primary care in order to shape future services. </a:t>
            </a:r>
          </a:p>
          <a:p>
            <a:endParaRPr lang="en-GB" b="1" dirty="0" smtClean="0">
              <a:solidFill>
                <a:schemeClr val="accent3">
                  <a:lumMod val="75000"/>
                </a:schemeClr>
              </a:solidFill>
            </a:endParaRPr>
          </a:p>
          <a:p>
            <a:r>
              <a:rPr lang="en-GB" b="1" dirty="0" smtClean="0">
                <a:solidFill>
                  <a:schemeClr val="accent3">
                    <a:lumMod val="75000"/>
                  </a:schemeClr>
                </a:solidFill>
              </a:rPr>
              <a:t>The Cancer strategy-</a:t>
            </a:r>
          </a:p>
          <a:p>
            <a:pPr marL="0" indent="0">
              <a:buNone/>
            </a:pPr>
            <a:r>
              <a:rPr lang="en-GB" b="1" dirty="0" smtClean="0">
                <a:solidFill>
                  <a:schemeClr val="accent3">
                    <a:lumMod val="75000"/>
                  </a:schemeClr>
                </a:solidFill>
              </a:rPr>
              <a:t>1. Prevention and public health </a:t>
            </a:r>
          </a:p>
          <a:p>
            <a:pPr marL="0" indent="0">
              <a:buNone/>
            </a:pPr>
            <a:r>
              <a:rPr lang="en-GB" b="1" dirty="0" smtClean="0">
                <a:solidFill>
                  <a:schemeClr val="accent3">
                    <a:lumMod val="75000"/>
                  </a:schemeClr>
                </a:solidFill>
              </a:rPr>
              <a:t>2. Earlier diagnosis </a:t>
            </a:r>
          </a:p>
          <a:p>
            <a:pPr marL="0" indent="0">
              <a:buNone/>
            </a:pPr>
            <a:r>
              <a:rPr lang="en-GB" b="1" dirty="0" smtClean="0">
                <a:solidFill>
                  <a:schemeClr val="accent3">
                    <a:lumMod val="75000"/>
                  </a:schemeClr>
                </a:solidFill>
              </a:rPr>
              <a:t>3. Patient experience </a:t>
            </a:r>
          </a:p>
          <a:p>
            <a:pPr marL="0" indent="0">
              <a:buNone/>
            </a:pPr>
            <a:r>
              <a:rPr lang="en-GB" b="1" dirty="0" smtClean="0">
                <a:solidFill>
                  <a:schemeClr val="accent3">
                    <a:lumMod val="75000"/>
                  </a:schemeClr>
                </a:solidFill>
              </a:rPr>
              <a:t>4. Living with and beyond cancer</a:t>
            </a:r>
          </a:p>
          <a:p>
            <a:pPr marL="0" indent="0">
              <a:buNone/>
            </a:pPr>
            <a:r>
              <a:rPr lang="en-GB" b="1" dirty="0" smtClean="0">
                <a:solidFill>
                  <a:schemeClr val="accent3">
                    <a:lumMod val="75000"/>
                  </a:schemeClr>
                </a:solidFill>
              </a:rPr>
              <a:t>5. Investing in modern, high quality services</a:t>
            </a:r>
          </a:p>
          <a:p>
            <a:pPr marL="0" indent="0">
              <a:buNone/>
            </a:pPr>
            <a:r>
              <a:rPr lang="en-GB" b="1" dirty="0" smtClean="0">
                <a:solidFill>
                  <a:schemeClr val="accent3">
                    <a:lumMod val="75000"/>
                  </a:schemeClr>
                </a:solidFill>
              </a:rPr>
              <a:t>6. Overhauling processes for commissioning, accountability and provision.</a:t>
            </a:r>
            <a:endParaRPr lang="en-GB" b="1" dirty="0">
              <a:solidFill>
                <a:schemeClr val="accent3">
                  <a:lumMod val="75000"/>
                </a:schemeClr>
              </a:solidFill>
            </a:endParaRPr>
          </a:p>
        </p:txBody>
      </p:sp>
      <p:pic>
        <p:nvPicPr>
          <p:cNvPr id="5122" name="Picture 2" descr="NHS 5 Year Forward View - DigitalHealth.Lond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348880"/>
            <a:ext cx="2249120" cy="229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3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Patients living with cancer</a:t>
            </a:r>
            <a:endParaRPr lang="en-GB" dirty="0">
              <a:solidFill>
                <a:schemeClr val="accent3">
                  <a:lumMod val="75000"/>
                </a:schemeClr>
              </a:solidFill>
            </a:endParaRPr>
          </a:p>
        </p:txBody>
      </p:sp>
      <p:sp>
        <p:nvSpPr>
          <p:cNvPr id="3" name="Content Placeholder 2"/>
          <p:cNvSpPr>
            <a:spLocks noGrp="1"/>
          </p:cNvSpPr>
          <p:nvPr>
            <p:ph idx="1"/>
          </p:nvPr>
        </p:nvSpPr>
        <p:spPr/>
        <p:txBody>
          <a:bodyPr/>
          <a:lstStyle/>
          <a:p>
            <a:r>
              <a:rPr lang="en-GB" dirty="0" smtClean="0">
                <a:solidFill>
                  <a:schemeClr val="accent3">
                    <a:lumMod val="75000"/>
                  </a:schemeClr>
                </a:solidFill>
              </a:rPr>
              <a:t>Patients living with cancer will be followed up in primary care for reviews by the general practitioner or practice nurse. </a:t>
            </a:r>
          </a:p>
          <a:p>
            <a:r>
              <a:rPr lang="en-GB" dirty="0" smtClean="0">
                <a:solidFill>
                  <a:schemeClr val="accent3">
                    <a:lumMod val="75000"/>
                  </a:schemeClr>
                </a:solidFill>
              </a:rPr>
              <a:t>They may also visit other members of the multidisaplinarary team such as phlebotomists, health care assistants, occupational therapists or physiotherapists. </a:t>
            </a:r>
            <a:endParaRPr lang="en-GB" dirty="0">
              <a:solidFill>
                <a:schemeClr val="accent3">
                  <a:lumMod val="75000"/>
                </a:schemeClr>
              </a:solidFill>
            </a:endParaRPr>
          </a:p>
        </p:txBody>
      </p:sp>
      <p:pic>
        <p:nvPicPr>
          <p:cNvPr id="6146" name="Picture 2" descr="Inspiring and supporting loved ones living with cancer - SuperCar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229200"/>
            <a:ext cx="2660614" cy="148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2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3">
                    <a:lumMod val="75000"/>
                  </a:schemeClr>
                </a:solidFill>
              </a:rPr>
              <a:t>What does a cancer review look like in primary care?</a:t>
            </a:r>
            <a:endParaRPr lang="en-GB" dirty="0">
              <a:solidFill>
                <a:schemeClr val="accent3">
                  <a:lumMod val="75000"/>
                </a:schemeClr>
              </a:solidFill>
            </a:endParaRPr>
          </a:p>
        </p:txBody>
      </p:sp>
      <p:sp>
        <p:nvSpPr>
          <p:cNvPr id="3" name="Content Placeholder 2"/>
          <p:cNvSpPr>
            <a:spLocks noGrp="1"/>
          </p:cNvSpPr>
          <p:nvPr>
            <p:ph idx="1"/>
          </p:nvPr>
        </p:nvSpPr>
        <p:spPr>
          <a:xfrm>
            <a:off x="467544" y="1628800"/>
            <a:ext cx="8229600" cy="4525963"/>
          </a:xfrm>
        </p:spPr>
        <p:txBody>
          <a:bodyPr>
            <a:normAutofit fontScale="92500" lnSpcReduction="20000"/>
          </a:bodyPr>
          <a:lstStyle/>
          <a:p>
            <a:r>
              <a:rPr lang="en-GB" dirty="0" smtClean="0"/>
              <a:t>Transform our approach to </a:t>
            </a:r>
            <a:r>
              <a:rPr lang="en-GB" b="1" dirty="0" smtClean="0">
                <a:solidFill>
                  <a:schemeClr val="accent6">
                    <a:lumMod val="50000"/>
                  </a:schemeClr>
                </a:solidFill>
              </a:rPr>
              <a:t>support people </a:t>
            </a:r>
            <a:r>
              <a:rPr lang="en-GB" dirty="0" smtClean="0"/>
              <a:t>living with and beyond cancer: We recommend accelerating the roll-out of stratified </a:t>
            </a:r>
            <a:r>
              <a:rPr lang="en-GB" b="1" dirty="0" smtClean="0">
                <a:solidFill>
                  <a:schemeClr val="accent6">
                    <a:lumMod val="50000"/>
                  </a:schemeClr>
                </a:solidFill>
              </a:rPr>
              <a:t>follow up pathways </a:t>
            </a:r>
            <a:r>
              <a:rPr lang="en-GB" dirty="0" smtClean="0"/>
              <a:t>and the “Recovery Package”. The aim should be that by 2020 every person with cancer will have access to elements of the Recovery Package, and stratified pathways of follow-up care will be in place for the common cancers. A national quality of life measure should be developed by 2017 to ensure that we monitor and learn lessons to support people better in living well after treatment has ended. </a:t>
            </a:r>
            <a:endParaRPr lang="en-GB" dirty="0"/>
          </a:p>
        </p:txBody>
      </p:sp>
    </p:spTree>
    <p:extLst>
      <p:ext uri="{BB962C8B-B14F-4D97-AF65-F5344CB8AC3E}">
        <p14:creationId xmlns:p14="http://schemas.microsoft.com/office/powerpoint/2010/main" val="338079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3">
                    <a:lumMod val="75000"/>
                  </a:schemeClr>
                </a:solidFill>
              </a:rPr>
              <a:t>Statistics on increasing risk of cancer </a:t>
            </a:r>
            <a:endParaRPr lang="en-GB" dirty="0">
              <a:solidFill>
                <a:schemeClr val="accent3">
                  <a:lumMod val="75000"/>
                </a:schemeClr>
              </a:solidFill>
            </a:endParaRPr>
          </a:p>
        </p:txBody>
      </p:sp>
      <p:sp>
        <p:nvSpPr>
          <p:cNvPr id="3" name="Content Placeholder 2"/>
          <p:cNvSpPr>
            <a:spLocks noGrp="1"/>
          </p:cNvSpPr>
          <p:nvPr>
            <p:ph idx="1"/>
          </p:nvPr>
        </p:nvSpPr>
        <p:spPr>
          <a:xfrm>
            <a:off x="467544" y="1988840"/>
            <a:ext cx="8229600" cy="4525963"/>
          </a:xfrm>
        </p:spPr>
        <p:txBody>
          <a:bodyPr/>
          <a:lstStyle/>
          <a:p>
            <a:r>
              <a:rPr lang="en-GB" dirty="0" smtClean="0">
                <a:solidFill>
                  <a:schemeClr val="accent3">
                    <a:lumMod val="75000"/>
                  </a:schemeClr>
                </a:solidFill>
              </a:rPr>
              <a:t>33% of cancer cases world wide are related to smoking.</a:t>
            </a:r>
          </a:p>
          <a:p>
            <a:r>
              <a:rPr lang="en-GB" dirty="0" smtClean="0">
                <a:solidFill>
                  <a:schemeClr val="accent3">
                    <a:lumMod val="75000"/>
                  </a:schemeClr>
                </a:solidFill>
              </a:rPr>
              <a:t>12% of cancer cases world wide are related to alcohol.</a:t>
            </a:r>
          </a:p>
          <a:p>
            <a:r>
              <a:rPr lang="en-GB" dirty="0" smtClean="0">
                <a:solidFill>
                  <a:schemeClr val="accent3">
                    <a:lumMod val="75000"/>
                  </a:schemeClr>
                </a:solidFill>
              </a:rPr>
              <a:t>13% of the worlds adult population is obese</a:t>
            </a:r>
          </a:p>
          <a:p>
            <a:pPr marL="0" indent="0">
              <a:buNone/>
            </a:pPr>
            <a:endParaRPr lang="en-GB" dirty="0"/>
          </a:p>
        </p:txBody>
      </p:sp>
      <p:sp>
        <p:nvSpPr>
          <p:cNvPr id="4" name="Rectangle 3"/>
          <p:cNvSpPr/>
          <p:nvPr/>
        </p:nvSpPr>
        <p:spPr>
          <a:xfrm>
            <a:off x="395536" y="5661248"/>
            <a:ext cx="8568952" cy="646331"/>
          </a:xfrm>
          <a:prstGeom prst="rect">
            <a:avLst/>
          </a:prstGeom>
        </p:spPr>
        <p:txBody>
          <a:bodyPr wrap="square">
            <a:spAutoFit/>
          </a:bodyPr>
          <a:lstStyle/>
          <a:p>
            <a:r>
              <a:rPr lang="en-GB" dirty="0" smtClean="0"/>
              <a:t>https://www.cancerresearchuk.org/health-professional/cancer-statistics/worldwide-cancer/risk-factors#heading-Three</a:t>
            </a:r>
            <a:endParaRPr lang="en-GB" dirty="0"/>
          </a:p>
        </p:txBody>
      </p:sp>
    </p:spTree>
    <p:extLst>
      <p:ext uri="{BB962C8B-B14F-4D97-AF65-F5344CB8AC3E}">
        <p14:creationId xmlns:p14="http://schemas.microsoft.com/office/powerpoint/2010/main" val="210359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75000"/>
                  </a:schemeClr>
                </a:solidFill>
              </a:rPr>
              <a:t>Prevention and public health </a:t>
            </a:r>
            <a:endParaRPr lang="en-GB" dirty="0">
              <a:solidFill>
                <a:schemeClr val="accent3">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accent3">
                    <a:lumMod val="75000"/>
                  </a:schemeClr>
                </a:solidFill>
              </a:rPr>
              <a:t>Obesity </a:t>
            </a:r>
          </a:p>
          <a:p>
            <a:r>
              <a:rPr lang="en-GB" dirty="0" smtClean="0">
                <a:solidFill>
                  <a:schemeClr val="accent3">
                    <a:lumMod val="75000"/>
                  </a:schemeClr>
                </a:solidFill>
              </a:rPr>
              <a:t>Cervical screening – screening uptake</a:t>
            </a:r>
          </a:p>
          <a:p>
            <a:r>
              <a:rPr lang="en-GB" dirty="0" smtClean="0">
                <a:solidFill>
                  <a:schemeClr val="accent3">
                    <a:lumMod val="75000"/>
                  </a:schemeClr>
                </a:solidFill>
              </a:rPr>
              <a:t>Breast screening </a:t>
            </a:r>
          </a:p>
          <a:p>
            <a:r>
              <a:rPr lang="en-GB" dirty="0" smtClean="0">
                <a:solidFill>
                  <a:schemeClr val="accent3">
                    <a:lumMod val="75000"/>
                  </a:schemeClr>
                </a:solidFill>
              </a:rPr>
              <a:t>Exercise </a:t>
            </a:r>
          </a:p>
          <a:p>
            <a:r>
              <a:rPr lang="en-GB" dirty="0" smtClean="0">
                <a:solidFill>
                  <a:schemeClr val="accent3">
                    <a:lumMod val="75000"/>
                  </a:schemeClr>
                </a:solidFill>
              </a:rPr>
              <a:t>Smoking cessation </a:t>
            </a:r>
          </a:p>
          <a:p>
            <a:r>
              <a:rPr lang="en-GB" dirty="0" smtClean="0">
                <a:solidFill>
                  <a:schemeClr val="accent3">
                    <a:lumMod val="75000"/>
                  </a:schemeClr>
                </a:solidFill>
              </a:rPr>
              <a:t>Health promotion </a:t>
            </a:r>
          </a:p>
          <a:p>
            <a:r>
              <a:rPr lang="en-GB" dirty="0" smtClean="0">
                <a:solidFill>
                  <a:schemeClr val="accent3">
                    <a:lumMod val="75000"/>
                  </a:schemeClr>
                </a:solidFill>
              </a:rPr>
              <a:t>Alcohol advice- NHS health check </a:t>
            </a:r>
          </a:p>
          <a:p>
            <a:r>
              <a:rPr lang="en-GB" dirty="0" smtClean="0">
                <a:solidFill>
                  <a:schemeClr val="accent3">
                    <a:lumMod val="75000"/>
                  </a:schemeClr>
                </a:solidFill>
              </a:rPr>
              <a:t>Prostate cancer- early diagnosis- need for training.</a:t>
            </a:r>
            <a:endParaRPr lang="en-GB" dirty="0">
              <a:solidFill>
                <a:schemeClr val="accent3">
                  <a:lumMod val="75000"/>
                </a:schemeClr>
              </a:solidFill>
            </a:endParaRPr>
          </a:p>
        </p:txBody>
      </p:sp>
      <p:pic>
        <p:nvPicPr>
          <p:cNvPr id="7170" name="Picture 2" descr="Cervical screening - have you had yo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852936"/>
            <a:ext cx="2760241" cy="172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9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3">
                    <a:lumMod val="75000"/>
                  </a:schemeClr>
                </a:solidFill>
              </a:rPr>
              <a:t>How to achieve better cancer management </a:t>
            </a:r>
            <a:endParaRPr lang="en-GB" dirty="0">
              <a:solidFill>
                <a:schemeClr val="accent3">
                  <a:lumMod val="75000"/>
                </a:schemeClr>
              </a:solidFill>
            </a:endParaRPr>
          </a:p>
        </p:txBody>
      </p:sp>
      <p:sp>
        <p:nvSpPr>
          <p:cNvPr id="3" name="Content Placeholder 2"/>
          <p:cNvSpPr>
            <a:spLocks noGrp="1"/>
          </p:cNvSpPr>
          <p:nvPr>
            <p:ph idx="1"/>
          </p:nvPr>
        </p:nvSpPr>
        <p:spPr/>
        <p:txBody>
          <a:bodyPr>
            <a:noAutofit/>
          </a:bodyPr>
          <a:lstStyle/>
          <a:p>
            <a:r>
              <a:rPr lang="en-GB" sz="2400" dirty="0" smtClean="0">
                <a:solidFill>
                  <a:schemeClr val="accent3">
                    <a:lumMod val="75000"/>
                  </a:schemeClr>
                </a:solidFill>
              </a:rPr>
              <a:t>Early diagnosis Promoting earlier recognition of signs and symptoms of cancer, earlier referral, and best practice (often streamlined) diagnostic pathways to improve outcomes for patients. </a:t>
            </a:r>
          </a:p>
          <a:p>
            <a:r>
              <a:rPr lang="en-GB" sz="2400" dirty="0" smtClean="0">
                <a:solidFill>
                  <a:schemeClr val="accent3">
                    <a:lumMod val="75000"/>
                  </a:schemeClr>
                </a:solidFill>
              </a:rPr>
              <a:t>Living with and beyond cancer By commissioning and promoting stratified pathways of care and the cancer recovery package to tailor support to needs and increase self-management.</a:t>
            </a:r>
          </a:p>
          <a:p>
            <a:r>
              <a:rPr lang="en-GB" sz="2400" dirty="0" smtClean="0">
                <a:solidFill>
                  <a:schemeClr val="accent3">
                    <a:lumMod val="75000"/>
                  </a:schemeClr>
                </a:solidFill>
              </a:rPr>
              <a:t>End of life Supporting earlier conversations about end of life care, and ensuring that support is in place so that people can be cared for and die in the place of their choice. </a:t>
            </a:r>
          </a:p>
        </p:txBody>
      </p:sp>
    </p:spTree>
    <p:extLst>
      <p:ext uri="{BB962C8B-B14F-4D97-AF65-F5344CB8AC3E}">
        <p14:creationId xmlns:p14="http://schemas.microsoft.com/office/powerpoint/2010/main" val="298214491"/>
      </p:ext>
    </p:extLst>
  </p:cSld>
  <p:clrMapOvr>
    <a:masterClrMapping/>
  </p:clrMapOvr>
</p:sld>
</file>

<file path=ppt/theme/theme1.xml><?xml version="1.0" encoding="utf-8"?>
<a:theme xmlns:a="http://schemas.openxmlformats.org/drawingml/2006/main" name="Office Theme">
  <a:themeElements>
    <a:clrScheme name="Custom 3">
      <a:dk1>
        <a:srgbClr val="6BB1E1"/>
      </a:dk1>
      <a:lt1>
        <a:srgbClr val="C0D5FF"/>
      </a:lt1>
      <a:dk2>
        <a:srgbClr val="4DD4FE"/>
      </a:dk2>
      <a:lt2>
        <a:srgbClr val="CFF3FE"/>
      </a:lt2>
      <a:accent1>
        <a:srgbClr val="97BAFF"/>
      </a:accent1>
      <a:accent2>
        <a:srgbClr val="97BAFF"/>
      </a:accent2>
      <a:accent3>
        <a:srgbClr val="247CB9"/>
      </a:accent3>
      <a:accent4>
        <a:srgbClr val="5ED6FB"/>
      </a:accent4>
      <a:accent5>
        <a:srgbClr val="01BCF6"/>
      </a:accent5>
      <a:accent6>
        <a:srgbClr val="D5E3FF"/>
      </a:accent6>
      <a:hlink>
        <a:srgbClr val="00A8E1"/>
      </a:hlink>
      <a:folHlink>
        <a:srgbClr val="00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891</Words>
  <Application>Microsoft Office PowerPoint</Application>
  <PresentationFormat>On-screen Show (4:3)</PresentationFormat>
  <Paragraphs>95</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Cancer management in primary care</vt:lpstr>
      <vt:lpstr>Lesson Objectives </vt:lpstr>
      <vt:lpstr>Patient- Harry</vt:lpstr>
      <vt:lpstr>5 Year forward view </vt:lpstr>
      <vt:lpstr>Patients living with cancer</vt:lpstr>
      <vt:lpstr>What does a cancer review look like in primary care?</vt:lpstr>
      <vt:lpstr>Statistics on increasing risk of cancer </vt:lpstr>
      <vt:lpstr>Prevention and public health </vt:lpstr>
      <vt:lpstr>How to achieve better cancer management </vt:lpstr>
      <vt:lpstr>Continued</vt:lpstr>
      <vt:lpstr>Cancer Care Reviews (CCR) </vt:lpstr>
      <vt:lpstr>Cancer care reviews involve</vt:lpstr>
      <vt:lpstr>PowerPoint Presentation</vt:lpstr>
      <vt:lpstr>Primary Care top tips for effective cancer review </vt:lpstr>
      <vt:lpstr>1</vt:lpstr>
      <vt:lpstr>2</vt:lpstr>
      <vt:lpstr>3</vt:lpstr>
      <vt:lpstr>4</vt:lpstr>
      <vt:lpstr>5</vt:lpstr>
      <vt:lpstr>6</vt:lpstr>
      <vt:lpstr>7</vt:lpstr>
      <vt:lpstr>8</vt:lpstr>
      <vt:lpstr>9</vt:lpstr>
      <vt:lpstr>10</vt:lpstr>
      <vt:lpstr>Primary care role relating to Harry.</vt:lpstr>
      <vt:lpstr>Discussion </vt:lpstr>
      <vt:lpstr>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management in primary care</dc:title>
  <dc:creator>Suzanne Martin</dc:creator>
  <cp:lastModifiedBy>Suzanne Martin</cp:lastModifiedBy>
  <cp:revision>10</cp:revision>
  <dcterms:created xsi:type="dcterms:W3CDTF">2021-02-22T15:31:23Z</dcterms:created>
  <dcterms:modified xsi:type="dcterms:W3CDTF">2021-03-29T10:29:28Z</dcterms:modified>
</cp:coreProperties>
</file>