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0" r:id="rId37"/>
    <p:sldId id="292" r:id="rId38"/>
    <p:sldId id="293" r:id="rId39"/>
    <p:sldId id="294" r:id="rId40"/>
    <p:sldId id="295" r:id="rId41"/>
    <p:sldId id="296" r:id="rId42"/>
    <p:sldId id="297" r:id="rId43"/>
    <p:sldId id="300" r:id="rId44"/>
    <p:sldId id="301" r:id="rId45"/>
    <p:sldId id="302" r:id="rId46"/>
    <p:sldId id="298" r:id="rId47"/>
    <p:sldId id="299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Wound Care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IPL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812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Causes of wounds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Surgical </a:t>
            </a:r>
          </a:p>
          <a:p>
            <a:r>
              <a:rPr lang="en-GB" dirty="0" smtClean="0"/>
              <a:t>Trauma </a:t>
            </a:r>
          </a:p>
          <a:p>
            <a:r>
              <a:rPr lang="en-GB" dirty="0" smtClean="0"/>
              <a:t>Pressure </a:t>
            </a:r>
          </a:p>
          <a:p>
            <a:r>
              <a:rPr lang="en-GB" dirty="0" smtClean="0"/>
              <a:t>Shearing </a:t>
            </a:r>
            <a:r>
              <a:rPr lang="en-GB" dirty="0"/>
              <a:t>f</a:t>
            </a:r>
            <a:r>
              <a:rPr lang="en-GB" dirty="0" smtClean="0"/>
              <a:t>orce </a:t>
            </a:r>
          </a:p>
          <a:p>
            <a:r>
              <a:rPr lang="en-GB" dirty="0" smtClean="0"/>
              <a:t>Friction </a:t>
            </a:r>
          </a:p>
          <a:p>
            <a:r>
              <a:rPr lang="en-GB" dirty="0" smtClean="0"/>
              <a:t>Poor circulation </a:t>
            </a:r>
            <a:endParaRPr lang="en-GB" dirty="0"/>
          </a:p>
        </p:txBody>
      </p:sp>
      <p:pic>
        <p:nvPicPr>
          <p:cNvPr id="5122" name="Picture 2" descr="Surgical Wound &amp; Incision Care | R3 Wound Care and Hyperbar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786" y="2342147"/>
            <a:ext cx="5060080" cy="336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402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Broken skin </a:t>
            </a:r>
          </a:p>
          <a:p>
            <a:r>
              <a:rPr lang="en-GB" dirty="0" smtClean="0"/>
              <a:t>Age</a:t>
            </a:r>
          </a:p>
          <a:p>
            <a:r>
              <a:rPr lang="en-GB" dirty="0" smtClean="0"/>
              <a:t>Poor nutrition </a:t>
            </a:r>
          </a:p>
          <a:p>
            <a:r>
              <a:rPr lang="en-GB" dirty="0" smtClean="0"/>
              <a:t>Stress</a:t>
            </a:r>
          </a:p>
          <a:p>
            <a:r>
              <a:rPr lang="en-GB" dirty="0" smtClean="0"/>
              <a:t>Hereditary </a:t>
            </a:r>
          </a:p>
          <a:p>
            <a:r>
              <a:rPr lang="en-GB" dirty="0" smtClean="0"/>
              <a:t>Disease process</a:t>
            </a:r>
          </a:p>
          <a:p>
            <a:r>
              <a:rPr lang="en-GB" dirty="0" smtClean="0"/>
              <a:t>Medical therapies- radiation/ steroids </a:t>
            </a:r>
          </a:p>
        </p:txBody>
      </p:sp>
      <p:pic>
        <p:nvPicPr>
          <p:cNvPr id="6148" name="Picture 4" descr="What Is Stress Resilience and Can It Be Learned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07" y="2610026"/>
            <a:ext cx="4304130" cy="242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848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wound…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962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Intentional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Created for therapy</a:t>
            </a:r>
          </a:p>
          <a:p>
            <a:r>
              <a:rPr lang="en-GB" dirty="0" smtClean="0"/>
              <a:t>Surgical wounds</a:t>
            </a:r>
          </a:p>
          <a:p>
            <a:r>
              <a:rPr lang="en-GB" dirty="0" smtClean="0"/>
              <a:t>Drainage wounds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24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Unintentional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Restulting</a:t>
            </a:r>
            <a:r>
              <a:rPr lang="en-GB" dirty="0" smtClean="0"/>
              <a:t> from trauma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880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wound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Broken skin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211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Closed wound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Tissues are injured but the skin is intact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044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Clean woun</a:t>
            </a:r>
            <a:r>
              <a:rPr lang="en-GB" dirty="0"/>
              <a:t>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 foreign bodies </a:t>
            </a:r>
          </a:p>
          <a:p>
            <a:r>
              <a:rPr lang="en-GB" dirty="0" smtClean="0"/>
              <a:t>No clinical signs of infection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251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Contaminated wound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Foreign bodies- dirt </a:t>
            </a:r>
          </a:p>
          <a:p>
            <a:r>
              <a:rPr lang="en-GB" dirty="0" smtClean="0"/>
              <a:t>High risk of infection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622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Infected wound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Red </a:t>
            </a:r>
          </a:p>
          <a:p>
            <a:r>
              <a:rPr lang="en-GB" dirty="0" smtClean="0"/>
              <a:t>Hot </a:t>
            </a:r>
          </a:p>
          <a:p>
            <a:r>
              <a:rPr lang="en-GB" dirty="0" smtClean="0"/>
              <a:t>Swollen </a:t>
            </a:r>
          </a:p>
          <a:p>
            <a:r>
              <a:rPr lang="en-GB" dirty="0" smtClean="0"/>
              <a:t>Exudate- green </a:t>
            </a:r>
          </a:p>
          <a:p>
            <a:r>
              <a:rPr lang="en-GB" dirty="0" smtClean="0"/>
              <a:t>Odour </a:t>
            </a:r>
          </a:p>
          <a:p>
            <a:r>
              <a:rPr lang="en-GB" dirty="0" smtClean="0"/>
              <a:t>Painful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325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To understand our roles within primary care with regards to wound care. </a:t>
            </a:r>
          </a:p>
          <a:p>
            <a:r>
              <a:rPr lang="en-GB" sz="2800" dirty="0" smtClean="0"/>
              <a:t>To be able to list the signs of infection and steps in would cleaning. </a:t>
            </a:r>
          </a:p>
          <a:p>
            <a:r>
              <a:rPr lang="en-GB" sz="2800" dirty="0" smtClean="0"/>
              <a:t>To be able to recite wound dressings and what they are used for.</a:t>
            </a:r>
          </a:p>
          <a:p>
            <a:r>
              <a:rPr lang="en-GB" sz="2800" dirty="0" smtClean="0"/>
              <a:t>To have a better understanding of wound pathology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47177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Chronic wound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Chronic</a:t>
            </a:r>
            <a:r>
              <a:rPr lang="en-GB" sz="4000" dirty="0"/>
              <a:t> wounds are defined as wounds that fail to proceed through the normal phases of </a:t>
            </a:r>
            <a:r>
              <a:rPr lang="en-GB" sz="4000" b="1" dirty="0"/>
              <a:t>wound</a:t>
            </a:r>
            <a:r>
              <a:rPr lang="en-GB" sz="4000" dirty="0"/>
              <a:t> healing in an orderly and timely manner. Often, </a:t>
            </a:r>
            <a:r>
              <a:rPr lang="en-GB" sz="4000" b="1" dirty="0"/>
              <a:t>chronic</a:t>
            </a:r>
            <a:r>
              <a:rPr lang="en-GB" sz="4000" dirty="0"/>
              <a:t> wounds stall in the inflammation phase of healing.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901585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Partial thickness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Epidermis and dermis of the skin is broken </a:t>
            </a:r>
          </a:p>
          <a:p>
            <a:r>
              <a:rPr lang="en-GB" dirty="0" smtClean="0"/>
              <a:t>Superficial wound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559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thickness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Epidermis, dermis and subcutaneous tissue are involved- may involve muscle and bone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225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Abrasion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scrape/ graze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751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Contusion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closed wound caused by a blow to the body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182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Incision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 open wound with clean straight edges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363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Laceration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Open wound with torn tissues and jagged edges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320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Penetrating wound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Skin and underlying tissue are pierced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284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Puncture wound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Open wound from a sharp object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596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Skin tears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Occur frequently in the elderly due to thinning of the skin with age </a:t>
            </a:r>
          </a:p>
          <a:p>
            <a:r>
              <a:rPr lang="en-GB" sz="4000" dirty="0" smtClean="0"/>
              <a:t>Often caused by scraping against wall or door handle when falling </a:t>
            </a:r>
          </a:p>
          <a:p>
            <a:r>
              <a:rPr lang="en-GB" sz="4000" dirty="0" smtClean="0"/>
              <a:t>How would you treat a skin tear?</a:t>
            </a:r>
            <a:endParaRPr lang="en-GB" sz="4000" dirty="0"/>
          </a:p>
        </p:txBody>
      </p:sp>
      <p:pic>
        <p:nvPicPr>
          <p:cNvPr id="7170" name="Picture 2" descr="Skin Tear Treatment, Prevention, Pictures, and Best Pract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316" y="4472199"/>
            <a:ext cx="3497179" cy="196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4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Anatomy of the skin </a:t>
            </a:r>
            <a:endParaRPr lang="en-GB" dirty="0"/>
          </a:p>
        </p:txBody>
      </p:sp>
      <p:pic>
        <p:nvPicPr>
          <p:cNvPr id="1026" name="Picture 2" descr="The Skin (Human Anatomy): Picture, Definition, Function, and Skin Condi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846" y="1983436"/>
            <a:ext cx="6880225" cy="466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522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Stages of wound healing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48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Inflammatory stage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Blood vessels constrict and platelets stop bleeding forming clots to scabs </a:t>
            </a:r>
          </a:p>
          <a:p>
            <a:r>
              <a:rPr lang="en-GB" dirty="0" smtClean="0"/>
              <a:t>Inflammatory response- increased blood flow and vascular permeability causing redness and oedema</a:t>
            </a:r>
          </a:p>
          <a:p>
            <a:r>
              <a:rPr lang="en-GB" dirty="0" smtClean="0"/>
              <a:t>Whit blood cells arrive and clean cell of debris </a:t>
            </a:r>
          </a:p>
        </p:txBody>
      </p:sp>
    </p:spTree>
    <p:extLst>
      <p:ext uri="{BB962C8B-B14F-4D97-AF65-F5344CB8AC3E}">
        <p14:creationId xmlns:p14="http://schemas.microsoft.com/office/powerpoint/2010/main" val="37064779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Proliferative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Closure begins </a:t>
            </a:r>
          </a:p>
          <a:p>
            <a:r>
              <a:rPr lang="en-GB" dirty="0" smtClean="0"/>
              <a:t>Fibroblasts with vitamin C and B for repair </a:t>
            </a:r>
          </a:p>
          <a:p>
            <a:r>
              <a:rPr lang="en-GB" dirty="0" smtClean="0"/>
              <a:t>Collagen- provides strength and structure </a:t>
            </a:r>
          </a:p>
          <a:p>
            <a:r>
              <a:rPr lang="en-GB" dirty="0" smtClean="0"/>
              <a:t>Epithelial cells- duplicate damaged cells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92501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Maturation stage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Final stage of wound healing and may last for one year and the scar strengthens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591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wound healing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Primary intention- Incision edges of a clean surgical incision remain close, tissue loss is minimal and skin quickly regenerates </a:t>
            </a:r>
          </a:p>
          <a:p>
            <a:r>
              <a:rPr lang="en-GB" dirty="0" smtClean="0"/>
              <a:t>Secondary intention- Open wound with tissue loss and jagged edges, there is a gap between the edges, granulation tissue gradually fills in the area of defect with scar tissue. </a:t>
            </a:r>
          </a:p>
          <a:p>
            <a:r>
              <a:rPr lang="en-GB" dirty="0" smtClean="0"/>
              <a:t>Tertiary intension- Surgical wounds are often left open 3-5 days and then stapled of sutured.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0149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influences wound healing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45317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may influence wound healing?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Age </a:t>
            </a:r>
          </a:p>
          <a:p>
            <a:r>
              <a:rPr lang="en-GB" dirty="0" smtClean="0"/>
              <a:t>Nutrition </a:t>
            </a:r>
          </a:p>
          <a:p>
            <a:r>
              <a:rPr lang="en-GB" dirty="0" smtClean="0"/>
              <a:t>Obesity  </a:t>
            </a:r>
          </a:p>
          <a:p>
            <a:r>
              <a:rPr lang="en-GB" dirty="0" smtClean="0"/>
              <a:t>Wound stress</a:t>
            </a:r>
          </a:p>
          <a:p>
            <a:r>
              <a:rPr lang="en-GB" dirty="0" smtClean="0"/>
              <a:t>Oxygen availability – circulation </a:t>
            </a:r>
          </a:p>
          <a:p>
            <a:r>
              <a:rPr lang="en-GB" dirty="0" smtClean="0"/>
              <a:t>Smoking </a:t>
            </a:r>
          </a:p>
          <a:p>
            <a:r>
              <a:rPr lang="en-GB" dirty="0" smtClean="0"/>
              <a:t>Drugs </a:t>
            </a:r>
          </a:p>
          <a:p>
            <a:r>
              <a:rPr lang="en-GB" dirty="0" smtClean="0"/>
              <a:t>Chronic diseases </a:t>
            </a:r>
          </a:p>
          <a:p>
            <a:r>
              <a:rPr lang="en-GB" dirty="0" smtClean="0"/>
              <a:t>Infection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5003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Documentation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Take a history – WHY?</a:t>
            </a:r>
          </a:p>
          <a:p>
            <a:r>
              <a:rPr lang="en-GB" dirty="0" smtClean="0"/>
              <a:t>Wound location </a:t>
            </a:r>
            <a:endParaRPr lang="en-GB" dirty="0"/>
          </a:p>
          <a:p>
            <a:r>
              <a:rPr lang="en-GB" dirty="0" smtClean="0"/>
              <a:t>Wound size and depth- is it tracking?</a:t>
            </a:r>
          </a:p>
          <a:p>
            <a:r>
              <a:rPr lang="en-GB" dirty="0" smtClean="0"/>
              <a:t>Wound appearance- signs of infection </a:t>
            </a:r>
          </a:p>
          <a:p>
            <a:r>
              <a:rPr lang="en-GB" dirty="0" smtClean="0"/>
              <a:t>Any exudate </a:t>
            </a:r>
          </a:p>
          <a:p>
            <a:r>
              <a:rPr lang="en-GB" dirty="0" smtClean="0"/>
              <a:t>And odour </a:t>
            </a:r>
          </a:p>
          <a:p>
            <a:r>
              <a:rPr lang="en-GB" dirty="0" smtClean="0"/>
              <a:t>Surrounding skin </a:t>
            </a:r>
          </a:p>
          <a:p>
            <a:r>
              <a:rPr lang="en-GB" dirty="0" smtClean="0"/>
              <a:t>Pain </a:t>
            </a:r>
          </a:p>
          <a:p>
            <a:r>
              <a:rPr lang="en-GB" dirty="0" smtClean="0"/>
              <a:t>Anything else?</a:t>
            </a:r>
          </a:p>
        </p:txBody>
      </p:sp>
    </p:spTree>
    <p:extLst>
      <p:ext uri="{BB962C8B-B14F-4D97-AF65-F5344CB8AC3E}">
        <p14:creationId xmlns:p14="http://schemas.microsoft.com/office/powerpoint/2010/main" val="39316548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Water or saline for wound cleaning?</a:t>
            </a:r>
            <a:endParaRPr lang="en-GB" dirty="0"/>
          </a:p>
        </p:txBody>
      </p:sp>
      <p:pic>
        <p:nvPicPr>
          <p:cNvPr id="8198" name="Picture 6" descr="Prontosan Wound Irrigation Solution and Amps | Medical Dress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22" y="2133837"/>
            <a:ext cx="4079541" cy="407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Yes, drinking more water may help you lose weight | H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13" y="2439711"/>
            <a:ext cx="5201691" cy="346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5903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Wound cleaning and ADL’s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If a patient is at home with an open wound and cleansing is required, showering is the preferred method of irrigation – and it may also increase the patient’s sense of wellbeing (Fernandez and Griffiths, 2012). Patients whose wounds are located in the pelvic region – such as excised pilonidal sinuses or episiotomy wounds – are generally encouraged to shower daily and after every bowel movement (Harris et al, 2016); this is because the wound can be easily contaminated with faecal material.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8100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Epidermis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4000" dirty="0" smtClean="0"/>
              <a:t>The outer skin layer that is in direct contact with the environment </a:t>
            </a:r>
          </a:p>
          <a:p>
            <a:r>
              <a:rPr lang="en-GB" sz="4000" dirty="0" smtClean="0"/>
              <a:t>Contains skin pigment (melanin) that gives colour to the skin </a:t>
            </a:r>
          </a:p>
          <a:p>
            <a:r>
              <a:rPr lang="en-GB" sz="4000" dirty="0" smtClean="0"/>
              <a:t>Contains a water repellent protein called keratin. </a:t>
            </a:r>
          </a:p>
          <a:p>
            <a:r>
              <a:rPr lang="en-GB" sz="4000" dirty="0" smtClean="0"/>
              <a:t>Cells constantly change and regenerate </a:t>
            </a:r>
          </a:p>
        </p:txBody>
      </p:sp>
    </p:spTree>
    <p:extLst>
      <p:ext uri="{BB962C8B-B14F-4D97-AF65-F5344CB8AC3E}">
        <p14:creationId xmlns:p14="http://schemas.microsoft.com/office/powerpoint/2010/main" val="3226009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Dressings </a:t>
            </a:r>
            <a:endParaRPr lang="en-GB" dirty="0"/>
          </a:p>
        </p:txBody>
      </p:sp>
      <p:pic>
        <p:nvPicPr>
          <p:cNvPr id="3074" name="Picture 2" descr="AQUACEL AG + Extra 5x5 cm Compresses 10 Pieces: Amazon.co.uk: Health &amp;  Personal 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82" y="1943100"/>
            <a:ext cx="1736852" cy="20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QUACEL® Foam Dressing | Foam Wound Care Dres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563" y="4010674"/>
            <a:ext cx="2767012" cy="276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quacel Ribbon 2cm x 45cm Dressing x 5-240-8565: Amazon.co.uk: DIY &amp; Too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222" y="598410"/>
            <a:ext cx="3807677" cy="292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oftpore - Non-Woven Adhesive Island Dressing by Richardson Healthca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82" y="4160838"/>
            <a:ext cx="4406900" cy="254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12 Amazing Beauty Uses For Honey To Benefit Skin, Hair, and Nai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699" y="1971268"/>
            <a:ext cx="2331876" cy="155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nadine Dressing 9.5cm X 9.5cm (10): Amazon.co.uk: Health &amp; Personal Ca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59" y="3742570"/>
            <a:ext cx="3029375" cy="296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Buy Smith &amp; Nephew Iodosorb Cadexomer Iodine Gel [Iodine Dressings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242" y="1309003"/>
            <a:ext cx="2433567" cy="243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3666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Venous wounds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Occur due to damage to the veins and a insufficient return of blood back to the heart.  </a:t>
            </a:r>
          </a:p>
          <a:p>
            <a:r>
              <a:rPr lang="en-GB" dirty="0" smtClean="0"/>
              <a:t>Poor circulation</a:t>
            </a:r>
          </a:p>
          <a:p>
            <a:r>
              <a:rPr lang="en-GB" dirty="0" smtClean="0"/>
              <a:t>Blood clots</a:t>
            </a:r>
          </a:p>
          <a:p>
            <a:r>
              <a:rPr lang="en-GB" dirty="0" smtClean="0"/>
              <a:t>Weight </a:t>
            </a:r>
          </a:p>
          <a:p>
            <a:r>
              <a:rPr lang="en-GB" dirty="0" smtClean="0"/>
              <a:t>Lack of exercise </a:t>
            </a:r>
          </a:p>
          <a:p>
            <a:r>
              <a:rPr lang="en-GB" dirty="0" smtClean="0"/>
              <a:t>Smoking </a:t>
            </a:r>
            <a:endParaRPr lang="en-GB" dirty="0"/>
          </a:p>
        </p:txBody>
      </p:sp>
      <p:pic>
        <p:nvPicPr>
          <p:cNvPr id="9218" name="Picture 2" descr="Pain Management for Venous Ulcers | Novus Spine &amp; Pain 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216" y="2390274"/>
            <a:ext cx="6277310" cy="429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5085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Arterial wounds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1986280"/>
            <a:ext cx="9784080" cy="4206240"/>
          </a:xfrm>
        </p:spPr>
        <p:txBody>
          <a:bodyPr/>
          <a:lstStyle/>
          <a:p>
            <a:r>
              <a:rPr lang="en-GB" dirty="0" smtClean="0"/>
              <a:t>Occur due to damage to the arteries and so a lack of blood flow to the area. </a:t>
            </a:r>
          </a:p>
          <a:p>
            <a:r>
              <a:rPr lang="en-GB" dirty="0" smtClean="0"/>
              <a:t>Damage to arteries </a:t>
            </a:r>
          </a:p>
          <a:p>
            <a:r>
              <a:rPr lang="en-GB" dirty="0" smtClean="0"/>
              <a:t>Smoking </a:t>
            </a:r>
          </a:p>
          <a:p>
            <a:r>
              <a:rPr lang="en-GB" dirty="0" smtClean="0"/>
              <a:t>Obesity </a:t>
            </a:r>
          </a:p>
          <a:p>
            <a:r>
              <a:rPr lang="en-GB" dirty="0" smtClean="0"/>
              <a:t>Heart failure / cardiac conditions </a:t>
            </a:r>
            <a:endParaRPr lang="en-GB" dirty="0"/>
          </a:p>
        </p:txBody>
      </p:sp>
      <p:pic>
        <p:nvPicPr>
          <p:cNvPr id="10242" name="Picture 2" descr="Arterial Ulcer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9"/>
          <a:stretch/>
        </p:blipFill>
        <p:spPr bwMode="auto">
          <a:xfrm>
            <a:off x="6576924" y="3718864"/>
            <a:ext cx="4410075" cy="226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1928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569" t="22775" r="22361" b="26993"/>
          <a:stretch/>
        </p:blipFill>
        <p:spPr>
          <a:xfrm>
            <a:off x="0" y="0"/>
            <a:ext cx="12191999" cy="684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053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Doppler</a:t>
            </a:r>
            <a:endParaRPr lang="en-GB" dirty="0"/>
          </a:p>
        </p:txBody>
      </p:sp>
      <p:sp>
        <p:nvSpPr>
          <p:cNvPr id="4" name="AutoShape 2" descr="Doppler assessment and ABPI: Interpretation in the management of leg  ulce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72" name="Picture 8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93" y="2243972"/>
            <a:ext cx="5238297" cy="348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586" y="2388017"/>
            <a:ext cx="4875595" cy="316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8673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Compression bandaging </a:t>
            </a:r>
            <a:endParaRPr lang="en-GB" dirty="0"/>
          </a:p>
        </p:txBody>
      </p:sp>
      <p:pic>
        <p:nvPicPr>
          <p:cNvPr id="12290" name="Picture 2" descr="Compression Therapy Multi-Layer and Two-Layer compression bandage systems  from Smith &amp; Nephew | Smith+Nephew - Corpo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19" y="2241882"/>
            <a:ext cx="10396087" cy="399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8212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76861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039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Dermis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Contains no skin cells </a:t>
            </a:r>
          </a:p>
          <a:p>
            <a:r>
              <a:rPr lang="en-GB" sz="2400" dirty="0" smtClean="0"/>
              <a:t>Composed of collagen </a:t>
            </a:r>
          </a:p>
          <a:p>
            <a:r>
              <a:rPr lang="en-GB" sz="2400" dirty="0" smtClean="0"/>
              <a:t>Provides strength to the skin </a:t>
            </a:r>
          </a:p>
          <a:p>
            <a:r>
              <a:rPr lang="en-GB" sz="2400" dirty="0" smtClean="0"/>
              <a:t>Provides a reservoir storage area for water</a:t>
            </a:r>
          </a:p>
          <a:p>
            <a:r>
              <a:rPr lang="en-GB" sz="2400" dirty="0" smtClean="0"/>
              <a:t>Contains a specialist network or nerves and nerve endings for sensation of pain, pressure, touch and temperature </a:t>
            </a:r>
          </a:p>
          <a:p>
            <a:r>
              <a:rPr lang="en-GB" sz="2400" dirty="0" smtClean="0"/>
              <a:t>Contains hair follicles</a:t>
            </a:r>
          </a:p>
          <a:p>
            <a:r>
              <a:rPr lang="en-GB" sz="2400" dirty="0" smtClean="0"/>
              <a:t>Collagen makes the skin stretchable and elastic</a:t>
            </a:r>
          </a:p>
          <a:p>
            <a:pPr marL="0" indent="0">
              <a:buNone/>
            </a:pPr>
            <a:endParaRPr lang="en-GB" sz="240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4403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Subcutaneous Layer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 not part of the skin itself, but supplies the major blood vessel and nerved to the skin above </a:t>
            </a:r>
          </a:p>
          <a:p>
            <a:r>
              <a:rPr lang="en-GB" dirty="0" smtClean="0"/>
              <a:t>Loose sponge texture</a:t>
            </a:r>
          </a:p>
          <a:p>
            <a:r>
              <a:rPr lang="en-GB" dirty="0" smtClean="0"/>
              <a:t>Ideal side for rapid and ‘pain-free’ absorption of injected medications (SC)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98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Functions of the skin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Protection- Barrier against bacteria, foreign matter, dehydration and UV light. </a:t>
            </a:r>
            <a:endParaRPr lang="en-GB" dirty="0"/>
          </a:p>
          <a:p>
            <a:r>
              <a:rPr lang="en-GB" dirty="0" smtClean="0"/>
              <a:t>Sensation- Sense organ</a:t>
            </a:r>
            <a:endParaRPr lang="en-GB" dirty="0"/>
          </a:p>
          <a:p>
            <a:r>
              <a:rPr lang="en-GB" dirty="0" smtClean="0"/>
              <a:t>Movement without injury </a:t>
            </a:r>
          </a:p>
          <a:p>
            <a:r>
              <a:rPr lang="en-GB" dirty="0" smtClean="0"/>
              <a:t>Excretion- Regulating the volume and chemical content of sweat</a:t>
            </a:r>
          </a:p>
          <a:p>
            <a:r>
              <a:rPr lang="en-GB" dirty="0" smtClean="0"/>
              <a:t>Vitamin D production</a:t>
            </a:r>
          </a:p>
          <a:p>
            <a:r>
              <a:rPr lang="en-GB" dirty="0" smtClean="0"/>
              <a:t>Immunity </a:t>
            </a:r>
          </a:p>
          <a:p>
            <a:r>
              <a:rPr lang="en-GB" dirty="0" smtClean="0"/>
              <a:t>Temperature regulation </a:t>
            </a:r>
          </a:p>
        </p:txBody>
      </p:sp>
    </p:spTree>
    <p:extLst>
      <p:ext uri="{BB962C8B-B14F-4D97-AF65-F5344CB8AC3E}">
        <p14:creationId xmlns:p14="http://schemas.microsoft.com/office/powerpoint/2010/main" val="1830240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wound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A break in the skin or mucus membrane</a:t>
            </a:r>
            <a:endParaRPr lang="en-GB" sz="3600" dirty="0"/>
          </a:p>
        </p:txBody>
      </p:sp>
      <p:pic>
        <p:nvPicPr>
          <p:cNvPr id="4098" name="Picture 2" descr="Wounds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23"/>
          <a:stretch/>
        </p:blipFill>
        <p:spPr bwMode="auto">
          <a:xfrm>
            <a:off x="2690228" y="2813068"/>
            <a:ext cx="6245225" cy="378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483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leg ulcer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A wound below the knee that takes more than 2 weeks to heal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67787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78</TotalTime>
  <Words>822</Words>
  <Application>Microsoft Office PowerPoint</Application>
  <PresentationFormat>Widescreen</PresentationFormat>
  <Paragraphs>157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Corbel</vt:lpstr>
      <vt:lpstr>Wingdings</vt:lpstr>
      <vt:lpstr>Banded</vt:lpstr>
      <vt:lpstr>Wound Care </vt:lpstr>
      <vt:lpstr>Objectives </vt:lpstr>
      <vt:lpstr>Anatomy of the skin </vt:lpstr>
      <vt:lpstr>Epidermis</vt:lpstr>
      <vt:lpstr>Dermis</vt:lpstr>
      <vt:lpstr>Subcutaneous Layer</vt:lpstr>
      <vt:lpstr>Functions of the skin </vt:lpstr>
      <vt:lpstr>What is a wound </vt:lpstr>
      <vt:lpstr>What is a leg ulcer </vt:lpstr>
      <vt:lpstr>Causes of wounds </vt:lpstr>
      <vt:lpstr>Risk factors</vt:lpstr>
      <vt:lpstr>Types of wound…</vt:lpstr>
      <vt:lpstr>Intentional </vt:lpstr>
      <vt:lpstr>Unintentional </vt:lpstr>
      <vt:lpstr>Open wound </vt:lpstr>
      <vt:lpstr>Closed wound</vt:lpstr>
      <vt:lpstr>Clean wound</vt:lpstr>
      <vt:lpstr>Contaminated wound</vt:lpstr>
      <vt:lpstr>Infected wound </vt:lpstr>
      <vt:lpstr>Chronic wound </vt:lpstr>
      <vt:lpstr>Partial thickness</vt:lpstr>
      <vt:lpstr>Full thickness</vt:lpstr>
      <vt:lpstr>Abrasion </vt:lpstr>
      <vt:lpstr>Contusion </vt:lpstr>
      <vt:lpstr>Incision </vt:lpstr>
      <vt:lpstr>Laceration </vt:lpstr>
      <vt:lpstr>Penetrating wound </vt:lpstr>
      <vt:lpstr>Puncture wound </vt:lpstr>
      <vt:lpstr>Skin tears </vt:lpstr>
      <vt:lpstr>Stages of wound healing</vt:lpstr>
      <vt:lpstr>Inflammatory stage</vt:lpstr>
      <vt:lpstr>Proliferative </vt:lpstr>
      <vt:lpstr>Maturation stage</vt:lpstr>
      <vt:lpstr>Types of wound healing </vt:lpstr>
      <vt:lpstr>What influences wound healing </vt:lpstr>
      <vt:lpstr>What may influence wound healing?</vt:lpstr>
      <vt:lpstr>Documentation </vt:lpstr>
      <vt:lpstr>Water or saline for wound cleaning?</vt:lpstr>
      <vt:lpstr>Wound cleaning and ADL’s</vt:lpstr>
      <vt:lpstr>Dressings </vt:lpstr>
      <vt:lpstr>Venous wounds </vt:lpstr>
      <vt:lpstr>Arterial wounds </vt:lpstr>
      <vt:lpstr>PowerPoint Presentation</vt:lpstr>
      <vt:lpstr>Doppler</vt:lpstr>
      <vt:lpstr>Compression bandaging </vt:lpstr>
      <vt:lpstr>Questions </vt:lpstr>
      <vt:lpstr>Thank you </vt:lpstr>
    </vt:vector>
  </TitlesOfParts>
  <Company>Kingston CCG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Wound Care</dc:title>
  <dc:creator>Suzanne Martin</dc:creator>
  <cp:lastModifiedBy>Suzanne Martin</cp:lastModifiedBy>
  <cp:revision>10</cp:revision>
  <dcterms:created xsi:type="dcterms:W3CDTF">2021-03-22T15:16:13Z</dcterms:created>
  <dcterms:modified xsi:type="dcterms:W3CDTF">2021-03-22T16:34:57Z</dcterms:modified>
</cp:coreProperties>
</file>