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1" r:id="rId3"/>
    <p:sldId id="258" r:id="rId4"/>
    <p:sldId id="295" r:id="rId5"/>
    <p:sldId id="294" r:id="rId6"/>
    <p:sldId id="264" r:id="rId7"/>
    <p:sldId id="265" r:id="rId8"/>
    <p:sldId id="300" r:id="rId9"/>
    <p:sldId id="301" r:id="rId10"/>
    <p:sldId id="340" r:id="rId11"/>
    <p:sldId id="285" r:id="rId12"/>
    <p:sldId id="286" r:id="rId13"/>
    <p:sldId id="287" r:id="rId14"/>
    <p:sldId id="288" r:id="rId15"/>
    <p:sldId id="263" r:id="rId16"/>
    <p:sldId id="289" r:id="rId17"/>
    <p:sldId id="291" r:id="rId18"/>
    <p:sldId id="266" r:id="rId19"/>
    <p:sldId id="341" r:id="rId20"/>
    <p:sldId id="339" r:id="rId21"/>
    <p:sldId id="337" r:id="rId22"/>
    <p:sldId id="272" r:id="rId23"/>
    <p:sldId id="321" r:id="rId24"/>
    <p:sldId id="338" r:id="rId25"/>
    <p:sldId id="292" r:id="rId26"/>
    <p:sldId id="296" r:id="rId27"/>
    <p:sldId id="342" r:id="rId28"/>
    <p:sldId id="268" r:id="rId29"/>
    <p:sldId id="270" r:id="rId30"/>
    <p:sldId id="343" r:id="rId31"/>
    <p:sldId id="273" r:id="rId32"/>
    <p:sldId id="316" r:id="rId33"/>
    <p:sldId id="276" r:id="rId34"/>
    <p:sldId id="320" r:id="rId35"/>
    <p:sldId id="293" r:id="rId36"/>
    <p:sldId id="278" r:id="rId37"/>
    <p:sldId id="324" r:id="rId38"/>
    <p:sldId id="333" r:id="rId39"/>
    <p:sldId id="328" r:id="rId40"/>
    <p:sldId id="329" r:id="rId41"/>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27"/>
  </p:normalViewPr>
  <p:slideViewPr>
    <p:cSldViewPr snapToGrid="0" snapToObjects="1">
      <p:cViewPr varScale="1">
        <p:scale>
          <a:sx n="110" d="100"/>
          <a:sy n="110" d="100"/>
        </p:scale>
        <p:origin x="59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a:extLst>
              <a:ext uri="{FF2B5EF4-FFF2-40B4-BE49-F238E27FC236}">
                <a16:creationId xmlns:a16="http://schemas.microsoft.com/office/drawing/2014/main" xmlns="" id="{B2914FFD-E87E-1A40-9A46-C7DC266A53C8}"/>
              </a:ext>
            </a:extLst>
          </p:cNvPr>
          <p:cNvSpPr>
            <a:spLocks noGrp="1"/>
          </p:cNvSpPr>
          <p:nvPr>
            <p:ph type="dt" sz="half" idx="10"/>
          </p:nvPr>
        </p:nvSpPr>
        <p:spPr/>
        <p:txBody>
          <a:bodyPr/>
          <a:lstStyle>
            <a:lvl1pPr>
              <a:defRPr/>
            </a:lvl1pPr>
          </a:lstStyle>
          <a:p>
            <a:fld id="{25CFE469-DE5B-1648-9DD6-9F206122738D}" type="datetimeFigureOut">
              <a:rPr lang="en-US" smtClean="0"/>
              <a:t>3/22/2021</a:t>
            </a:fld>
            <a:endParaRPr lang="en-US"/>
          </a:p>
        </p:txBody>
      </p:sp>
      <p:sp>
        <p:nvSpPr>
          <p:cNvPr id="5" name="Footer Placeholder 4">
            <a:extLst>
              <a:ext uri="{FF2B5EF4-FFF2-40B4-BE49-F238E27FC236}">
                <a16:creationId xmlns:a16="http://schemas.microsoft.com/office/drawing/2014/main" xmlns="" id="{650457C4-DAEC-7F4A-8A7E-8A2DACBB23AE}"/>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xmlns="" id="{DD5824BB-BBED-F241-9EDF-A191D635A1F0}"/>
              </a:ext>
            </a:extLst>
          </p:cNvPr>
          <p:cNvSpPr>
            <a:spLocks noGrp="1"/>
          </p:cNvSpPr>
          <p:nvPr>
            <p:ph type="sldNum" sz="quarter" idx="12"/>
          </p:nvPr>
        </p:nvSpPr>
        <p:spPr/>
        <p:txBody>
          <a:bodyPr/>
          <a:lstStyle>
            <a:lvl1pPr>
              <a:defRPr/>
            </a:lvl1pPr>
          </a:lstStyle>
          <a:p>
            <a:fld id="{E264C1D6-7F74-694F-A841-2EBBCED9AE07}" type="slidenum">
              <a:rPr lang="en-US" smtClean="0"/>
              <a:t>‹#›</a:t>
            </a:fld>
            <a:endParaRPr lang="en-US"/>
          </a:p>
        </p:txBody>
      </p:sp>
    </p:spTree>
    <p:extLst>
      <p:ext uri="{BB962C8B-B14F-4D97-AF65-F5344CB8AC3E}">
        <p14:creationId xmlns:p14="http://schemas.microsoft.com/office/powerpoint/2010/main" val="394199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98CD3594-6815-C443-92CC-4DFFED818FAE}"/>
              </a:ext>
            </a:extLst>
          </p:cNvPr>
          <p:cNvSpPr>
            <a:spLocks noGrp="1"/>
          </p:cNvSpPr>
          <p:nvPr>
            <p:ph type="dt" sz="half" idx="10"/>
          </p:nvPr>
        </p:nvSpPr>
        <p:spPr/>
        <p:txBody>
          <a:bodyPr/>
          <a:lstStyle>
            <a:lvl1pPr>
              <a:defRPr/>
            </a:lvl1pPr>
          </a:lstStyle>
          <a:p>
            <a:fld id="{25CFE469-DE5B-1648-9DD6-9F206122738D}" type="datetimeFigureOut">
              <a:rPr lang="en-US" smtClean="0"/>
              <a:t>3/22/2021</a:t>
            </a:fld>
            <a:endParaRPr lang="en-US"/>
          </a:p>
        </p:txBody>
      </p:sp>
      <p:sp>
        <p:nvSpPr>
          <p:cNvPr id="5" name="Footer Placeholder 4">
            <a:extLst>
              <a:ext uri="{FF2B5EF4-FFF2-40B4-BE49-F238E27FC236}">
                <a16:creationId xmlns:a16="http://schemas.microsoft.com/office/drawing/2014/main" xmlns="" id="{9FFC2BA8-0C31-EE4B-809C-528621A5E56C}"/>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xmlns="" id="{1B45C5B5-9469-E94B-994B-3C96BC58BDB5}"/>
              </a:ext>
            </a:extLst>
          </p:cNvPr>
          <p:cNvSpPr>
            <a:spLocks noGrp="1"/>
          </p:cNvSpPr>
          <p:nvPr>
            <p:ph type="sldNum" sz="quarter" idx="12"/>
          </p:nvPr>
        </p:nvSpPr>
        <p:spPr/>
        <p:txBody>
          <a:bodyPr/>
          <a:lstStyle>
            <a:lvl1pPr>
              <a:defRPr/>
            </a:lvl1pPr>
          </a:lstStyle>
          <a:p>
            <a:fld id="{E264C1D6-7F74-694F-A841-2EBBCED9AE07}" type="slidenum">
              <a:rPr lang="en-US" smtClean="0"/>
              <a:t>‹#›</a:t>
            </a:fld>
            <a:endParaRPr lang="en-US"/>
          </a:p>
        </p:txBody>
      </p:sp>
    </p:spTree>
    <p:extLst>
      <p:ext uri="{BB962C8B-B14F-4D97-AF65-F5344CB8AC3E}">
        <p14:creationId xmlns:p14="http://schemas.microsoft.com/office/powerpoint/2010/main" val="260586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295E01FD-26FA-0C47-B86E-8108D778D627}"/>
              </a:ext>
            </a:extLst>
          </p:cNvPr>
          <p:cNvSpPr>
            <a:spLocks noGrp="1"/>
          </p:cNvSpPr>
          <p:nvPr>
            <p:ph type="dt" sz="half" idx="10"/>
          </p:nvPr>
        </p:nvSpPr>
        <p:spPr/>
        <p:txBody>
          <a:bodyPr/>
          <a:lstStyle>
            <a:lvl1pPr>
              <a:defRPr/>
            </a:lvl1pPr>
          </a:lstStyle>
          <a:p>
            <a:fld id="{25CFE469-DE5B-1648-9DD6-9F206122738D}" type="datetimeFigureOut">
              <a:rPr lang="en-US" smtClean="0"/>
              <a:t>3/22/2021</a:t>
            </a:fld>
            <a:endParaRPr lang="en-US"/>
          </a:p>
        </p:txBody>
      </p:sp>
      <p:sp>
        <p:nvSpPr>
          <p:cNvPr id="5" name="Footer Placeholder 4">
            <a:extLst>
              <a:ext uri="{FF2B5EF4-FFF2-40B4-BE49-F238E27FC236}">
                <a16:creationId xmlns:a16="http://schemas.microsoft.com/office/drawing/2014/main" xmlns="" id="{FA1F7CDF-88B0-2840-B888-200A7BC881B2}"/>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xmlns="" id="{54EC273C-1833-7342-A9AC-9F6BC8BD8BF7}"/>
              </a:ext>
            </a:extLst>
          </p:cNvPr>
          <p:cNvSpPr>
            <a:spLocks noGrp="1"/>
          </p:cNvSpPr>
          <p:nvPr>
            <p:ph type="sldNum" sz="quarter" idx="12"/>
          </p:nvPr>
        </p:nvSpPr>
        <p:spPr/>
        <p:txBody>
          <a:bodyPr/>
          <a:lstStyle>
            <a:lvl1pPr>
              <a:defRPr/>
            </a:lvl1pPr>
          </a:lstStyle>
          <a:p>
            <a:fld id="{E264C1D6-7F74-694F-A841-2EBBCED9AE07}" type="slidenum">
              <a:rPr lang="en-US" smtClean="0"/>
              <a:t>‹#›</a:t>
            </a:fld>
            <a:endParaRPr lang="en-US"/>
          </a:p>
        </p:txBody>
      </p:sp>
    </p:spTree>
    <p:extLst>
      <p:ext uri="{BB962C8B-B14F-4D97-AF65-F5344CB8AC3E}">
        <p14:creationId xmlns:p14="http://schemas.microsoft.com/office/powerpoint/2010/main" val="1198486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FDD22FAE-FA75-F74B-88DF-ABF2BC8A1018}"/>
              </a:ext>
            </a:extLst>
          </p:cNvPr>
          <p:cNvSpPr>
            <a:spLocks noGrp="1"/>
          </p:cNvSpPr>
          <p:nvPr>
            <p:ph type="dt" sz="half" idx="10"/>
          </p:nvPr>
        </p:nvSpPr>
        <p:spPr/>
        <p:txBody>
          <a:bodyPr/>
          <a:lstStyle>
            <a:lvl1pPr>
              <a:defRPr/>
            </a:lvl1pPr>
          </a:lstStyle>
          <a:p>
            <a:fld id="{25CFE469-DE5B-1648-9DD6-9F206122738D}" type="datetimeFigureOut">
              <a:rPr lang="en-US" smtClean="0"/>
              <a:t>3/22/2021</a:t>
            </a:fld>
            <a:endParaRPr lang="en-US"/>
          </a:p>
        </p:txBody>
      </p:sp>
      <p:sp>
        <p:nvSpPr>
          <p:cNvPr id="5" name="Footer Placeholder 4">
            <a:extLst>
              <a:ext uri="{FF2B5EF4-FFF2-40B4-BE49-F238E27FC236}">
                <a16:creationId xmlns:a16="http://schemas.microsoft.com/office/drawing/2014/main" xmlns="" id="{E484F9C6-D128-5848-B2AE-BF7AD26D16F8}"/>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xmlns="" id="{3CBE3B92-0A6A-8B42-8C0C-35973F31E3AA}"/>
              </a:ext>
            </a:extLst>
          </p:cNvPr>
          <p:cNvSpPr>
            <a:spLocks noGrp="1"/>
          </p:cNvSpPr>
          <p:nvPr>
            <p:ph type="sldNum" sz="quarter" idx="12"/>
          </p:nvPr>
        </p:nvSpPr>
        <p:spPr/>
        <p:txBody>
          <a:bodyPr/>
          <a:lstStyle>
            <a:lvl1pPr>
              <a:defRPr/>
            </a:lvl1pPr>
          </a:lstStyle>
          <a:p>
            <a:fld id="{E264C1D6-7F74-694F-A841-2EBBCED9AE07}" type="slidenum">
              <a:rPr lang="en-US" smtClean="0"/>
              <a:t>‹#›</a:t>
            </a:fld>
            <a:endParaRPr lang="en-US"/>
          </a:p>
        </p:txBody>
      </p:sp>
    </p:spTree>
    <p:extLst>
      <p:ext uri="{BB962C8B-B14F-4D97-AF65-F5344CB8AC3E}">
        <p14:creationId xmlns:p14="http://schemas.microsoft.com/office/powerpoint/2010/main" val="3179247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23BF312C-1D19-C245-81C0-7921A3FB2680}"/>
              </a:ext>
            </a:extLst>
          </p:cNvPr>
          <p:cNvSpPr>
            <a:spLocks noGrp="1"/>
          </p:cNvSpPr>
          <p:nvPr>
            <p:ph type="dt" sz="half" idx="10"/>
          </p:nvPr>
        </p:nvSpPr>
        <p:spPr/>
        <p:txBody>
          <a:bodyPr/>
          <a:lstStyle>
            <a:lvl1pPr>
              <a:defRPr/>
            </a:lvl1pPr>
          </a:lstStyle>
          <a:p>
            <a:fld id="{25CFE469-DE5B-1648-9DD6-9F206122738D}" type="datetimeFigureOut">
              <a:rPr lang="en-US" smtClean="0"/>
              <a:t>3/22/2021</a:t>
            </a:fld>
            <a:endParaRPr lang="en-US"/>
          </a:p>
        </p:txBody>
      </p:sp>
      <p:sp>
        <p:nvSpPr>
          <p:cNvPr id="5" name="Footer Placeholder 4">
            <a:extLst>
              <a:ext uri="{FF2B5EF4-FFF2-40B4-BE49-F238E27FC236}">
                <a16:creationId xmlns:a16="http://schemas.microsoft.com/office/drawing/2014/main" xmlns="" id="{5A68952E-D6EC-8F47-B722-FED5C48ACF3A}"/>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xmlns="" id="{A2CDE64F-9444-F74B-B8C1-68BB99B44791}"/>
              </a:ext>
            </a:extLst>
          </p:cNvPr>
          <p:cNvSpPr>
            <a:spLocks noGrp="1"/>
          </p:cNvSpPr>
          <p:nvPr>
            <p:ph type="sldNum" sz="quarter" idx="12"/>
          </p:nvPr>
        </p:nvSpPr>
        <p:spPr/>
        <p:txBody>
          <a:bodyPr/>
          <a:lstStyle>
            <a:lvl1pPr>
              <a:defRPr/>
            </a:lvl1pPr>
          </a:lstStyle>
          <a:p>
            <a:fld id="{E264C1D6-7F74-694F-A841-2EBBCED9AE07}" type="slidenum">
              <a:rPr lang="en-US" smtClean="0"/>
              <a:t>‹#›</a:t>
            </a:fld>
            <a:endParaRPr lang="en-US"/>
          </a:p>
        </p:txBody>
      </p:sp>
    </p:spTree>
    <p:extLst>
      <p:ext uri="{BB962C8B-B14F-4D97-AF65-F5344CB8AC3E}">
        <p14:creationId xmlns:p14="http://schemas.microsoft.com/office/powerpoint/2010/main" val="2752874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3">
            <a:extLst>
              <a:ext uri="{FF2B5EF4-FFF2-40B4-BE49-F238E27FC236}">
                <a16:creationId xmlns:a16="http://schemas.microsoft.com/office/drawing/2014/main" xmlns="" id="{B0B85535-3C89-804D-A58E-1815DF6A586C}"/>
              </a:ext>
            </a:extLst>
          </p:cNvPr>
          <p:cNvSpPr>
            <a:spLocks noGrp="1"/>
          </p:cNvSpPr>
          <p:nvPr>
            <p:ph type="dt" sz="half" idx="10"/>
          </p:nvPr>
        </p:nvSpPr>
        <p:spPr/>
        <p:txBody>
          <a:bodyPr/>
          <a:lstStyle>
            <a:lvl1pPr>
              <a:defRPr/>
            </a:lvl1pPr>
          </a:lstStyle>
          <a:p>
            <a:fld id="{25CFE469-DE5B-1648-9DD6-9F206122738D}" type="datetimeFigureOut">
              <a:rPr lang="en-US" smtClean="0"/>
              <a:t>3/22/2021</a:t>
            </a:fld>
            <a:endParaRPr lang="en-US"/>
          </a:p>
        </p:txBody>
      </p:sp>
      <p:sp>
        <p:nvSpPr>
          <p:cNvPr id="6" name="Footer Placeholder 4">
            <a:extLst>
              <a:ext uri="{FF2B5EF4-FFF2-40B4-BE49-F238E27FC236}">
                <a16:creationId xmlns:a16="http://schemas.microsoft.com/office/drawing/2014/main" xmlns="" id="{EBBD2634-E882-D441-A466-C6EC01A02450}"/>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xmlns="" id="{F9A026BC-BD1B-2D4C-BC33-CC9D479E8AE9}"/>
              </a:ext>
            </a:extLst>
          </p:cNvPr>
          <p:cNvSpPr>
            <a:spLocks noGrp="1"/>
          </p:cNvSpPr>
          <p:nvPr>
            <p:ph type="sldNum" sz="quarter" idx="12"/>
          </p:nvPr>
        </p:nvSpPr>
        <p:spPr/>
        <p:txBody>
          <a:bodyPr/>
          <a:lstStyle>
            <a:lvl1pPr>
              <a:defRPr/>
            </a:lvl1pPr>
          </a:lstStyle>
          <a:p>
            <a:fld id="{E264C1D6-7F74-694F-A841-2EBBCED9AE07}" type="slidenum">
              <a:rPr lang="en-US" smtClean="0"/>
              <a:t>‹#›</a:t>
            </a:fld>
            <a:endParaRPr lang="en-US"/>
          </a:p>
        </p:txBody>
      </p:sp>
    </p:spTree>
    <p:extLst>
      <p:ext uri="{BB962C8B-B14F-4D97-AF65-F5344CB8AC3E}">
        <p14:creationId xmlns:p14="http://schemas.microsoft.com/office/powerpoint/2010/main" val="190868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3">
            <a:extLst>
              <a:ext uri="{FF2B5EF4-FFF2-40B4-BE49-F238E27FC236}">
                <a16:creationId xmlns:a16="http://schemas.microsoft.com/office/drawing/2014/main" xmlns="" id="{AB5659C0-A770-CF46-BA4D-1FFFDB4D65C7}"/>
              </a:ext>
            </a:extLst>
          </p:cNvPr>
          <p:cNvSpPr>
            <a:spLocks noGrp="1"/>
          </p:cNvSpPr>
          <p:nvPr>
            <p:ph type="dt" sz="half" idx="10"/>
          </p:nvPr>
        </p:nvSpPr>
        <p:spPr/>
        <p:txBody>
          <a:bodyPr/>
          <a:lstStyle>
            <a:lvl1pPr>
              <a:defRPr/>
            </a:lvl1pPr>
          </a:lstStyle>
          <a:p>
            <a:fld id="{25CFE469-DE5B-1648-9DD6-9F206122738D}" type="datetimeFigureOut">
              <a:rPr lang="en-US" smtClean="0"/>
              <a:t>3/22/2021</a:t>
            </a:fld>
            <a:endParaRPr lang="en-US"/>
          </a:p>
        </p:txBody>
      </p:sp>
      <p:sp>
        <p:nvSpPr>
          <p:cNvPr id="8" name="Footer Placeholder 4">
            <a:extLst>
              <a:ext uri="{FF2B5EF4-FFF2-40B4-BE49-F238E27FC236}">
                <a16:creationId xmlns:a16="http://schemas.microsoft.com/office/drawing/2014/main" xmlns="" id="{F131E381-1579-C449-A0AD-58CDA766126A}"/>
              </a:ext>
            </a:extLst>
          </p:cNvPr>
          <p:cNvSpPr>
            <a:spLocks noGrp="1"/>
          </p:cNvSpPr>
          <p:nvPr>
            <p:ph type="ftr" sz="quarter" idx="11"/>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xmlns="" id="{50FC542B-C27C-1B44-9D84-5FBFFF83B998}"/>
              </a:ext>
            </a:extLst>
          </p:cNvPr>
          <p:cNvSpPr>
            <a:spLocks noGrp="1"/>
          </p:cNvSpPr>
          <p:nvPr>
            <p:ph type="sldNum" sz="quarter" idx="12"/>
          </p:nvPr>
        </p:nvSpPr>
        <p:spPr/>
        <p:txBody>
          <a:bodyPr/>
          <a:lstStyle>
            <a:lvl1pPr>
              <a:defRPr/>
            </a:lvl1pPr>
          </a:lstStyle>
          <a:p>
            <a:fld id="{E264C1D6-7F74-694F-A841-2EBBCED9AE07}" type="slidenum">
              <a:rPr lang="en-US" smtClean="0"/>
              <a:t>‹#›</a:t>
            </a:fld>
            <a:endParaRPr lang="en-US"/>
          </a:p>
        </p:txBody>
      </p:sp>
    </p:spTree>
    <p:extLst>
      <p:ext uri="{BB962C8B-B14F-4D97-AF65-F5344CB8AC3E}">
        <p14:creationId xmlns:p14="http://schemas.microsoft.com/office/powerpoint/2010/main" val="144310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3">
            <a:extLst>
              <a:ext uri="{FF2B5EF4-FFF2-40B4-BE49-F238E27FC236}">
                <a16:creationId xmlns:a16="http://schemas.microsoft.com/office/drawing/2014/main" xmlns="" id="{B0D2B4F8-DE8E-364B-850D-43BFCB489C31}"/>
              </a:ext>
            </a:extLst>
          </p:cNvPr>
          <p:cNvSpPr>
            <a:spLocks noGrp="1"/>
          </p:cNvSpPr>
          <p:nvPr>
            <p:ph type="dt" sz="half" idx="10"/>
          </p:nvPr>
        </p:nvSpPr>
        <p:spPr/>
        <p:txBody>
          <a:bodyPr/>
          <a:lstStyle>
            <a:lvl1pPr>
              <a:defRPr/>
            </a:lvl1pPr>
          </a:lstStyle>
          <a:p>
            <a:fld id="{25CFE469-DE5B-1648-9DD6-9F206122738D}" type="datetimeFigureOut">
              <a:rPr lang="en-US" smtClean="0"/>
              <a:t>3/22/2021</a:t>
            </a:fld>
            <a:endParaRPr lang="en-US"/>
          </a:p>
        </p:txBody>
      </p:sp>
      <p:sp>
        <p:nvSpPr>
          <p:cNvPr id="4" name="Footer Placeholder 4">
            <a:extLst>
              <a:ext uri="{FF2B5EF4-FFF2-40B4-BE49-F238E27FC236}">
                <a16:creationId xmlns:a16="http://schemas.microsoft.com/office/drawing/2014/main" xmlns="" id="{B6C95305-9495-B84C-874F-9234E4CE9387}"/>
              </a:ext>
            </a:extLst>
          </p:cNvPr>
          <p:cNvSpPr>
            <a:spLocks noGrp="1"/>
          </p:cNvSpPr>
          <p:nvPr>
            <p:ph type="ftr" sz="quarter" idx="11"/>
          </p:nvPr>
        </p:nvSpPr>
        <p:spPr/>
        <p:txBody>
          <a:bodyPr/>
          <a:lstStyle>
            <a:lvl1pPr>
              <a:defRPr/>
            </a:lvl1pPr>
          </a:lstStyle>
          <a:p>
            <a:endParaRPr lang="en-US"/>
          </a:p>
        </p:txBody>
      </p:sp>
      <p:sp>
        <p:nvSpPr>
          <p:cNvPr id="5" name="Slide Number Placeholder 5">
            <a:extLst>
              <a:ext uri="{FF2B5EF4-FFF2-40B4-BE49-F238E27FC236}">
                <a16:creationId xmlns:a16="http://schemas.microsoft.com/office/drawing/2014/main" xmlns="" id="{A3398713-B6F7-524D-977D-2C999DC2D1A6}"/>
              </a:ext>
            </a:extLst>
          </p:cNvPr>
          <p:cNvSpPr>
            <a:spLocks noGrp="1"/>
          </p:cNvSpPr>
          <p:nvPr>
            <p:ph type="sldNum" sz="quarter" idx="12"/>
          </p:nvPr>
        </p:nvSpPr>
        <p:spPr/>
        <p:txBody>
          <a:bodyPr/>
          <a:lstStyle>
            <a:lvl1pPr>
              <a:defRPr/>
            </a:lvl1pPr>
          </a:lstStyle>
          <a:p>
            <a:fld id="{E264C1D6-7F74-694F-A841-2EBBCED9AE07}" type="slidenum">
              <a:rPr lang="en-US" smtClean="0"/>
              <a:t>‹#›</a:t>
            </a:fld>
            <a:endParaRPr lang="en-US"/>
          </a:p>
        </p:txBody>
      </p:sp>
    </p:spTree>
    <p:extLst>
      <p:ext uri="{BB962C8B-B14F-4D97-AF65-F5344CB8AC3E}">
        <p14:creationId xmlns:p14="http://schemas.microsoft.com/office/powerpoint/2010/main" val="923713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BCC92D21-8045-5942-8E8B-733B7B9DF30C}"/>
              </a:ext>
            </a:extLst>
          </p:cNvPr>
          <p:cNvSpPr>
            <a:spLocks noGrp="1"/>
          </p:cNvSpPr>
          <p:nvPr>
            <p:ph type="dt" sz="half" idx="10"/>
          </p:nvPr>
        </p:nvSpPr>
        <p:spPr/>
        <p:txBody>
          <a:bodyPr/>
          <a:lstStyle>
            <a:lvl1pPr>
              <a:defRPr/>
            </a:lvl1pPr>
          </a:lstStyle>
          <a:p>
            <a:fld id="{25CFE469-DE5B-1648-9DD6-9F206122738D}" type="datetimeFigureOut">
              <a:rPr lang="en-US" smtClean="0"/>
              <a:t>3/22/2021</a:t>
            </a:fld>
            <a:endParaRPr lang="en-US"/>
          </a:p>
        </p:txBody>
      </p:sp>
      <p:sp>
        <p:nvSpPr>
          <p:cNvPr id="3" name="Footer Placeholder 4">
            <a:extLst>
              <a:ext uri="{FF2B5EF4-FFF2-40B4-BE49-F238E27FC236}">
                <a16:creationId xmlns:a16="http://schemas.microsoft.com/office/drawing/2014/main" xmlns="" id="{EA3F54C7-7D8C-4D4C-AFB8-B12DAE8BB19F}"/>
              </a:ext>
            </a:extLst>
          </p:cNvPr>
          <p:cNvSpPr>
            <a:spLocks noGrp="1"/>
          </p:cNvSpPr>
          <p:nvPr>
            <p:ph type="ftr" sz="quarter" idx="11"/>
          </p:nvPr>
        </p:nvSpPr>
        <p:spPr/>
        <p:txBody>
          <a:bodyPr/>
          <a:lstStyle>
            <a:lvl1pPr>
              <a:defRPr/>
            </a:lvl1pPr>
          </a:lstStyle>
          <a:p>
            <a:endParaRPr lang="en-US"/>
          </a:p>
        </p:txBody>
      </p:sp>
      <p:sp>
        <p:nvSpPr>
          <p:cNvPr id="4" name="Slide Number Placeholder 5">
            <a:extLst>
              <a:ext uri="{FF2B5EF4-FFF2-40B4-BE49-F238E27FC236}">
                <a16:creationId xmlns:a16="http://schemas.microsoft.com/office/drawing/2014/main" xmlns="" id="{E4C2DF97-F01F-5041-B238-3CC9B91D3F9A}"/>
              </a:ext>
            </a:extLst>
          </p:cNvPr>
          <p:cNvSpPr>
            <a:spLocks noGrp="1"/>
          </p:cNvSpPr>
          <p:nvPr>
            <p:ph type="sldNum" sz="quarter" idx="12"/>
          </p:nvPr>
        </p:nvSpPr>
        <p:spPr/>
        <p:txBody>
          <a:bodyPr/>
          <a:lstStyle>
            <a:lvl1pPr>
              <a:defRPr/>
            </a:lvl1pPr>
          </a:lstStyle>
          <a:p>
            <a:fld id="{E264C1D6-7F74-694F-A841-2EBBCED9AE07}" type="slidenum">
              <a:rPr lang="en-US" smtClean="0"/>
              <a:t>‹#›</a:t>
            </a:fld>
            <a:endParaRPr lang="en-US"/>
          </a:p>
        </p:txBody>
      </p:sp>
    </p:spTree>
    <p:extLst>
      <p:ext uri="{BB962C8B-B14F-4D97-AF65-F5344CB8AC3E}">
        <p14:creationId xmlns:p14="http://schemas.microsoft.com/office/powerpoint/2010/main" val="325649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xmlns="" id="{D2AE1E07-45EF-DB4C-8D53-90B99E4C043D}"/>
              </a:ext>
            </a:extLst>
          </p:cNvPr>
          <p:cNvSpPr>
            <a:spLocks noGrp="1"/>
          </p:cNvSpPr>
          <p:nvPr>
            <p:ph type="dt" sz="half" idx="10"/>
          </p:nvPr>
        </p:nvSpPr>
        <p:spPr/>
        <p:txBody>
          <a:bodyPr/>
          <a:lstStyle>
            <a:lvl1pPr>
              <a:defRPr/>
            </a:lvl1pPr>
          </a:lstStyle>
          <a:p>
            <a:fld id="{25CFE469-DE5B-1648-9DD6-9F206122738D}" type="datetimeFigureOut">
              <a:rPr lang="en-US" smtClean="0"/>
              <a:t>3/22/2021</a:t>
            </a:fld>
            <a:endParaRPr lang="en-US"/>
          </a:p>
        </p:txBody>
      </p:sp>
      <p:sp>
        <p:nvSpPr>
          <p:cNvPr id="6" name="Footer Placeholder 4">
            <a:extLst>
              <a:ext uri="{FF2B5EF4-FFF2-40B4-BE49-F238E27FC236}">
                <a16:creationId xmlns:a16="http://schemas.microsoft.com/office/drawing/2014/main" xmlns="" id="{8675DAA6-DC82-9744-88E8-75522354A0F5}"/>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xmlns="" id="{E7C88D10-429B-C444-8D97-F9F201ECB8D2}"/>
              </a:ext>
            </a:extLst>
          </p:cNvPr>
          <p:cNvSpPr>
            <a:spLocks noGrp="1"/>
          </p:cNvSpPr>
          <p:nvPr>
            <p:ph type="sldNum" sz="quarter" idx="12"/>
          </p:nvPr>
        </p:nvSpPr>
        <p:spPr/>
        <p:txBody>
          <a:bodyPr/>
          <a:lstStyle>
            <a:lvl1pPr>
              <a:defRPr/>
            </a:lvl1pPr>
          </a:lstStyle>
          <a:p>
            <a:fld id="{E264C1D6-7F74-694F-A841-2EBBCED9AE07}" type="slidenum">
              <a:rPr lang="en-US" smtClean="0"/>
              <a:t>‹#›</a:t>
            </a:fld>
            <a:endParaRPr lang="en-US"/>
          </a:p>
        </p:txBody>
      </p:sp>
    </p:spTree>
    <p:extLst>
      <p:ext uri="{BB962C8B-B14F-4D97-AF65-F5344CB8AC3E}">
        <p14:creationId xmlns:p14="http://schemas.microsoft.com/office/powerpoint/2010/main" val="254666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xmlns="" id="{364AFED4-E14D-954D-A28D-C07A78F4985B}"/>
              </a:ext>
            </a:extLst>
          </p:cNvPr>
          <p:cNvSpPr>
            <a:spLocks noGrp="1"/>
          </p:cNvSpPr>
          <p:nvPr>
            <p:ph type="dt" sz="half" idx="10"/>
          </p:nvPr>
        </p:nvSpPr>
        <p:spPr/>
        <p:txBody>
          <a:bodyPr/>
          <a:lstStyle>
            <a:lvl1pPr>
              <a:defRPr/>
            </a:lvl1pPr>
          </a:lstStyle>
          <a:p>
            <a:fld id="{25CFE469-DE5B-1648-9DD6-9F206122738D}" type="datetimeFigureOut">
              <a:rPr lang="en-US" smtClean="0"/>
              <a:t>3/22/2021</a:t>
            </a:fld>
            <a:endParaRPr lang="en-US"/>
          </a:p>
        </p:txBody>
      </p:sp>
      <p:sp>
        <p:nvSpPr>
          <p:cNvPr id="6" name="Footer Placeholder 4">
            <a:extLst>
              <a:ext uri="{FF2B5EF4-FFF2-40B4-BE49-F238E27FC236}">
                <a16:creationId xmlns:a16="http://schemas.microsoft.com/office/drawing/2014/main" xmlns="" id="{010108D7-8953-1549-872D-F0015F9C9394}"/>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xmlns="" id="{5D8FEA1F-9DB2-C240-BC30-8DC40D789916}"/>
              </a:ext>
            </a:extLst>
          </p:cNvPr>
          <p:cNvSpPr>
            <a:spLocks noGrp="1"/>
          </p:cNvSpPr>
          <p:nvPr>
            <p:ph type="sldNum" sz="quarter" idx="12"/>
          </p:nvPr>
        </p:nvSpPr>
        <p:spPr/>
        <p:txBody>
          <a:bodyPr/>
          <a:lstStyle>
            <a:lvl1pPr>
              <a:defRPr/>
            </a:lvl1pPr>
          </a:lstStyle>
          <a:p>
            <a:fld id="{E264C1D6-7F74-694F-A841-2EBBCED9AE07}" type="slidenum">
              <a:rPr lang="en-US" smtClean="0"/>
              <a:t>‹#›</a:t>
            </a:fld>
            <a:endParaRPr lang="en-US"/>
          </a:p>
        </p:txBody>
      </p:sp>
    </p:spTree>
    <p:extLst>
      <p:ext uri="{BB962C8B-B14F-4D97-AF65-F5344CB8AC3E}">
        <p14:creationId xmlns:p14="http://schemas.microsoft.com/office/powerpoint/2010/main" val="2620715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5B3D7"/>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C1B9BCC1-4C61-DE45-979C-EBE739D021B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Text Placeholder 2">
            <a:extLst>
              <a:ext uri="{FF2B5EF4-FFF2-40B4-BE49-F238E27FC236}">
                <a16:creationId xmlns:a16="http://schemas.microsoft.com/office/drawing/2014/main" xmlns="" id="{0D201022-1EA7-4E4C-9845-05705557254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a:extLst>
              <a:ext uri="{FF2B5EF4-FFF2-40B4-BE49-F238E27FC236}">
                <a16:creationId xmlns:a16="http://schemas.microsoft.com/office/drawing/2014/main" xmlns="" id="{199A3F65-553A-564D-BEAF-C3295FA0062C}"/>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fld id="{25CFE469-DE5B-1648-9DD6-9F206122738D}" type="datetimeFigureOut">
              <a:rPr lang="en-US" smtClean="0"/>
              <a:t>3/22/2021</a:t>
            </a:fld>
            <a:endParaRPr lang="en-US"/>
          </a:p>
        </p:txBody>
      </p:sp>
      <p:sp>
        <p:nvSpPr>
          <p:cNvPr id="5" name="Footer Placeholder 4">
            <a:extLst>
              <a:ext uri="{FF2B5EF4-FFF2-40B4-BE49-F238E27FC236}">
                <a16:creationId xmlns:a16="http://schemas.microsoft.com/office/drawing/2014/main" xmlns="" id="{06478AF1-8EE0-CA44-98B5-4A6CCEBEA39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endParaRPr lang="en-US"/>
          </a:p>
        </p:txBody>
      </p:sp>
      <p:sp>
        <p:nvSpPr>
          <p:cNvPr id="6" name="Slide Number Placeholder 5">
            <a:extLst>
              <a:ext uri="{FF2B5EF4-FFF2-40B4-BE49-F238E27FC236}">
                <a16:creationId xmlns:a16="http://schemas.microsoft.com/office/drawing/2014/main" xmlns="" id="{B02A4B6F-A2AB-0F4B-987D-A8914754D2FE}"/>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fld id="{E264C1D6-7F74-694F-A841-2EBBCED9AE07}" type="slidenum">
              <a:rPr lang="en-US" smtClean="0"/>
              <a:t>‹#›</a:t>
            </a:fld>
            <a:endParaRPr lang="en-US"/>
          </a:p>
        </p:txBody>
      </p:sp>
    </p:spTree>
    <p:extLst>
      <p:ext uri="{BB962C8B-B14F-4D97-AF65-F5344CB8AC3E}">
        <p14:creationId xmlns:p14="http://schemas.microsoft.com/office/powerpoint/2010/main" val="970340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blf.org.uk/support-for-you/alpha-1-antitrypsin-deficienc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dn.shopify.com/s/files/1/0221/4446/files/SMP-A5_0917_MASTER_A5_SPREADS_PRINT_ARTWORK_-_sample.pdf?9730813602206488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B1A7FB-F031-B946-BFA2-1A8A6917F21F}"/>
              </a:ext>
            </a:extLst>
          </p:cNvPr>
          <p:cNvSpPr>
            <a:spLocks noGrp="1"/>
          </p:cNvSpPr>
          <p:nvPr>
            <p:ph type="ctrTitle"/>
          </p:nvPr>
        </p:nvSpPr>
        <p:spPr/>
        <p:txBody>
          <a:bodyPr/>
          <a:lstStyle/>
          <a:p>
            <a:r>
              <a:rPr lang="en-US" dirty="0" smtClean="0"/>
              <a:t>COPD </a:t>
            </a:r>
            <a:endParaRPr lang="en-US" dirty="0"/>
          </a:p>
        </p:txBody>
      </p:sp>
      <p:sp>
        <p:nvSpPr>
          <p:cNvPr id="3" name="Subtitle 2">
            <a:extLst>
              <a:ext uri="{FF2B5EF4-FFF2-40B4-BE49-F238E27FC236}">
                <a16:creationId xmlns:a16="http://schemas.microsoft.com/office/drawing/2014/main" xmlns="" id="{829E9E7D-88A6-DB49-9628-A30AE22187C4}"/>
              </a:ext>
            </a:extLst>
          </p:cNvPr>
          <p:cNvSpPr>
            <a:spLocks noGrp="1"/>
          </p:cNvSpPr>
          <p:nvPr>
            <p:ph type="subTitle" idx="1"/>
          </p:nvPr>
        </p:nvSpPr>
        <p:spPr>
          <a:xfrm>
            <a:off x="1828800" y="3469741"/>
            <a:ext cx="8534400" cy="1057275"/>
          </a:xfrm>
        </p:spPr>
        <p:txBody>
          <a:bodyPr/>
          <a:lstStyle/>
          <a:p>
            <a:r>
              <a:rPr lang="en-US" sz="3600" b="1" dirty="0" smtClean="0"/>
              <a:t>COPD and HF</a:t>
            </a:r>
          </a:p>
        </p:txBody>
      </p:sp>
      <p:pic>
        <p:nvPicPr>
          <p:cNvPr id="4" name="Picture 2" descr="Image result for kingston uni logo">
            <a:extLst>
              <a:ext uri="{FF2B5EF4-FFF2-40B4-BE49-F238E27FC236}">
                <a16:creationId xmlns:a16="http://schemas.microsoft.com/office/drawing/2014/main" xmlns="" id="{78E12A5E-CC36-834D-AE2B-F23E61F0C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638800"/>
            <a:ext cx="3556993" cy="11637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kingston uni greater together">
            <a:extLst>
              <a:ext uri="{FF2B5EF4-FFF2-40B4-BE49-F238E27FC236}">
                <a16:creationId xmlns:a16="http://schemas.microsoft.com/office/drawing/2014/main" xmlns="" id="{B732661F-6203-FE43-8D5F-D9DB056D37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805" r="1125"/>
          <a:stretch/>
        </p:blipFill>
        <p:spPr bwMode="auto">
          <a:xfrm>
            <a:off x="7492007" y="5622096"/>
            <a:ext cx="3556993" cy="1163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675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8AB4CD-187B-DA4A-9B23-2F1D7EBB940D}"/>
              </a:ext>
            </a:extLst>
          </p:cNvPr>
          <p:cNvSpPr>
            <a:spLocks noGrp="1"/>
          </p:cNvSpPr>
          <p:nvPr>
            <p:ph type="title"/>
          </p:nvPr>
        </p:nvSpPr>
        <p:spPr/>
        <p:txBody>
          <a:bodyPr/>
          <a:lstStyle/>
          <a:p>
            <a:r>
              <a:rPr lang="en-US" dirty="0"/>
              <a:t>Symptoms and risk factors of COPD</a:t>
            </a:r>
          </a:p>
        </p:txBody>
      </p:sp>
      <p:sp>
        <p:nvSpPr>
          <p:cNvPr id="3" name="Content Placeholder 2">
            <a:extLst>
              <a:ext uri="{FF2B5EF4-FFF2-40B4-BE49-F238E27FC236}">
                <a16:creationId xmlns="" xmlns:a16="http://schemas.microsoft.com/office/drawing/2014/main" id="{BA332F7F-4460-A44C-B812-019A45234DDB}"/>
              </a:ext>
            </a:extLst>
          </p:cNvPr>
          <p:cNvSpPr>
            <a:spLocks noGrp="1"/>
          </p:cNvSpPr>
          <p:nvPr>
            <p:ph sz="half" idx="1"/>
          </p:nvPr>
        </p:nvSpPr>
        <p:spPr/>
        <p:txBody>
          <a:bodyPr/>
          <a:lstStyle/>
          <a:p>
            <a:pPr marL="0" indent="0">
              <a:buNone/>
            </a:pPr>
            <a:r>
              <a:rPr lang="en-GB" dirty="0"/>
              <a:t>Symptoms</a:t>
            </a:r>
          </a:p>
          <a:p>
            <a:r>
              <a:rPr lang="en-GB" dirty="0"/>
              <a:t>Breathlessness (initially with exertion)</a:t>
            </a:r>
          </a:p>
          <a:p>
            <a:r>
              <a:rPr lang="en-GB" dirty="0"/>
              <a:t>Chronic cough</a:t>
            </a:r>
          </a:p>
          <a:p>
            <a:r>
              <a:rPr lang="en-GB" dirty="0"/>
              <a:t>Sputum (mucus) production</a:t>
            </a:r>
            <a:endParaRPr lang="en-US" dirty="0"/>
          </a:p>
        </p:txBody>
      </p:sp>
      <p:sp>
        <p:nvSpPr>
          <p:cNvPr id="4" name="Content Placeholder 3">
            <a:extLst>
              <a:ext uri="{FF2B5EF4-FFF2-40B4-BE49-F238E27FC236}">
                <a16:creationId xmlns="" xmlns:a16="http://schemas.microsoft.com/office/drawing/2014/main" id="{A4BD57A7-5588-B64E-A448-9A7913F776C5}"/>
              </a:ext>
            </a:extLst>
          </p:cNvPr>
          <p:cNvSpPr>
            <a:spLocks noGrp="1"/>
          </p:cNvSpPr>
          <p:nvPr>
            <p:ph sz="half" idx="2"/>
          </p:nvPr>
        </p:nvSpPr>
        <p:spPr/>
        <p:txBody>
          <a:bodyPr/>
          <a:lstStyle/>
          <a:p>
            <a:pPr marL="0" indent="0">
              <a:buNone/>
            </a:pPr>
            <a:r>
              <a:rPr lang="en-GB" dirty="0"/>
              <a:t>Risk Factors</a:t>
            </a:r>
          </a:p>
          <a:p>
            <a:r>
              <a:rPr lang="en-GB" dirty="0"/>
              <a:t>Exposure to tobacco smoke</a:t>
            </a:r>
          </a:p>
          <a:p>
            <a:r>
              <a:rPr lang="en-GB" dirty="0"/>
              <a:t>Exposure to indoor and outdoor air pollution</a:t>
            </a:r>
          </a:p>
          <a:p>
            <a:r>
              <a:rPr lang="en-GB" dirty="0"/>
              <a:t>Long-term asthma.</a:t>
            </a:r>
            <a:endParaRPr lang="en-US" dirty="0"/>
          </a:p>
          <a:p>
            <a:endParaRPr lang="en-US" dirty="0"/>
          </a:p>
        </p:txBody>
      </p:sp>
    </p:spTree>
    <p:extLst>
      <p:ext uri="{BB962C8B-B14F-4D97-AF65-F5344CB8AC3E}">
        <p14:creationId xmlns:p14="http://schemas.microsoft.com/office/powerpoint/2010/main" val="3016943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4FB088-479F-B24A-9A9D-0E5CE0B2CE62}"/>
              </a:ext>
            </a:extLst>
          </p:cNvPr>
          <p:cNvSpPr>
            <a:spLocks noGrp="1"/>
          </p:cNvSpPr>
          <p:nvPr>
            <p:ph type="title"/>
          </p:nvPr>
        </p:nvSpPr>
        <p:spPr/>
        <p:txBody>
          <a:bodyPr/>
          <a:lstStyle/>
          <a:p>
            <a:r>
              <a:rPr lang="en-US" dirty="0"/>
              <a:t>Smoking</a:t>
            </a:r>
          </a:p>
        </p:txBody>
      </p:sp>
      <p:sp>
        <p:nvSpPr>
          <p:cNvPr id="3" name="Content Placeholder 2">
            <a:extLst>
              <a:ext uri="{FF2B5EF4-FFF2-40B4-BE49-F238E27FC236}">
                <a16:creationId xmlns:a16="http://schemas.microsoft.com/office/drawing/2014/main" xmlns="" id="{ABE95841-F104-764F-BA13-CEACF4EE8748}"/>
              </a:ext>
            </a:extLst>
          </p:cNvPr>
          <p:cNvSpPr>
            <a:spLocks noGrp="1"/>
          </p:cNvSpPr>
          <p:nvPr>
            <p:ph idx="1"/>
          </p:nvPr>
        </p:nvSpPr>
        <p:spPr/>
        <p:txBody>
          <a:bodyPr/>
          <a:lstStyle/>
          <a:p>
            <a:r>
              <a:rPr lang="en-US" dirty="0" smtClean="0"/>
              <a:t>Toxins </a:t>
            </a:r>
            <a:endParaRPr lang="en-US" dirty="0"/>
          </a:p>
        </p:txBody>
      </p:sp>
      <p:sp>
        <p:nvSpPr>
          <p:cNvPr id="4" name="AutoShape 2" descr="Smoking and COP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Smoking and COP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5846" name="Picture 6" descr="Smoking and COP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5518" y="1417638"/>
            <a:ext cx="6158140" cy="4926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39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96A45A-EC0B-E245-A354-A1B20DB9A133}"/>
              </a:ext>
            </a:extLst>
          </p:cNvPr>
          <p:cNvSpPr>
            <a:spLocks noGrp="1"/>
          </p:cNvSpPr>
          <p:nvPr>
            <p:ph type="title"/>
          </p:nvPr>
        </p:nvSpPr>
        <p:spPr/>
        <p:txBody>
          <a:bodyPr/>
          <a:lstStyle/>
          <a:p>
            <a:r>
              <a:rPr lang="en-US" dirty="0"/>
              <a:t>Occupation </a:t>
            </a:r>
          </a:p>
        </p:txBody>
      </p:sp>
      <p:sp>
        <p:nvSpPr>
          <p:cNvPr id="3" name="Content Placeholder 2">
            <a:extLst>
              <a:ext uri="{FF2B5EF4-FFF2-40B4-BE49-F238E27FC236}">
                <a16:creationId xmlns:a16="http://schemas.microsoft.com/office/drawing/2014/main" xmlns="" id="{54F1B4EC-5F79-E84B-BAFB-A239EB274992}"/>
              </a:ext>
            </a:extLst>
          </p:cNvPr>
          <p:cNvSpPr>
            <a:spLocks noGrp="1"/>
          </p:cNvSpPr>
          <p:nvPr>
            <p:ph idx="1"/>
          </p:nvPr>
        </p:nvSpPr>
        <p:spPr/>
        <p:txBody>
          <a:bodyPr/>
          <a:lstStyle/>
          <a:p>
            <a:r>
              <a:rPr lang="en-US" dirty="0" smtClean="0"/>
              <a:t>Mining</a:t>
            </a:r>
          </a:p>
          <a:p>
            <a:r>
              <a:rPr lang="en-US" dirty="0" smtClean="0"/>
              <a:t>Dock workers</a:t>
            </a:r>
          </a:p>
          <a:p>
            <a:r>
              <a:rPr lang="en-US" dirty="0" smtClean="0"/>
              <a:t>Quarry workers</a:t>
            </a:r>
          </a:p>
          <a:p>
            <a:r>
              <a:rPr lang="en-US" dirty="0" smtClean="0"/>
              <a:t>Flour and grain workers </a:t>
            </a:r>
          </a:p>
          <a:p>
            <a:r>
              <a:rPr lang="en-US" dirty="0" smtClean="0"/>
              <a:t>Welders </a:t>
            </a:r>
          </a:p>
          <a:p>
            <a:r>
              <a:rPr lang="en-US" dirty="0" smtClean="0"/>
              <a:t>Stonemasonry </a:t>
            </a:r>
            <a:endParaRPr lang="en-US" dirty="0"/>
          </a:p>
        </p:txBody>
      </p:sp>
    </p:spTree>
    <p:extLst>
      <p:ext uri="{BB962C8B-B14F-4D97-AF65-F5344CB8AC3E}">
        <p14:creationId xmlns:p14="http://schemas.microsoft.com/office/powerpoint/2010/main" val="49792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1258FF-818D-8C4D-A29A-8D39780BED54}"/>
              </a:ext>
            </a:extLst>
          </p:cNvPr>
          <p:cNvSpPr>
            <a:spLocks noGrp="1"/>
          </p:cNvSpPr>
          <p:nvPr>
            <p:ph type="title"/>
          </p:nvPr>
        </p:nvSpPr>
        <p:spPr/>
        <p:txBody>
          <a:bodyPr/>
          <a:lstStyle/>
          <a:p>
            <a:r>
              <a:rPr lang="en-US" dirty="0"/>
              <a:t>Air pollution</a:t>
            </a:r>
          </a:p>
        </p:txBody>
      </p:sp>
      <p:sp>
        <p:nvSpPr>
          <p:cNvPr id="3" name="Content Placeholder 2">
            <a:extLst>
              <a:ext uri="{FF2B5EF4-FFF2-40B4-BE49-F238E27FC236}">
                <a16:creationId xmlns:a16="http://schemas.microsoft.com/office/drawing/2014/main" xmlns="" id="{A6CB3FCA-280D-4848-8D5D-26EE7ADA325F}"/>
              </a:ext>
            </a:extLst>
          </p:cNvPr>
          <p:cNvSpPr>
            <a:spLocks noGrp="1"/>
          </p:cNvSpPr>
          <p:nvPr>
            <p:ph idx="1"/>
          </p:nvPr>
        </p:nvSpPr>
        <p:spPr/>
        <p:txBody>
          <a:bodyPr/>
          <a:lstStyle/>
          <a:p>
            <a:r>
              <a:rPr lang="en-US" dirty="0" smtClean="0"/>
              <a:t>5 million deaths a year are related to air pollution </a:t>
            </a:r>
          </a:p>
          <a:p>
            <a:r>
              <a:rPr lang="en-US" dirty="0" smtClean="0"/>
              <a:t>9 out of 10 people breathe air that exceeds WHO guideline limits containing high levels of pollution. </a:t>
            </a:r>
            <a:endParaRPr lang="en-US" dirty="0"/>
          </a:p>
        </p:txBody>
      </p:sp>
      <p:sp>
        <p:nvSpPr>
          <p:cNvPr id="4" name="Rectangle 3"/>
          <p:cNvSpPr/>
          <p:nvPr/>
        </p:nvSpPr>
        <p:spPr>
          <a:xfrm>
            <a:off x="93553" y="5988495"/>
            <a:ext cx="12062234" cy="646331"/>
          </a:xfrm>
          <a:prstGeom prst="rect">
            <a:avLst/>
          </a:prstGeom>
        </p:spPr>
        <p:txBody>
          <a:bodyPr wrap="square">
            <a:spAutoFit/>
          </a:bodyPr>
          <a:lstStyle/>
          <a:p>
            <a:r>
              <a:rPr lang="en-GB" dirty="0"/>
              <a:t>Who.int. 2021. </a:t>
            </a:r>
            <a:r>
              <a:rPr lang="en-GB" i="1" dirty="0"/>
              <a:t>Chronic obstructive pulmonary disease (COPD)</a:t>
            </a:r>
            <a:r>
              <a:rPr lang="en-GB" dirty="0"/>
              <a:t>. [online] Available at: &lt;https://www.who.int/news-room/fact-sheets/detail/chronic-obstructive-pulmonary-disease-(copd)&gt; [Accessed 10 February 2021].</a:t>
            </a:r>
          </a:p>
        </p:txBody>
      </p:sp>
      <p:sp>
        <p:nvSpPr>
          <p:cNvPr id="5" name="AutoShape 2" descr="Image result for pollu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pollu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46" name="Picture 6" descr="Image result for pol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808" y="3300131"/>
            <a:ext cx="3847723" cy="256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17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F117A3-809A-DA46-A046-71B797755B09}"/>
              </a:ext>
            </a:extLst>
          </p:cNvPr>
          <p:cNvSpPr>
            <a:spLocks noGrp="1"/>
          </p:cNvSpPr>
          <p:nvPr>
            <p:ph type="title"/>
          </p:nvPr>
        </p:nvSpPr>
        <p:spPr/>
        <p:txBody>
          <a:bodyPr/>
          <a:lstStyle/>
          <a:p>
            <a:r>
              <a:rPr lang="en-US" dirty="0"/>
              <a:t>Genetics</a:t>
            </a:r>
          </a:p>
        </p:txBody>
      </p:sp>
      <p:sp>
        <p:nvSpPr>
          <p:cNvPr id="3" name="Content Placeholder 2">
            <a:extLst>
              <a:ext uri="{FF2B5EF4-FFF2-40B4-BE49-F238E27FC236}">
                <a16:creationId xmlns:a16="http://schemas.microsoft.com/office/drawing/2014/main" xmlns="" id="{A7BACA39-A51F-2847-AA3D-2CDCA0F891A9}"/>
              </a:ext>
            </a:extLst>
          </p:cNvPr>
          <p:cNvSpPr>
            <a:spLocks noGrp="1"/>
          </p:cNvSpPr>
          <p:nvPr>
            <p:ph idx="1"/>
          </p:nvPr>
        </p:nvSpPr>
        <p:spPr/>
        <p:txBody>
          <a:bodyPr/>
          <a:lstStyle/>
          <a:p>
            <a:r>
              <a:rPr lang="en-US" dirty="0" smtClean="0"/>
              <a:t>1 in 100 people with COPD have a genetic tendency to develop the disease called alpha- 1-antitrypsin. </a:t>
            </a:r>
          </a:p>
          <a:p>
            <a:r>
              <a:rPr lang="en-US" dirty="0" smtClean="0"/>
              <a:t>This </a:t>
            </a:r>
            <a:r>
              <a:rPr lang="en-US" dirty="0"/>
              <a:t>alpha- </a:t>
            </a:r>
            <a:r>
              <a:rPr lang="en-US" dirty="0" smtClean="0"/>
              <a:t>1-antitrypsin enzyme provides protection to your lungs- deficiency means there is less protection and you are more likely to develop COPD. </a:t>
            </a:r>
          </a:p>
          <a:p>
            <a:r>
              <a:rPr lang="en-US" dirty="0" smtClean="0"/>
              <a:t>Link-</a:t>
            </a:r>
            <a:endParaRPr lang="en-US" dirty="0"/>
          </a:p>
        </p:txBody>
      </p:sp>
      <p:sp>
        <p:nvSpPr>
          <p:cNvPr id="4" name="Rectangle 3"/>
          <p:cNvSpPr/>
          <p:nvPr/>
        </p:nvSpPr>
        <p:spPr>
          <a:xfrm>
            <a:off x="1997796" y="4279251"/>
            <a:ext cx="8422741" cy="646331"/>
          </a:xfrm>
          <a:prstGeom prst="rect">
            <a:avLst/>
          </a:prstGeom>
        </p:spPr>
        <p:txBody>
          <a:bodyPr wrap="square">
            <a:spAutoFit/>
          </a:bodyPr>
          <a:lstStyle/>
          <a:p>
            <a:r>
              <a:rPr lang="en-GB" dirty="0">
                <a:hlinkClick r:id="rId2"/>
              </a:rPr>
              <a:t>https://</a:t>
            </a:r>
            <a:r>
              <a:rPr lang="en-GB" dirty="0" smtClean="0">
                <a:hlinkClick r:id="rId2"/>
              </a:rPr>
              <a:t>www.blf.org.uk/support-for-you/alpha-1-antitrypsin-deficiency</a:t>
            </a:r>
            <a:endParaRPr lang="en-GB" dirty="0" smtClean="0"/>
          </a:p>
          <a:p>
            <a:endParaRPr lang="en-GB" dirty="0"/>
          </a:p>
        </p:txBody>
      </p:sp>
      <p:pic>
        <p:nvPicPr>
          <p:cNvPr id="11266" name="Picture 2" descr="British Lung Foundat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9120" y="3983524"/>
            <a:ext cx="1809027" cy="2651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874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71EEAB-3F02-914C-8E6F-352A3D8379CB}"/>
              </a:ext>
            </a:extLst>
          </p:cNvPr>
          <p:cNvSpPr>
            <a:spLocks noGrp="1"/>
          </p:cNvSpPr>
          <p:nvPr>
            <p:ph type="title"/>
          </p:nvPr>
        </p:nvSpPr>
        <p:spPr/>
        <p:txBody>
          <a:bodyPr/>
          <a:lstStyle/>
          <a:p>
            <a:r>
              <a:rPr lang="en-US" dirty="0" smtClean="0"/>
              <a:t>COPD- </a:t>
            </a:r>
            <a:r>
              <a:rPr lang="en-US" dirty="0"/>
              <a:t>diagnosis</a:t>
            </a:r>
          </a:p>
        </p:txBody>
      </p:sp>
      <p:sp>
        <p:nvSpPr>
          <p:cNvPr id="3" name="Content Placeholder 2">
            <a:extLst>
              <a:ext uri="{FF2B5EF4-FFF2-40B4-BE49-F238E27FC236}">
                <a16:creationId xmlns:a16="http://schemas.microsoft.com/office/drawing/2014/main" xmlns="" id="{A4F13619-B90A-9949-A3ED-940D16CC3183}"/>
              </a:ext>
            </a:extLst>
          </p:cNvPr>
          <p:cNvSpPr>
            <a:spLocks noGrp="1"/>
          </p:cNvSpPr>
          <p:nvPr>
            <p:ph idx="1"/>
          </p:nvPr>
        </p:nvSpPr>
        <p:spPr/>
        <p:txBody>
          <a:bodyPr/>
          <a:lstStyle/>
          <a:p>
            <a:r>
              <a:rPr lang="en-US" dirty="0" smtClean="0"/>
              <a:t>COPD is usually diagnosed in primary care after a patient presents with symptoms of cough, shortness of breath or mucus production. </a:t>
            </a:r>
          </a:p>
          <a:p>
            <a:pPr marL="0" indent="0">
              <a:buNone/>
            </a:pPr>
            <a:endParaRPr lang="en-US" dirty="0"/>
          </a:p>
        </p:txBody>
      </p:sp>
      <p:pic>
        <p:nvPicPr>
          <p:cNvPr id="13314" name="Picture 2" descr="Image result for cou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1016" y="3044938"/>
            <a:ext cx="5281384" cy="3533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002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E9E735-B68C-544F-ADF1-521F70181222}"/>
              </a:ext>
            </a:extLst>
          </p:cNvPr>
          <p:cNvSpPr>
            <a:spLocks noGrp="1"/>
          </p:cNvSpPr>
          <p:nvPr>
            <p:ph type="title"/>
          </p:nvPr>
        </p:nvSpPr>
        <p:spPr/>
        <p:txBody>
          <a:bodyPr/>
          <a:lstStyle/>
          <a:p>
            <a:r>
              <a:rPr lang="en-US" dirty="0"/>
              <a:t>S</a:t>
            </a:r>
            <a:r>
              <a:rPr lang="en-US" dirty="0" smtClean="0"/>
              <a:t>pirometry</a:t>
            </a:r>
            <a:endParaRPr lang="en-US" dirty="0"/>
          </a:p>
        </p:txBody>
      </p:sp>
      <p:pic>
        <p:nvPicPr>
          <p:cNvPr id="14338" name="Picture 2" descr="Image result for Spirome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690" y="1753095"/>
            <a:ext cx="3755570" cy="375557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Spirome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6857" y="1532019"/>
            <a:ext cx="4839607" cy="4197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691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EF3A49-AE01-C24C-A6B3-C2FD75669E1D}"/>
              </a:ext>
            </a:extLst>
          </p:cNvPr>
          <p:cNvSpPr>
            <a:spLocks noGrp="1"/>
          </p:cNvSpPr>
          <p:nvPr>
            <p:ph type="title"/>
          </p:nvPr>
        </p:nvSpPr>
        <p:spPr/>
        <p:txBody>
          <a:bodyPr/>
          <a:lstStyle/>
          <a:p>
            <a:r>
              <a:rPr lang="en-US" dirty="0"/>
              <a:t>Chest x-ray</a:t>
            </a:r>
          </a:p>
        </p:txBody>
      </p:sp>
      <p:sp>
        <p:nvSpPr>
          <p:cNvPr id="3" name="Content Placeholder 2">
            <a:extLst>
              <a:ext uri="{FF2B5EF4-FFF2-40B4-BE49-F238E27FC236}">
                <a16:creationId xmlns:a16="http://schemas.microsoft.com/office/drawing/2014/main" xmlns="" id="{21EC3EA9-AE29-064A-9918-D5BA0927487D}"/>
              </a:ext>
            </a:extLst>
          </p:cNvPr>
          <p:cNvSpPr>
            <a:spLocks noGrp="1"/>
          </p:cNvSpPr>
          <p:nvPr>
            <p:ph idx="1"/>
          </p:nvPr>
        </p:nvSpPr>
        <p:spPr/>
        <p:txBody>
          <a:bodyPr/>
          <a:lstStyle/>
          <a:p>
            <a:r>
              <a:rPr lang="en-US" dirty="0" smtClean="0"/>
              <a:t>Yearly chest X-rays determine the progression of disease from a base line x-ray.</a:t>
            </a:r>
            <a:endParaRPr lang="en-US" dirty="0"/>
          </a:p>
        </p:txBody>
      </p:sp>
      <p:pic>
        <p:nvPicPr>
          <p:cNvPr id="15362" name="Picture 2" descr="Image result for chest x ray cop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514" y="3252322"/>
            <a:ext cx="2982686" cy="2752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77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15C88-06AE-9D46-AA52-08B9CB2E9DB1}"/>
              </a:ext>
            </a:extLst>
          </p:cNvPr>
          <p:cNvSpPr>
            <a:spLocks noGrp="1"/>
          </p:cNvSpPr>
          <p:nvPr>
            <p:ph type="title"/>
          </p:nvPr>
        </p:nvSpPr>
        <p:spPr>
          <a:xfrm>
            <a:off x="522513" y="416153"/>
            <a:ext cx="10972800" cy="1143000"/>
          </a:xfrm>
        </p:spPr>
        <p:txBody>
          <a:bodyPr/>
          <a:lstStyle/>
          <a:p>
            <a:r>
              <a:rPr lang="en-US" sz="3600" dirty="0" smtClean="0"/>
              <a:t>COPD </a:t>
            </a:r>
            <a:r>
              <a:rPr lang="en-US" sz="3600" dirty="0"/>
              <a:t>gold guidelines</a:t>
            </a:r>
          </a:p>
        </p:txBody>
      </p:sp>
      <p:sp>
        <p:nvSpPr>
          <p:cNvPr id="3" name="Content Placeholder 2">
            <a:extLst>
              <a:ext uri="{FF2B5EF4-FFF2-40B4-BE49-F238E27FC236}">
                <a16:creationId xmlns:a16="http://schemas.microsoft.com/office/drawing/2014/main" xmlns="" id="{DF055C97-7575-1E47-91E3-23545BE6457D}"/>
              </a:ext>
            </a:extLst>
          </p:cNvPr>
          <p:cNvSpPr>
            <a:spLocks noGrp="1"/>
          </p:cNvSpPr>
          <p:nvPr>
            <p:ph idx="1"/>
          </p:nvPr>
        </p:nvSpPr>
        <p:spPr>
          <a:xfrm>
            <a:off x="0" y="6641709"/>
            <a:ext cx="10972800" cy="944564"/>
          </a:xfrm>
        </p:spPr>
        <p:txBody>
          <a:bodyPr/>
          <a:lstStyle/>
          <a:p>
            <a:r>
              <a:rPr lang="en-US" sz="1050" dirty="0"/>
              <a:t>https://goldcopd.org/wp-content/uploads/2020/03/GOLD-2020-POCKET-GUIDE-ver1.0_FINAL-WMV.pdf</a:t>
            </a:r>
          </a:p>
        </p:txBody>
      </p:sp>
      <p:sp>
        <p:nvSpPr>
          <p:cNvPr id="7" name="TextBox 6"/>
          <p:cNvSpPr txBox="1"/>
          <p:nvPr/>
        </p:nvSpPr>
        <p:spPr>
          <a:xfrm>
            <a:off x="522513" y="1533753"/>
            <a:ext cx="10798629" cy="5755422"/>
          </a:xfrm>
          <a:prstGeom prst="rect">
            <a:avLst/>
          </a:prstGeom>
          <a:noFill/>
        </p:spPr>
        <p:txBody>
          <a:bodyPr wrap="square" rtlCol="0">
            <a:spAutoFit/>
          </a:bodyPr>
          <a:lstStyle/>
          <a:p>
            <a:r>
              <a:rPr lang="en-GB" sz="2400" b="1" dirty="0" smtClean="0"/>
              <a:t>COPD should be considered in any patient who has SOB, cough, sputum production or reoccurring lower respiratory tract infections.</a:t>
            </a:r>
          </a:p>
          <a:p>
            <a:endParaRPr lang="en-GB" sz="2400" b="1" dirty="0"/>
          </a:p>
          <a:p>
            <a:r>
              <a:rPr lang="en-GB" sz="2400" b="1" dirty="0" smtClean="0"/>
              <a:t>Spirometry is required for diagnosis</a:t>
            </a:r>
          </a:p>
          <a:p>
            <a:endParaRPr lang="en-GB" sz="2400" dirty="0" smtClean="0"/>
          </a:p>
          <a:p>
            <a:r>
              <a:rPr lang="en-GB" sz="2400" b="1" dirty="0"/>
              <a:t>COPD Groups</a:t>
            </a:r>
          </a:p>
          <a:p>
            <a:r>
              <a:rPr lang="en-GB" sz="2400" dirty="0"/>
              <a:t>Based on all of these things -- your symptoms, </a:t>
            </a:r>
            <a:r>
              <a:rPr lang="en-GB" sz="2400" dirty="0" smtClean="0"/>
              <a:t>Spirometry </a:t>
            </a:r>
            <a:r>
              <a:rPr lang="en-GB" sz="2400" dirty="0"/>
              <a:t>results, and exacerbation risk -- your doctor will put your COPD into one of these groups:</a:t>
            </a:r>
          </a:p>
          <a:p>
            <a:r>
              <a:rPr lang="en-GB" sz="2400" b="1" dirty="0"/>
              <a:t>Group A: </a:t>
            </a:r>
            <a:r>
              <a:rPr lang="en-GB" sz="2400" dirty="0"/>
              <a:t>Low risk, less symptoms</a:t>
            </a:r>
          </a:p>
          <a:p>
            <a:r>
              <a:rPr lang="en-GB" sz="2400" b="1" dirty="0"/>
              <a:t>Group B: </a:t>
            </a:r>
            <a:r>
              <a:rPr lang="en-GB" sz="2400" dirty="0"/>
              <a:t>Low risk, more symptoms</a:t>
            </a:r>
          </a:p>
          <a:p>
            <a:r>
              <a:rPr lang="en-GB" sz="2400" b="1" dirty="0"/>
              <a:t>Group C: </a:t>
            </a:r>
            <a:r>
              <a:rPr lang="en-GB" sz="2400" dirty="0"/>
              <a:t>High risk, less symptoms</a:t>
            </a:r>
          </a:p>
          <a:p>
            <a:r>
              <a:rPr lang="en-GB" sz="2400" b="1" dirty="0"/>
              <a:t>Group D: </a:t>
            </a:r>
            <a:r>
              <a:rPr lang="en-GB" sz="2400" dirty="0"/>
              <a:t>High risk, more symptoms</a:t>
            </a:r>
          </a:p>
          <a:p>
            <a:r>
              <a:rPr lang="en-GB" sz="2000" dirty="0"/>
              <a:t/>
            </a:r>
            <a:br>
              <a:rPr lang="en-GB" sz="2000" dirty="0"/>
            </a:br>
            <a:endParaRPr lang="en-GB" sz="2000" dirty="0"/>
          </a:p>
          <a:p>
            <a:endParaRPr lang="en-GB" sz="2000" dirty="0" smtClean="0"/>
          </a:p>
          <a:p>
            <a:endParaRPr lang="en-GB" sz="2000" dirty="0"/>
          </a:p>
        </p:txBody>
      </p:sp>
    </p:spTree>
    <p:extLst>
      <p:ext uri="{BB962C8B-B14F-4D97-AF65-F5344CB8AC3E}">
        <p14:creationId xmlns:p14="http://schemas.microsoft.com/office/powerpoint/2010/main" val="2798078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C59B90-7620-B047-AF33-B6549FF7E801}"/>
              </a:ext>
            </a:extLst>
          </p:cNvPr>
          <p:cNvSpPr>
            <a:spLocks noGrp="1"/>
          </p:cNvSpPr>
          <p:nvPr>
            <p:ph type="title"/>
          </p:nvPr>
        </p:nvSpPr>
        <p:spPr>
          <a:xfrm>
            <a:off x="609600" y="274638"/>
            <a:ext cx="10972800" cy="1143000"/>
          </a:xfrm>
        </p:spPr>
        <p:txBody>
          <a:bodyPr wrap="square" anchor="ctr">
            <a:normAutofit/>
          </a:bodyPr>
          <a:lstStyle/>
          <a:p>
            <a:r>
              <a:rPr lang="en-US" dirty="0"/>
              <a:t>Treatment for COPD</a:t>
            </a:r>
          </a:p>
        </p:txBody>
      </p:sp>
      <p:sp>
        <p:nvSpPr>
          <p:cNvPr id="3" name="Content Placeholder 2">
            <a:extLst>
              <a:ext uri="{FF2B5EF4-FFF2-40B4-BE49-F238E27FC236}">
                <a16:creationId xmlns="" xmlns:a16="http://schemas.microsoft.com/office/drawing/2014/main" id="{8D973AE0-1396-4841-9760-ED6F900A2DDD}"/>
              </a:ext>
            </a:extLst>
          </p:cNvPr>
          <p:cNvSpPr>
            <a:spLocks noGrp="1"/>
          </p:cNvSpPr>
          <p:nvPr>
            <p:ph sz="half" idx="1"/>
          </p:nvPr>
        </p:nvSpPr>
        <p:spPr>
          <a:xfrm>
            <a:off x="609600" y="1600201"/>
            <a:ext cx="5384800" cy="4525963"/>
          </a:xfrm>
        </p:spPr>
        <p:txBody>
          <a:bodyPr wrap="square" anchor="t">
            <a:normAutofit/>
          </a:bodyPr>
          <a:lstStyle/>
          <a:p>
            <a:pPr>
              <a:lnSpc>
                <a:spcPct val="90000"/>
              </a:lnSpc>
            </a:pPr>
            <a:r>
              <a:rPr lang="en-GB" sz="2600"/>
              <a:t>Smoking cessation</a:t>
            </a:r>
          </a:p>
          <a:p>
            <a:pPr>
              <a:lnSpc>
                <a:spcPct val="90000"/>
              </a:lnSpc>
            </a:pPr>
            <a:r>
              <a:rPr lang="en-GB" sz="2600"/>
              <a:t>Inhalers and medications</a:t>
            </a:r>
          </a:p>
          <a:p>
            <a:pPr marL="0" indent="0">
              <a:lnSpc>
                <a:spcPct val="90000"/>
              </a:lnSpc>
              <a:buNone/>
            </a:pPr>
            <a:r>
              <a:rPr lang="en-GB" sz="2600"/>
              <a:t>–Short acting bronchodilators</a:t>
            </a:r>
          </a:p>
          <a:p>
            <a:pPr marL="0" indent="0">
              <a:lnSpc>
                <a:spcPct val="90000"/>
              </a:lnSpc>
              <a:buNone/>
            </a:pPr>
            <a:r>
              <a:rPr lang="en-GB" sz="2600"/>
              <a:t>–Long-acting bronchodilators</a:t>
            </a:r>
          </a:p>
          <a:p>
            <a:pPr marL="0" indent="0">
              <a:lnSpc>
                <a:spcPct val="90000"/>
              </a:lnSpc>
              <a:buNone/>
            </a:pPr>
            <a:r>
              <a:rPr lang="en-GB" sz="2600"/>
              <a:t>–Steroid inhalers</a:t>
            </a:r>
          </a:p>
          <a:p>
            <a:pPr marL="0" indent="0">
              <a:lnSpc>
                <a:spcPct val="90000"/>
              </a:lnSpc>
              <a:buNone/>
            </a:pPr>
            <a:r>
              <a:rPr lang="en-GB" sz="2600"/>
              <a:t>–Theophylline</a:t>
            </a:r>
          </a:p>
          <a:p>
            <a:pPr marL="0" indent="0">
              <a:lnSpc>
                <a:spcPct val="90000"/>
              </a:lnSpc>
              <a:buNone/>
            </a:pPr>
            <a:r>
              <a:rPr lang="en-GB" sz="2600"/>
              <a:t>–Anti-mucolytics</a:t>
            </a:r>
          </a:p>
          <a:p>
            <a:pPr marL="0" indent="0">
              <a:lnSpc>
                <a:spcPct val="90000"/>
              </a:lnSpc>
              <a:buNone/>
            </a:pPr>
            <a:r>
              <a:rPr lang="en-GB" sz="2600"/>
              <a:t>–Steroids</a:t>
            </a:r>
          </a:p>
          <a:p>
            <a:pPr marL="0" indent="0">
              <a:lnSpc>
                <a:spcPct val="90000"/>
              </a:lnSpc>
              <a:buNone/>
            </a:pPr>
            <a:r>
              <a:rPr lang="en-GB" sz="2600"/>
              <a:t>–Antibiotics</a:t>
            </a:r>
          </a:p>
          <a:p>
            <a:pPr marL="0" indent="0">
              <a:lnSpc>
                <a:spcPct val="90000"/>
              </a:lnSpc>
              <a:buNone/>
            </a:pPr>
            <a:r>
              <a:rPr lang="en-GB" sz="2600"/>
              <a:t>•Pulmonary rehabilitation</a:t>
            </a:r>
            <a:endParaRPr lang="en-US" sz="2600"/>
          </a:p>
        </p:txBody>
      </p:sp>
      <p:pic>
        <p:nvPicPr>
          <p:cNvPr id="22530" name="Picture 2" descr="Image result for inhal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4889" y="1849438"/>
            <a:ext cx="6410325" cy="427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98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9D6589-B36B-D748-B698-DE516851906F}"/>
              </a:ext>
            </a:extLst>
          </p:cNvPr>
          <p:cNvSpPr>
            <a:spLocks noGrp="1"/>
          </p:cNvSpPr>
          <p:nvPr>
            <p:ph type="title"/>
          </p:nvPr>
        </p:nvSpPr>
        <p:spPr/>
        <p:txBody>
          <a:bodyPr/>
          <a:lstStyle/>
          <a:p>
            <a:r>
              <a:rPr lang="en-US" dirty="0" smtClean="0"/>
              <a:t>Lesson Objectives</a:t>
            </a:r>
            <a:endParaRPr lang="en-US" dirty="0"/>
          </a:p>
        </p:txBody>
      </p:sp>
      <p:sp>
        <p:nvSpPr>
          <p:cNvPr id="3" name="Content Placeholder 2">
            <a:extLst>
              <a:ext uri="{FF2B5EF4-FFF2-40B4-BE49-F238E27FC236}">
                <a16:creationId xmlns:a16="http://schemas.microsoft.com/office/drawing/2014/main" xmlns="" id="{78824837-161C-9E4E-B30F-8BF9FFF00E20}"/>
              </a:ext>
            </a:extLst>
          </p:cNvPr>
          <p:cNvSpPr>
            <a:spLocks noGrp="1"/>
          </p:cNvSpPr>
          <p:nvPr>
            <p:ph idx="1"/>
          </p:nvPr>
        </p:nvSpPr>
        <p:spPr/>
        <p:txBody>
          <a:bodyPr/>
          <a:lstStyle/>
          <a:p>
            <a:r>
              <a:rPr lang="en-US" dirty="0" smtClean="0"/>
              <a:t>To be able to explain the risk factors surrounding a patient with COPD and list options for self management. </a:t>
            </a:r>
          </a:p>
          <a:p>
            <a:r>
              <a:rPr lang="en-US" dirty="0" smtClean="0"/>
              <a:t>To be able to identify the connection between COPD and heart failure. </a:t>
            </a:r>
          </a:p>
          <a:p>
            <a:r>
              <a:rPr lang="en-US" dirty="0" smtClean="0"/>
              <a:t>To understand and follow the primary care pathways for patients with cancer linking this to risk for patients with COPD.</a:t>
            </a:r>
          </a:p>
          <a:p>
            <a:r>
              <a:rPr lang="en-US" dirty="0" smtClean="0"/>
              <a:t>To be able to consider the holistic view of the patient John within his role as a carer</a:t>
            </a:r>
            <a:r>
              <a:rPr lang="en-US" dirty="0"/>
              <a:t>,</a:t>
            </a:r>
            <a:r>
              <a:rPr lang="en-US" dirty="0" smtClean="0"/>
              <a:t> husband, father and grandfather.</a:t>
            </a:r>
          </a:p>
          <a:p>
            <a:endParaRPr lang="en-US" dirty="0" smtClean="0"/>
          </a:p>
          <a:p>
            <a:endParaRPr lang="en-US" dirty="0"/>
          </a:p>
        </p:txBody>
      </p:sp>
    </p:spTree>
    <p:extLst>
      <p:ext uri="{BB962C8B-B14F-4D97-AF65-F5344CB8AC3E}">
        <p14:creationId xmlns:p14="http://schemas.microsoft.com/office/powerpoint/2010/main" val="3225310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AAF753-9007-2C4B-B6C4-2E61775EB18B}"/>
              </a:ext>
            </a:extLst>
          </p:cNvPr>
          <p:cNvSpPr>
            <a:spLocks noGrp="1"/>
          </p:cNvSpPr>
          <p:nvPr>
            <p:ph type="title"/>
          </p:nvPr>
        </p:nvSpPr>
        <p:spPr/>
        <p:txBody>
          <a:bodyPr/>
          <a:lstStyle/>
          <a:p>
            <a:r>
              <a:rPr lang="en-US" dirty="0"/>
              <a:t>Rescue Pack</a:t>
            </a:r>
          </a:p>
        </p:txBody>
      </p:sp>
      <p:sp>
        <p:nvSpPr>
          <p:cNvPr id="3" name="Content Placeholder 2">
            <a:extLst>
              <a:ext uri="{FF2B5EF4-FFF2-40B4-BE49-F238E27FC236}">
                <a16:creationId xmlns:a16="http://schemas.microsoft.com/office/drawing/2014/main" xmlns="" id="{DC1F1589-A97E-C04C-B509-03199EB4A285}"/>
              </a:ext>
            </a:extLst>
          </p:cNvPr>
          <p:cNvSpPr>
            <a:spLocks noGrp="1"/>
          </p:cNvSpPr>
          <p:nvPr>
            <p:ph idx="1"/>
          </p:nvPr>
        </p:nvSpPr>
        <p:spPr/>
        <p:txBody>
          <a:bodyPr/>
          <a:lstStyle/>
          <a:p>
            <a:r>
              <a:rPr lang="en-US" dirty="0" smtClean="0"/>
              <a:t>Antibiotics and steroids.</a:t>
            </a:r>
            <a:endParaRPr lang="en-US" dirty="0"/>
          </a:p>
        </p:txBody>
      </p:sp>
      <p:pic>
        <p:nvPicPr>
          <p:cNvPr id="16386" name="Picture 2" descr="Image result for rescue pack COP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346" y="2015590"/>
            <a:ext cx="5055054" cy="4241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774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202D87-40EA-4D4E-86E4-2E3EE4CB9871}"/>
              </a:ext>
            </a:extLst>
          </p:cNvPr>
          <p:cNvSpPr>
            <a:spLocks noGrp="1"/>
          </p:cNvSpPr>
          <p:nvPr>
            <p:ph type="title"/>
          </p:nvPr>
        </p:nvSpPr>
        <p:spPr/>
        <p:txBody>
          <a:bodyPr/>
          <a:lstStyle/>
          <a:p>
            <a:r>
              <a:rPr lang="en-US" dirty="0"/>
              <a:t>Vaccinations</a:t>
            </a:r>
          </a:p>
        </p:txBody>
      </p:sp>
      <p:sp>
        <p:nvSpPr>
          <p:cNvPr id="3" name="Content Placeholder 2">
            <a:extLst>
              <a:ext uri="{FF2B5EF4-FFF2-40B4-BE49-F238E27FC236}">
                <a16:creationId xmlns:a16="http://schemas.microsoft.com/office/drawing/2014/main" xmlns="" id="{A652268C-E5E7-2747-A25F-BA576B610307}"/>
              </a:ext>
            </a:extLst>
          </p:cNvPr>
          <p:cNvSpPr>
            <a:spLocks noGrp="1"/>
          </p:cNvSpPr>
          <p:nvPr>
            <p:ph idx="1"/>
          </p:nvPr>
        </p:nvSpPr>
        <p:spPr/>
        <p:txBody>
          <a:bodyPr/>
          <a:lstStyle/>
          <a:p>
            <a:r>
              <a:rPr lang="en-US" dirty="0" smtClean="0"/>
              <a:t>Flu </a:t>
            </a:r>
          </a:p>
          <a:p>
            <a:r>
              <a:rPr lang="en-US" dirty="0" smtClean="0"/>
              <a:t>Pneumonia </a:t>
            </a:r>
          </a:p>
          <a:p>
            <a:pPr marL="0" indent="0">
              <a:buNone/>
            </a:pPr>
            <a:endParaRPr lang="en-US" dirty="0" smtClean="0"/>
          </a:p>
        </p:txBody>
      </p:sp>
      <p:pic>
        <p:nvPicPr>
          <p:cNvPr id="17410" name="Picture 2" descr="Image result for vaccin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975" y="3840162"/>
            <a:ext cx="5133975"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904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FD1A14-A794-3247-A1DA-050A3500354D}"/>
              </a:ext>
            </a:extLst>
          </p:cNvPr>
          <p:cNvSpPr>
            <a:spLocks noGrp="1"/>
          </p:cNvSpPr>
          <p:nvPr>
            <p:ph type="title"/>
          </p:nvPr>
        </p:nvSpPr>
        <p:spPr/>
        <p:txBody>
          <a:bodyPr/>
          <a:lstStyle/>
          <a:p>
            <a:r>
              <a:rPr lang="en-US" dirty="0"/>
              <a:t>Nonmedical treatments</a:t>
            </a:r>
          </a:p>
        </p:txBody>
      </p:sp>
      <p:sp>
        <p:nvSpPr>
          <p:cNvPr id="3" name="Content Placeholder 2">
            <a:extLst>
              <a:ext uri="{FF2B5EF4-FFF2-40B4-BE49-F238E27FC236}">
                <a16:creationId xmlns:a16="http://schemas.microsoft.com/office/drawing/2014/main" xmlns="" id="{2896D680-A394-D249-9FCF-873CDD5A7242}"/>
              </a:ext>
            </a:extLst>
          </p:cNvPr>
          <p:cNvSpPr>
            <a:spLocks noGrp="1"/>
          </p:cNvSpPr>
          <p:nvPr>
            <p:ph idx="1"/>
          </p:nvPr>
        </p:nvSpPr>
        <p:spPr/>
        <p:txBody>
          <a:bodyPr/>
          <a:lstStyle/>
          <a:p>
            <a:r>
              <a:rPr lang="en-US" dirty="0" smtClean="0"/>
              <a:t>Pulmonary rehabilitation </a:t>
            </a:r>
          </a:p>
          <a:p>
            <a:r>
              <a:rPr lang="en-US" dirty="0" smtClean="0"/>
              <a:t>Smoking cessation </a:t>
            </a:r>
            <a:endParaRPr lang="en-US" dirty="0"/>
          </a:p>
        </p:txBody>
      </p:sp>
      <p:sp>
        <p:nvSpPr>
          <p:cNvPr id="4" name="AutoShape 2" descr="Image result for pulmonary reha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pulmonary reha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438" name="Picture 6" descr="Image result for pulmonary reh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341" y="3248356"/>
            <a:ext cx="9510033" cy="3260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433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850E03-43CD-E045-A41E-F3CDD523D241}"/>
              </a:ext>
            </a:extLst>
          </p:cNvPr>
          <p:cNvSpPr>
            <a:spLocks noGrp="1"/>
          </p:cNvSpPr>
          <p:nvPr>
            <p:ph type="title"/>
          </p:nvPr>
        </p:nvSpPr>
        <p:spPr/>
        <p:txBody>
          <a:bodyPr/>
          <a:lstStyle/>
          <a:p>
            <a:r>
              <a:rPr lang="en-US" dirty="0"/>
              <a:t>Self care</a:t>
            </a:r>
          </a:p>
        </p:txBody>
      </p:sp>
      <p:sp>
        <p:nvSpPr>
          <p:cNvPr id="3" name="Content Placeholder 2">
            <a:extLst>
              <a:ext uri="{FF2B5EF4-FFF2-40B4-BE49-F238E27FC236}">
                <a16:creationId xmlns:a16="http://schemas.microsoft.com/office/drawing/2014/main" xmlns="" id="{3E9A483E-E145-5645-B8BD-303BB6789639}"/>
              </a:ext>
            </a:extLst>
          </p:cNvPr>
          <p:cNvSpPr>
            <a:spLocks noGrp="1"/>
          </p:cNvSpPr>
          <p:nvPr>
            <p:ph idx="1"/>
          </p:nvPr>
        </p:nvSpPr>
        <p:spPr/>
        <p:txBody>
          <a:bodyPr/>
          <a:lstStyle/>
          <a:p>
            <a:r>
              <a:rPr lang="en-US" dirty="0" smtClean="0"/>
              <a:t>COPD self management plan…</a:t>
            </a:r>
          </a:p>
          <a:p>
            <a:r>
              <a:rPr lang="en-US" dirty="0" smtClean="0"/>
              <a:t>Keeping active </a:t>
            </a:r>
          </a:p>
          <a:p>
            <a:r>
              <a:rPr lang="en-US" dirty="0" smtClean="0"/>
              <a:t>Concordance with medication </a:t>
            </a:r>
          </a:p>
          <a:p>
            <a:r>
              <a:rPr lang="en-US" dirty="0" smtClean="0"/>
              <a:t>Eating well and maintaining a healthy weight.</a:t>
            </a:r>
            <a:endParaRPr lang="en-US" dirty="0"/>
          </a:p>
        </p:txBody>
      </p:sp>
      <p:sp>
        <p:nvSpPr>
          <p:cNvPr id="4" name="Rectangle 3"/>
          <p:cNvSpPr/>
          <p:nvPr/>
        </p:nvSpPr>
        <p:spPr>
          <a:xfrm>
            <a:off x="-1" y="5202834"/>
            <a:ext cx="12322629" cy="923330"/>
          </a:xfrm>
          <a:prstGeom prst="rect">
            <a:avLst/>
          </a:prstGeom>
        </p:spPr>
        <p:txBody>
          <a:bodyPr wrap="square">
            <a:spAutoFit/>
          </a:bodyPr>
          <a:lstStyle/>
          <a:p>
            <a:r>
              <a:rPr lang="en-GB" dirty="0">
                <a:hlinkClick r:id="rId2"/>
              </a:rPr>
              <a:t>https://cdn.shopify.com/s/files/1/0221/4446/files/SMP-A5_0917_MASTER_A5_SPREADS_PRINT_ARTWORK_-_</a:t>
            </a:r>
            <a:r>
              <a:rPr lang="en-GB" dirty="0" smtClean="0">
                <a:hlinkClick r:id="rId2"/>
              </a:rPr>
              <a:t>sample.pdf?97308136022064887</a:t>
            </a:r>
            <a:endParaRPr lang="en-GB" dirty="0" smtClean="0"/>
          </a:p>
          <a:p>
            <a:endParaRPr lang="en-GB" dirty="0"/>
          </a:p>
        </p:txBody>
      </p:sp>
      <p:pic>
        <p:nvPicPr>
          <p:cNvPr id="5" name="Picture 2" descr="British Lung Foundat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2320" y="1835409"/>
            <a:ext cx="1809027" cy="2651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89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D1643-E4A7-8F4F-A9E8-02D445E83672}"/>
              </a:ext>
            </a:extLst>
          </p:cNvPr>
          <p:cNvSpPr>
            <a:spLocks noGrp="1"/>
          </p:cNvSpPr>
          <p:nvPr>
            <p:ph type="title"/>
          </p:nvPr>
        </p:nvSpPr>
        <p:spPr/>
        <p:txBody>
          <a:bodyPr/>
          <a:lstStyle/>
          <a:p>
            <a:r>
              <a:rPr lang="en-US" dirty="0"/>
              <a:t>COPD and depression</a:t>
            </a:r>
          </a:p>
        </p:txBody>
      </p:sp>
      <p:sp>
        <p:nvSpPr>
          <p:cNvPr id="3" name="Content Placeholder 2">
            <a:extLst>
              <a:ext uri="{FF2B5EF4-FFF2-40B4-BE49-F238E27FC236}">
                <a16:creationId xmlns:a16="http://schemas.microsoft.com/office/drawing/2014/main" xmlns="" id="{28BA09A5-37E9-B84B-8882-289F704795DA}"/>
              </a:ext>
            </a:extLst>
          </p:cNvPr>
          <p:cNvSpPr>
            <a:spLocks noGrp="1"/>
          </p:cNvSpPr>
          <p:nvPr>
            <p:ph idx="1"/>
          </p:nvPr>
        </p:nvSpPr>
        <p:spPr/>
        <p:txBody>
          <a:bodyPr/>
          <a:lstStyle/>
          <a:p>
            <a:r>
              <a:rPr lang="en-US" dirty="0" smtClean="0"/>
              <a:t>The risk of anxiety and depression is greater for people with COPD.</a:t>
            </a:r>
          </a:p>
          <a:p>
            <a:pPr>
              <a:buFontTx/>
              <a:buChar char="-"/>
            </a:pPr>
            <a:r>
              <a:rPr lang="en-US" dirty="0" smtClean="0"/>
              <a:t>Counseling </a:t>
            </a:r>
          </a:p>
          <a:p>
            <a:pPr>
              <a:buFontTx/>
              <a:buChar char="-"/>
            </a:pPr>
            <a:r>
              <a:rPr lang="en-US" dirty="0" smtClean="0"/>
              <a:t>Support groups </a:t>
            </a:r>
          </a:p>
          <a:p>
            <a:pPr>
              <a:buFontTx/>
              <a:buChar char="-"/>
            </a:pPr>
            <a:r>
              <a:rPr lang="en-US" dirty="0" smtClean="0"/>
              <a:t>Medication </a:t>
            </a:r>
            <a:endParaRPr lang="en-US" dirty="0"/>
          </a:p>
        </p:txBody>
      </p:sp>
      <p:pic>
        <p:nvPicPr>
          <p:cNvPr id="19458" name="Picture 2" descr="Image result for depression and cop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7289" y="2973840"/>
            <a:ext cx="5029200" cy="36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963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BAC2A8-424D-C84A-B5AF-03F6B3D854F2}"/>
              </a:ext>
            </a:extLst>
          </p:cNvPr>
          <p:cNvSpPr>
            <a:spLocks noGrp="1"/>
          </p:cNvSpPr>
          <p:nvPr>
            <p:ph type="title"/>
          </p:nvPr>
        </p:nvSpPr>
        <p:spPr/>
        <p:txBody>
          <a:bodyPr/>
          <a:lstStyle/>
          <a:p>
            <a:r>
              <a:rPr lang="en-US" dirty="0"/>
              <a:t>The role of the PN</a:t>
            </a:r>
          </a:p>
        </p:txBody>
      </p:sp>
      <p:sp>
        <p:nvSpPr>
          <p:cNvPr id="3" name="Content Placeholder 2">
            <a:extLst>
              <a:ext uri="{FF2B5EF4-FFF2-40B4-BE49-F238E27FC236}">
                <a16:creationId xmlns:a16="http://schemas.microsoft.com/office/drawing/2014/main" xmlns="" id="{F6E130D8-A8BF-2942-AF2D-911E4F3F3227}"/>
              </a:ext>
            </a:extLst>
          </p:cNvPr>
          <p:cNvSpPr>
            <a:spLocks noGrp="1"/>
          </p:cNvSpPr>
          <p:nvPr>
            <p:ph idx="1"/>
          </p:nvPr>
        </p:nvSpPr>
        <p:spPr/>
        <p:txBody>
          <a:bodyPr/>
          <a:lstStyle/>
          <a:p>
            <a:r>
              <a:rPr lang="en-US" dirty="0" smtClean="0"/>
              <a:t>COPD review- </a:t>
            </a:r>
          </a:p>
          <a:p>
            <a:r>
              <a:rPr lang="en-US" dirty="0" smtClean="0"/>
              <a:t>Height </a:t>
            </a:r>
          </a:p>
          <a:p>
            <a:r>
              <a:rPr lang="en-US" dirty="0" smtClean="0"/>
              <a:t>Weight </a:t>
            </a:r>
          </a:p>
          <a:p>
            <a:r>
              <a:rPr lang="en-US" dirty="0" smtClean="0"/>
              <a:t>Blood pressure </a:t>
            </a:r>
          </a:p>
          <a:p>
            <a:r>
              <a:rPr lang="en-US" dirty="0" smtClean="0"/>
              <a:t>Smoking status </a:t>
            </a:r>
          </a:p>
          <a:p>
            <a:r>
              <a:rPr lang="en-US" dirty="0" smtClean="0"/>
              <a:t>Spirometry </a:t>
            </a:r>
          </a:p>
          <a:p>
            <a:r>
              <a:rPr lang="en-US" dirty="0" smtClean="0"/>
              <a:t>MRC score </a:t>
            </a:r>
          </a:p>
          <a:p>
            <a:r>
              <a:rPr lang="en-US" dirty="0" smtClean="0"/>
              <a:t>Mental health assessment </a:t>
            </a:r>
          </a:p>
          <a:p>
            <a:pPr marL="0" indent="0">
              <a:buNone/>
            </a:pPr>
            <a:endParaRPr lang="en-US" dirty="0" smtClean="0"/>
          </a:p>
          <a:p>
            <a:endParaRPr lang="en-US" dirty="0"/>
          </a:p>
        </p:txBody>
      </p:sp>
      <p:pic>
        <p:nvPicPr>
          <p:cNvPr id="21506" name="Picture 2" descr="Image result for practice nu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547" y="3421896"/>
            <a:ext cx="4213225" cy="247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886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B0F817-F32E-4F47-9FB3-3B3FE9C7B497}"/>
              </a:ext>
            </a:extLst>
          </p:cNvPr>
          <p:cNvSpPr>
            <a:spLocks noGrp="1"/>
          </p:cNvSpPr>
          <p:nvPr>
            <p:ph type="title"/>
          </p:nvPr>
        </p:nvSpPr>
        <p:spPr/>
        <p:txBody>
          <a:bodyPr/>
          <a:lstStyle/>
          <a:p>
            <a:r>
              <a:rPr lang="en-US" dirty="0" smtClean="0"/>
              <a:t>Cardio vascular disease</a:t>
            </a:r>
            <a:endParaRPr lang="en-US" dirty="0"/>
          </a:p>
        </p:txBody>
      </p:sp>
      <p:pic>
        <p:nvPicPr>
          <p:cNvPr id="4" name="Picture 3" descr="A stethoscope formed in a heart">
            <a:extLst>
              <a:ext uri="{FF2B5EF4-FFF2-40B4-BE49-F238E27FC236}">
                <a16:creationId xmlns="" xmlns:a16="http://schemas.microsoft.com/office/drawing/2014/main" xmlns:lc="http://schemas.openxmlformats.org/drawingml/2006/lockedCanvas" id="{5D576562-330E-8F4F-BDE5-A19B5B491F26}"/>
              </a:ext>
            </a:extLst>
          </p:cNvPr>
          <p:cNvPicPr>
            <a:picLocks noChangeAspect="1"/>
          </p:cNvPicPr>
          <p:nvPr/>
        </p:nvPicPr>
        <p:blipFill>
          <a:blip r:embed="rId2"/>
          <a:stretch>
            <a:fillRect/>
          </a:stretch>
        </p:blipFill>
        <p:spPr>
          <a:xfrm>
            <a:off x="2587502" y="1417638"/>
            <a:ext cx="7456384" cy="4809368"/>
          </a:xfrm>
          <a:prstGeom prst="rect">
            <a:avLst/>
          </a:prstGeom>
          <a:noFill/>
        </p:spPr>
      </p:pic>
    </p:spTree>
    <p:extLst>
      <p:ext uri="{BB962C8B-B14F-4D97-AF65-F5344CB8AC3E}">
        <p14:creationId xmlns:p14="http://schemas.microsoft.com/office/powerpoint/2010/main" val="1515840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1661E5-A34F-A947-832A-5FF302C91AC8}"/>
              </a:ext>
            </a:extLst>
          </p:cNvPr>
          <p:cNvSpPr>
            <a:spLocks noGrp="1"/>
          </p:cNvSpPr>
          <p:nvPr>
            <p:ph type="title"/>
          </p:nvPr>
        </p:nvSpPr>
        <p:spPr/>
        <p:txBody>
          <a:bodyPr/>
          <a:lstStyle/>
          <a:p>
            <a:r>
              <a:rPr lang="en-US" dirty="0"/>
              <a:t>What is CVD? </a:t>
            </a:r>
          </a:p>
        </p:txBody>
      </p:sp>
      <p:sp>
        <p:nvSpPr>
          <p:cNvPr id="3" name="Content Placeholder 2">
            <a:extLst>
              <a:ext uri="{FF2B5EF4-FFF2-40B4-BE49-F238E27FC236}">
                <a16:creationId xmlns="" xmlns:a16="http://schemas.microsoft.com/office/drawing/2014/main" id="{4A3794AF-81C4-6B47-BA90-B5C98D43DDBC}"/>
              </a:ext>
            </a:extLst>
          </p:cNvPr>
          <p:cNvSpPr>
            <a:spLocks noGrp="1"/>
          </p:cNvSpPr>
          <p:nvPr>
            <p:ph idx="1"/>
          </p:nvPr>
        </p:nvSpPr>
        <p:spPr/>
        <p:txBody>
          <a:bodyPr/>
          <a:lstStyle/>
          <a:p>
            <a:r>
              <a:rPr lang="en-GB" dirty="0"/>
              <a:t>A general term for conditions affecting the heart or blood vessels.</a:t>
            </a:r>
          </a:p>
          <a:p>
            <a:r>
              <a:rPr lang="en-GB" dirty="0"/>
              <a:t>Associated with a build-up of fatty deposits inside the arteries –atherosclerosis –and an increased risk of blood clots. </a:t>
            </a:r>
          </a:p>
          <a:p>
            <a:r>
              <a:rPr lang="en-GB" dirty="0"/>
              <a:t>One of the main causes of death and disability in the UK</a:t>
            </a:r>
          </a:p>
          <a:p>
            <a:r>
              <a:rPr lang="en-GB" dirty="0"/>
              <a:t>Largely preventable with a healthy lifestyle</a:t>
            </a:r>
            <a:r>
              <a:rPr lang="en-GB" dirty="0" smtClean="0"/>
              <a:t>.</a:t>
            </a:r>
          </a:p>
          <a:p>
            <a:r>
              <a:rPr lang="en-GB" dirty="0" smtClean="0"/>
              <a:t>Largest cause of death globally.</a:t>
            </a:r>
            <a:endParaRPr lang="en-US" dirty="0"/>
          </a:p>
        </p:txBody>
      </p:sp>
    </p:spTree>
    <p:extLst>
      <p:ext uri="{BB962C8B-B14F-4D97-AF65-F5344CB8AC3E}">
        <p14:creationId xmlns:p14="http://schemas.microsoft.com/office/powerpoint/2010/main" val="733350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0EE268-246B-BF46-A150-50F0081BF25E}"/>
              </a:ext>
            </a:extLst>
          </p:cNvPr>
          <p:cNvSpPr>
            <a:spLocks noGrp="1"/>
          </p:cNvSpPr>
          <p:nvPr>
            <p:ph type="title"/>
          </p:nvPr>
        </p:nvSpPr>
        <p:spPr/>
        <p:txBody>
          <a:bodyPr/>
          <a:lstStyle/>
          <a:p>
            <a:r>
              <a:rPr lang="en-US" dirty="0" smtClean="0"/>
              <a:t>Angina</a:t>
            </a:r>
            <a:endParaRPr lang="en-US" dirty="0"/>
          </a:p>
        </p:txBody>
      </p:sp>
      <p:sp>
        <p:nvSpPr>
          <p:cNvPr id="3" name="Content Placeholder 2">
            <a:extLst>
              <a:ext uri="{FF2B5EF4-FFF2-40B4-BE49-F238E27FC236}">
                <a16:creationId xmlns:a16="http://schemas.microsoft.com/office/drawing/2014/main" xmlns="" id="{E41986D8-1856-D849-AB23-913F43112744}"/>
              </a:ext>
            </a:extLst>
          </p:cNvPr>
          <p:cNvSpPr>
            <a:spLocks noGrp="1"/>
          </p:cNvSpPr>
          <p:nvPr>
            <p:ph idx="1"/>
          </p:nvPr>
        </p:nvSpPr>
        <p:spPr>
          <a:xfrm>
            <a:off x="754743" y="1998975"/>
            <a:ext cx="10972800" cy="4525963"/>
          </a:xfrm>
        </p:spPr>
        <p:txBody>
          <a:bodyPr/>
          <a:lstStyle/>
          <a:p>
            <a:r>
              <a:rPr lang="en-US" dirty="0" smtClean="0"/>
              <a:t>Chest pain caused by reduced blood flow to the heart. </a:t>
            </a:r>
          </a:p>
          <a:p>
            <a:r>
              <a:rPr lang="en-US" dirty="0" smtClean="0"/>
              <a:t>Pressure, heavy, tight, squeezing pain in character.</a:t>
            </a:r>
          </a:p>
          <a:p>
            <a:r>
              <a:rPr lang="en-US" dirty="0" smtClean="0"/>
              <a:t>Partial blockage to coronary arteries causing chest pain as there is less blood flow to the heart. </a:t>
            </a:r>
          </a:p>
          <a:p>
            <a:endParaRPr lang="en-US" dirty="0" smtClean="0"/>
          </a:p>
          <a:p>
            <a:endParaRPr lang="en-US" dirty="0"/>
          </a:p>
        </p:txBody>
      </p:sp>
      <p:pic>
        <p:nvPicPr>
          <p:cNvPr id="24578" name="Picture 2" descr="Image result for ang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374" y="4147841"/>
            <a:ext cx="3429453" cy="223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04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FB47DE-E645-B743-BEE5-DE7D7BD27F63}"/>
              </a:ext>
            </a:extLst>
          </p:cNvPr>
          <p:cNvSpPr>
            <a:spLocks noGrp="1"/>
          </p:cNvSpPr>
          <p:nvPr>
            <p:ph type="title"/>
          </p:nvPr>
        </p:nvSpPr>
        <p:spPr/>
        <p:txBody>
          <a:bodyPr/>
          <a:lstStyle/>
          <a:p>
            <a:r>
              <a:rPr lang="en-US" dirty="0"/>
              <a:t>Stable </a:t>
            </a:r>
            <a:r>
              <a:rPr lang="en-US" dirty="0" smtClean="0"/>
              <a:t>vs. Unstable Angina</a:t>
            </a:r>
            <a:endParaRPr lang="en-US" dirty="0"/>
          </a:p>
        </p:txBody>
      </p:sp>
      <p:pic>
        <p:nvPicPr>
          <p:cNvPr id="25602" name="Picture 2" descr="Image result for stable and unstable ang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3519" y="1244296"/>
            <a:ext cx="5911397" cy="39409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5282573"/>
            <a:ext cx="11001828" cy="1200329"/>
          </a:xfrm>
          <a:prstGeom prst="rect">
            <a:avLst/>
          </a:prstGeom>
        </p:spPr>
        <p:txBody>
          <a:bodyPr wrap="square">
            <a:spAutoFit/>
          </a:bodyPr>
          <a:lstStyle/>
          <a:p>
            <a:r>
              <a:rPr lang="en-GB" dirty="0"/>
              <a:t>Stable angina is when you get angina symptoms during moderate physical activity or when you are pushing yourself physically. These symptoms go away with rest and/or medication.</a:t>
            </a:r>
          </a:p>
          <a:p>
            <a:r>
              <a:rPr lang="en-GB" dirty="0"/>
              <a:t>Unstable angina is when you get angina symptoms while doing very little or resting. This can happen to people who have never experienced angina before</a:t>
            </a:r>
          </a:p>
        </p:txBody>
      </p:sp>
      <p:pic>
        <p:nvPicPr>
          <p:cNvPr id="25604" name="Picture 4" descr="Image result for stable ang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02101"/>
            <a:ext cx="5378350" cy="3025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164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DA8F94-1AAE-434D-B9DC-41E836E22EA3}"/>
              </a:ext>
            </a:extLst>
          </p:cNvPr>
          <p:cNvSpPr>
            <a:spLocks noGrp="1"/>
          </p:cNvSpPr>
          <p:nvPr>
            <p:ph type="title"/>
          </p:nvPr>
        </p:nvSpPr>
        <p:spPr/>
        <p:txBody>
          <a:bodyPr/>
          <a:lstStyle/>
          <a:p>
            <a:r>
              <a:rPr lang="en-US" dirty="0" smtClean="0"/>
              <a:t>12 ADLs</a:t>
            </a:r>
            <a:endParaRPr lang="en-US" dirty="0"/>
          </a:p>
        </p:txBody>
      </p:sp>
      <p:sp>
        <p:nvSpPr>
          <p:cNvPr id="3" name="Content Placeholder 2">
            <a:extLst>
              <a:ext uri="{FF2B5EF4-FFF2-40B4-BE49-F238E27FC236}">
                <a16:creationId xmlns:a16="http://schemas.microsoft.com/office/drawing/2014/main" xmlns="" id="{78856EB1-2A55-404E-BE88-80AC934DC059}"/>
              </a:ext>
            </a:extLst>
          </p:cNvPr>
          <p:cNvSpPr>
            <a:spLocks noGrp="1"/>
          </p:cNvSpPr>
          <p:nvPr>
            <p:ph idx="1"/>
          </p:nvPr>
        </p:nvSpPr>
        <p:spPr/>
        <p:txBody>
          <a:bodyPr/>
          <a:lstStyle/>
          <a:p>
            <a:r>
              <a:rPr lang="en-US" dirty="0" smtClean="0"/>
              <a:t>Go to Menti.com and add the code!</a:t>
            </a:r>
          </a:p>
          <a:p>
            <a:pPr marL="0" indent="0">
              <a:buNone/>
            </a:pPr>
            <a:r>
              <a:rPr lang="en-US" dirty="0" smtClean="0"/>
              <a:t> </a:t>
            </a:r>
            <a:endParaRPr lang="en-US" dirty="0"/>
          </a:p>
        </p:txBody>
      </p:sp>
      <p:pic>
        <p:nvPicPr>
          <p:cNvPr id="3076" name="Picture 4" descr="Image result for activities of daily liv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926" y="3005424"/>
            <a:ext cx="5984341" cy="312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890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oronary artery disease angina heart attack comparison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89" y="667657"/>
            <a:ext cx="11062020" cy="5718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694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899DAF-110F-9D49-A5F7-2CCF141D0F5E}"/>
              </a:ext>
            </a:extLst>
          </p:cNvPr>
          <p:cNvSpPr>
            <a:spLocks noGrp="1"/>
          </p:cNvSpPr>
          <p:nvPr>
            <p:ph type="title"/>
          </p:nvPr>
        </p:nvSpPr>
        <p:spPr/>
        <p:txBody>
          <a:bodyPr/>
          <a:lstStyle/>
          <a:p>
            <a:r>
              <a:rPr lang="en-US" dirty="0"/>
              <a:t>Risk factors</a:t>
            </a:r>
          </a:p>
        </p:txBody>
      </p:sp>
      <p:sp>
        <p:nvSpPr>
          <p:cNvPr id="3" name="Content Placeholder 2">
            <a:extLst>
              <a:ext uri="{FF2B5EF4-FFF2-40B4-BE49-F238E27FC236}">
                <a16:creationId xmlns:a16="http://schemas.microsoft.com/office/drawing/2014/main" xmlns="" id="{2CBBADBF-3B37-A146-9497-210058FE188C}"/>
              </a:ext>
            </a:extLst>
          </p:cNvPr>
          <p:cNvSpPr>
            <a:spLocks noGrp="1"/>
          </p:cNvSpPr>
          <p:nvPr>
            <p:ph idx="1"/>
          </p:nvPr>
        </p:nvSpPr>
        <p:spPr/>
        <p:txBody>
          <a:bodyPr/>
          <a:lstStyle/>
          <a:p>
            <a:r>
              <a:rPr lang="en-GB" dirty="0"/>
              <a:t>U</a:t>
            </a:r>
            <a:r>
              <a:rPr lang="en-GB" dirty="0" smtClean="0"/>
              <a:t>nhealthy </a:t>
            </a:r>
            <a:r>
              <a:rPr lang="en-GB" dirty="0"/>
              <a:t>diet</a:t>
            </a:r>
          </a:p>
          <a:p>
            <a:r>
              <a:rPr lang="en-GB" dirty="0" smtClean="0"/>
              <a:t>Lack </a:t>
            </a:r>
            <a:r>
              <a:rPr lang="en-GB" dirty="0"/>
              <a:t>of exercise</a:t>
            </a:r>
          </a:p>
          <a:p>
            <a:r>
              <a:rPr lang="en-GB" dirty="0"/>
              <a:t>S</a:t>
            </a:r>
            <a:r>
              <a:rPr lang="en-GB" dirty="0" smtClean="0"/>
              <a:t>moking</a:t>
            </a:r>
            <a:endParaRPr lang="en-GB" dirty="0"/>
          </a:p>
          <a:p>
            <a:r>
              <a:rPr lang="en-GB" dirty="0"/>
              <a:t>I</a:t>
            </a:r>
            <a:r>
              <a:rPr lang="en-GB" dirty="0" smtClean="0"/>
              <a:t>ncreasing </a:t>
            </a:r>
            <a:r>
              <a:rPr lang="en-GB" dirty="0"/>
              <a:t>age</a:t>
            </a:r>
          </a:p>
          <a:p>
            <a:r>
              <a:rPr lang="en-GB" dirty="0"/>
              <a:t>F</a:t>
            </a:r>
            <a:r>
              <a:rPr lang="en-GB" dirty="0" smtClean="0"/>
              <a:t>amily </a:t>
            </a:r>
            <a:r>
              <a:rPr lang="en-GB" dirty="0"/>
              <a:t>history of atherosclerosis or heart problems</a:t>
            </a:r>
          </a:p>
          <a:p>
            <a:endParaRPr lang="en-US" dirty="0"/>
          </a:p>
        </p:txBody>
      </p:sp>
      <p:pic>
        <p:nvPicPr>
          <p:cNvPr id="27650" name="Picture 2" descr="Image result for h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4547" y="4666036"/>
            <a:ext cx="3327853" cy="181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690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7770E8-B8F5-854E-98DA-C84FC7EBB9EC}"/>
              </a:ext>
            </a:extLst>
          </p:cNvPr>
          <p:cNvSpPr>
            <a:spLocks noGrp="1"/>
          </p:cNvSpPr>
          <p:nvPr>
            <p:ph type="title"/>
          </p:nvPr>
        </p:nvSpPr>
        <p:spPr/>
        <p:txBody>
          <a:bodyPr/>
          <a:lstStyle/>
          <a:p>
            <a:r>
              <a:rPr lang="en-US" dirty="0" smtClean="0"/>
              <a:t>Tests</a:t>
            </a:r>
            <a:endParaRPr lang="en-US" dirty="0"/>
          </a:p>
        </p:txBody>
      </p:sp>
      <p:sp>
        <p:nvSpPr>
          <p:cNvPr id="3" name="Content Placeholder 2">
            <a:extLst>
              <a:ext uri="{FF2B5EF4-FFF2-40B4-BE49-F238E27FC236}">
                <a16:creationId xmlns:a16="http://schemas.microsoft.com/office/drawing/2014/main" xmlns="" id="{129057DB-E7E8-6643-AC47-C21F6A44F255}"/>
              </a:ext>
            </a:extLst>
          </p:cNvPr>
          <p:cNvSpPr>
            <a:spLocks noGrp="1"/>
          </p:cNvSpPr>
          <p:nvPr>
            <p:ph idx="1"/>
          </p:nvPr>
        </p:nvSpPr>
        <p:spPr/>
        <p:txBody>
          <a:bodyPr/>
          <a:lstStyle/>
          <a:p>
            <a:r>
              <a:rPr lang="en-US" dirty="0" smtClean="0"/>
              <a:t>An electrocardiogram (ECG) checks the heart rhythm. </a:t>
            </a:r>
          </a:p>
          <a:p>
            <a:r>
              <a:rPr lang="en-US" dirty="0" smtClean="0"/>
              <a:t>A Coronary angiography- highlights blood vessels that may be narrow.</a:t>
            </a:r>
          </a:p>
          <a:p>
            <a:r>
              <a:rPr lang="en-US" dirty="0" smtClean="0"/>
              <a:t>An exercise ECG</a:t>
            </a:r>
          </a:p>
          <a:p>
            <a:r>
              <a:rPr lang="en-US" dirty="0" smtClean="0"/>
              <a:t>Bloods- Troponin- enzyme released when heart tissue dies. </a:t>
            </a:r>
          </a:p>
        </p:txBody>
      </p:sp>
      <p:pic>
        <p:nvPicPr>
          <p:cNvPr id="28674" name="Picture 2" descr="Image result for ec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0204" y="4632160"/>
            <a:ext cx="2311854" cy="193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280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70B05A-6216-2745-9D53-34BFD0C21AAF}"/>
              </a:ext>
            </a:extLst>
          </p:cNvPr>
          <p:cNvSpPr>
            <a:spLocks noGrp="1"/>
          </p:cNvSpPr>
          <p:nvPr>
            <p:ph type="title"/>
          </p:nvPr>
        </p:nvSpPr>
        <p:spPr/>
        <p:txBody>
          <a:bodyPr/>
          <a:lstStyle/>
          <a:p>
            <a:r>
              <a:rPr lang="en-US" dirty="0"/>
              <a:t>T</a:t>
            </a:r>
            <a:r>
              <a:rPr lang="en-US" dirty="0" smtClean="0"/>
              <a:t>reatments</a:t>
            </a:r>
            <a:endParaRPr lang="en-US" dirty="0"/>
          </a:p>
        </p:txBody>
      </p:sp>
      <p:sp>
        <p:nvSpPr>
          <p:cNvPr id="3" name="Content Placeholder 2">
            <a:extLst>
              <a:ext uri="{FF2B5EF4-FFF2-40B4-BE49-F238E27FC236}">
                <a16:creationId xmlns:a16="http://schemas.microsoft.com/office/drawing/2014/main" xmlns="" id="{9E5ED28F-BB49-B14B-AB1B-911B9B56246C}"/>
              </a:ext>
            </a:extLst>
          </p:cNvPr>
          <p:cNvSpPr>
            <a:spLocks noGrp="1"/>
          </p:cNvSpPr>
          <p:nvPr>
            <p:ph idx="1"/>
          </p:nvPr>
        </p:nvSpPr>
        <p:spPr/>
        <p:txBody>
          <a:bodyPr/>
          <a:lstStyle/>
          <a:p>
            <a:r>
              <a:rPr lang="en-US" dirty="0" smtClean="0"/>
              <a:t>John takes- </a:t>
            </a:r>
            <a:r>
              <a:rPr lang="en-GB" b="1" dirty="0" err="1"/>
              <a:t>Glyceryl</a:t>
            </a:r>
            <a:r>
              <a:rPr lang="en-GB" b="1" dirty="0"/>
              <a:t> </a:t>
            </a:r>
            <a:r>
              <a:rPr lang="en-GB" b="1" dirty="0" err="1" smtClean="0"/>
              <a:t>trinitrate</a:t>
            </a:r>
            <a:r>
              <a:rPr lang="en-US" dirty="0"/>
              <a:t> </a:t>
            </a:r>
            <a:r>
              <a:rPr lang="en-US" dirty="0" smtClean="0"/>
              <a:t>spray </a:t>
            </a:r>
          </a:p>
          <a:p>
            <a:r>
              <a:rPr lang="en-US" dirty="0" smtClean="0"/>
              <a:t>Dilates blood vessels. </a:t>
            </a:r>
          </a:p>
          <a:p>
            <a:pPr>
              <a:buFontTx/>
              <a:buChar char="-"/>
            </a:pPr>
            <a:r>
              <a:rPr lang="en-US" b="1" dirty="0" smtClean="0"/>
              <a:t>Taken under the tongue </a:t>
            </a:r>
          </a:p>
          <a:p>
            <a:pPr>
              <a:buFontTx/>
              <a:buChar char="-"/>
            </a:pPr>
            <a:r>
              <a:rPr lang="en-US" b="1" dirty="0" smtClean="0"/>
              <a:t>1- 2 sprays (up to 3 doses 5 minutes apart)</a:t>
            </a:r>
          </a:p>
          <a:p>
            <a:pPr marL="0" indent="0">
              <a:buNone/>
            </a:pPr>
            <a:r>
              <a:rPr lang="en-US" b="1" dirty="0" smtClean="0"/>
              <a:t>Side effects- Dizziness, nausea, flushing, headaches.</a:t>
            </a:r>
          </a:p>
          <a:p>
            <a:pPr marL="0" indent="0">
              <a:buNone/>
            </a:pPr>
            <a:endParaRPr lang="en-GB" b="1" dirty="0"/>
          </a:p>
        </p:txBody>
      </p:sp>
      <p:pic>
        <p:nvPicPr>
          <p:cNvPr id="29698" name="Picture 2" descr="GTN Spray - Bay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3591" y="955448"/>
            <a:ext cx="2998809" cy="265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417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CED197-F89B-4049-8E5C-43D58C713514}"/>
              </a:ext>
            </a:extLst>
          </p:cNvPr>
          <p:cNvSpPr>
            <a:spLocks noGrp="1"/>
          </p:cNvSpPr>
          <p:nvPr>
            <p:ph type="title"/>
          </p:nvPr>
        </p:nvSpPr>
        <p:spPr/>
        <p:txBody>
          <a:bodyPr/>
          <a:lstStyle/>
          <a:p>
            <a:r>
              <a:rPr lang="en-US" dirty="0"/>
              <a:t>Self care</a:t>
            </a:r>
          </a:p>
        </p:txBody>
      </p:sp>
      <p:sp>
        <p:nvSpPr>
          <p:cNvPr id="3" name="Content Placeholder 2">
            <a:extLst>
              <a:ext uri="{FF2B5EF4-FFF2-40B4-BE49-F238E27FC236}">
                <a16:creationId xmlns:a16="http://schemas.microsoft.com/office/drawing/2014/main" xmlns="" id="{7CE07ABC-E545-2D47-A51F-2AFA59A1164D}"/>
              </a:ext>
            </a:extLst>
          </p:cNvPr>
          <p:cNvSpPr>
            <a:spLocks noGrp="1"/>
          </p:cNvSpPr>
          <p:nvPr>
            <p:ph idx="1"/>
          </p:nvPr>
        </p:nvSpPr>
        <p:spPr/>
        <p:txBody>
          <a:bodyPr/>
          <a:lstStyle/>
          <a:p>
            <a:r>
              <a:rPr lang="en-US" dirty="0" smtClean="0"/>
              <a:t>Diet</a:t>
            </a:r>
          </a:p>
          <a:p>
            <a:r>
              <a:rPr lang="en-US" dirty="0" smtClean="0"/>
              <a:t>Exercise- why may this be hard for a patient with COPD? </a:t>
            </a:r>
            <a:endParaRPr lang="en-US" dirty="0"/>
          </a:p>
          <a:p>
            <a:r>
              <a:rPr lang="en-US" dirty="0"/>
              <a:t>S</a:t>
            </a:r>
            <a:r>
              <a:rPr lang="en-US" dirty="0" smtClean="0"/>
              <a:t>moking – Smoking cessation </a:t>
            </a:r>
            <a:endParaRPr lang="en-US" dirty="0"/>
          </a:p>
        </p:txBody>
      </p:sp>
      <p:pic>
        <p:nvPicPr>
          <p:cNvPr id="30722" name="Picture 2" descr="Exercise: Health benefits, types, and how it 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5485" y="3658002"/>
            <a:ext cx="4449989" cy="2969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318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B8AB74-38A9-0A47-8D8F-215E8FB35616}"/>
              </a:ext>
            </a:extLst>
          </p:cNvPr>
          <p:cNvSpPr>
            <a:spLocks noGrp="1"/>
          </p:cNvSpPr>
          <p:nvPr>
            <p:ph type="title"/>
          </p:nvPr>
        </p:nvSpPr>
        <p:spPr/>
        <p:txBody>
          <a:bodyPr/>
          <a:lstStyle/>
          <a:p>
            <a:r>
              <a:rPr lang="en-US" dirty="0"/>
              <a:t>The role of the PN</a:t>
            </a:r>
          </a:p>
        </p:txBody>
      </p:sp>
      <p:sp>
        <p:nvSpPr>
          <p:cNvPr id="3" name="Content Placeholder 2">
            <a:extLst>
              <a:ext uri="{FF2B5EF4-FFF2-40B4-BE49-F238E27FC236}">
                <a16:creationId xmlns:a16="http://schemas.microsoft.com/office/drawing/2014/main" xmlns="" id="{AF20006D-3465-014B-84E2-A62D85C6428A}"/>
              </a:ext>
            </a:extLst>
          </p:cNvPr>
          <p:cNvSpPr>
            <a:spLocks noGrp="1"/>
          </p:cNvSpPr>
          <p:nvPr>
            <p:ph idx="1"/>
          </p:nvPr>
        </p:nvSpPr>
        <p:spPr/>
        <p:txBody>
          <a:bodyPr/>
          <a:lstStyle/>
          <a:p>
            <a:r>
              <a:rPr lang="en-US" dirty="0" smtClean="0"/>
              <a:t>Practice nurses promote healthy lifestyle changes- diet and exercise. </a:t>
            </a:r>
          </a:p>
          <a:p>
            <a:r>
              <a:rPr lang="en-US" dirty="0" smtClean="0"/>
              <a:t>Practice nurses can check BMI- body mass index</a:t>
            </a:r>
          </a:p>
          <a:p>
            <a:r>
              <a:rPr lang="en-US" dirty="0" smtClean="0"/>
              <a:t>Practice nurses can check blood pressure and monitor changes. </a:t>
            </a:r>
          </a:p>
          <a:p>
            <a:r>
              <a:rPr lang="en-US" dirty="0" smtClean="0"/>
              <a:t>Practice nurses can take routine ECGs. </a:t>
            </a:r>
            <a:endParaRPr lang="en-US" dirty="0"/>
          </a:p>
        </p:txBody>
      </p:sp>
      <p:pic>
        <p:nvPicPr>
          <p:cNvPr id="31746" name="Picture 2" descr="Nominate a Leeds practice nurse for an award - South Leeds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3972" y="4194628"/>
            <a:ext cx="3549147" cy="236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061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95A738-2EAA-DA42-B44C-7F6104FECFD8}"/>
              </a:ext>
            </a:extLst>
          </p:cNvPr>
          <p:cNvSpPr>
            <a:spLocks noGrp="1"/>
          </p:cNvSpPr>
          <p:nvPr>
            <p:ph type="title"/>
          </p:nvPr>
        </p:nvSpPr>
        <p:spPr/>
        <p:txBody>
          <a:bodyPr/>
          <a:lstStyle/>
          <a:p>
            <a:r>
              <a:rPr lang="en-US" dirty="0"/>
              <a:t>Relating angina to </a:t>
            </a:r>
            <a:r>
              <a:rPr lang="en-US" dirty="0" smtClean="0"/>
              <a:t>COPD</a:t>
            </a:r>
            <a:endParaRPr lang="en-US" dirty="0"/>
          </a:p>
        </p:txBody>
      </p:sp>
      <p:sp>
        <p:nvSpPr>
          <p:cNvPr id="3" name="Content Placeholder 2">
            <a:extLst>
              <a:ext uri="{FF2B5EF4-FFF2-40B4-BE49-F238E27FC236}">
                <a16:creationId xmlns:a16="http://schemas.microsoft.com/office/drawing/2014/main" xmlns="" id="{AD5A7D9C-EEBD-454E-83FC-679A9E53C053}"/>
              </a:ext>
            </a:extLst>
          </p:cNvPr>
          <p:cNvSpPr>
            <a:spLocks noGrp="1"/>
          </p:cNvSpPr>
          <p:nvPr>
            <p:ph idx="1"/>
          </p:nvPr>
        </p:nvSpPr>
        <p:spPr/>
        <p:txBody>
          <a:bodyPr/>
          <a:lstStyle/>
          <a:p>
            <a:r>
              <a:rPr lang="en-US" dirty="0" smtClean="0"/>
              <a:t>Similar symptoms may be misdiagnosed</a:t>
            </a:r>
          </a:p>
          <a:p>
            <a:r>
              <a:rPr lang="en-US" dirty="0" smtClean="0"/>
              <a:t>Blockages of coronary arteries cause strain on the heart and less oxygen can get to the heart muscle.  COPD patients often have lower saturation levels (low oxygen) which in turn decreases the amount of oxygen getting to the heart. </a:t>
            </a:r>
          </a:p>
          <a:p>
            <a:endParaRPr lang="en-US" dirty="0"/>
          </a:p>
        </p:txBody>
      </p:sp>
      <p:pic>
        <p:nvPicPr>
          <p:cNvPr id="33794" name="Picture 2" descr="Copd Oxygen Levels 98 - COPD Blog e"/>
          <p:cNvPicPr>
            <a:picLocks noChangeAspect="1" noChangeArrowheads="1"/>
          </p:cNvPicPr>
          <p:nvPr/>
        </p:nvPicPr>
        <p:blipFill rotWithShape="1">
          <a:blip r:embed="rId2">
            <a:extLst>
              <a:ext uri="{28A0092B-C50C-407E-A947-70E740481C1C}">
                <a14:useLocalDpi xmlns:a14="http://schemas.microsoft.com/office/drawing/2010/main" val="0"/>
              </a:ext>
            </a:extLst>
          </a:blip>
          <a:srcRect b="59820"/>
          <a:stretch/>
        </p:blipFill>
        <p:spPr bwMode="auto">
          <a:xfrm>
            <a:off x="3174546" y="4993093"/>
            <a:ext cx="5795283" cy="145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129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ED31BA-F46F-5748-9B37-7EE1AA019B2B}"/>
              </a:ext>
            </a:extLst>
          </p:cNvPr>
          <p:cNvSpPr>
            <a:spLocks noGrp="1"/>
          </p:cNvSpPr>
          <p:nvPr>
            <p:ph type="title"/>
          </p:nvPr>
        </p:nvSpPr>
        <p:spPr/>
        <p:txBody>
          <a:bodyPr/>
          <a:lstStyle/>
          <a:p>
            <a:r>
              <a:rPr lang="en-US" dirty="0"/>
              <a:t>A and P of HF</a:t>
            </a:r>
          </a:p>
        </p:txBody>
      </p:sp>
      <p:pic>
        <p:nvPicPr>
          <p:cNvPr id="32770" name="Picture 2" descr="COPD, Pneumonia &amp; Heart Failure | Study.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8857" y="1842747"/>
            <a:ext cx="5562146" cy="41716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9657" y="1523999"/>
            <a:ext cx="5936343" cy="5170646"/>
          </a:xfrm>
          <a:prstGeom prst="rect">
            <a:avLst/>
          </a:prstGeom>
          <a:noFill/>
        </p:spPr>
        <p:txBody>
          <a:bodyPr wrap="square" rtlCol="0">
            <a:spAutoFit/>
          </a:bodyPr>
          <a:lstStyle/>
          <a:p>
            <a:pPr marL="342900" indent="-342900">
              <a:buAutoNum type="arabicPeriod"/>
            </a:pPr>
            <a:r>
              <a:rPr lang="en-GB" sz="2400" dirty="0" smtClean="0"/>
              <a:t>Low oxygen levels due to COPD may cause a raise in blood pressure because there is more demand in the body for oxygen carrying blood.</a:t>
            </a:r>
          </a:p>
          <a:p>
            <a:pPr marL="342900" indent="-342900">
              <a:buAutoNum type="arabicPeriod"/>
            </a:pPr>
            <a:r>
              <a:rPr lang="en-GB" sz="2400" dirty="0" smtClean="0"/>
              <a:t>The Rise in blood pressure occurs in the pulmonary arteries which carry oxygenated blood to the heart from the lungs- this is called pulmonary hypertension. </a:t>
            </a:r>
          </a:p>
          <a:p>
            <a:pPr marL="342900" indent="-342900">
              <a:buAutoNum type="arabicPeriod"/>
            </a:pPr>
            <a:r>
              <a:rPr lang="en-GB" sz="2400" dirty="0" smtClean="0"/>
              <a:t>This in turn causes extra pressure and strain on the right ventricle of the heart. </a:t>
            </a:r>
          </a:p>
          <a:p>
            <a:pPr marL="342900" indent="-342900">
              <a:buAutoNum type="arabicPeriod"/>
            </a:pPr>
            <a:r>
              <a:rPr lang="en-GB" sz="2400" dirty="0" smtClean="0"/>
              <a:t>The increased strain causes weakening of the heart muscle in the right ventricle.  </a:t>
            </a:r>
          </a:p>
          <a:p>
            <a:endParaRPr lang="en-GB" dirty="0"/>
          </a:p>
        </p:txBody>
      </p:sp>
    </p:spTree>
    <p:extLst>
      <p:ext uri="{BB962C8B-B14F-4D97-AF65-F5344CB8AC3E}">
        <p14:creationId xmlns:p14="http://schemas.microsoft.com/office/powerpoint/2010/main" val="2603279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CA836-BF8F-DA49-9537-0EF6D620044C}"/>
              </a:ext>
            </a:extLst>
          </p:cNvPr>
          <p:cNvSpPr>
            <a:spLocks noGrp="1"/>
          </p:cNvSpPr>
          <p:nvPr>
            <p:ph type="title"/>
          </p:nvPr>
        </p:nvSpPr>
        <p:spPr/>
        <p:txBody>
          <a:bodyPr/>
          <a:lstStyle/>
          <a:p>
            <a:r>
              <a:rPr lang="en-US" dirty="0"/>
              <a:t>Current times– COPD and COVID</a:t>
            </a:r>
          </a:p>
        </p:txBody>
      </p:sp>
      <p:sp>
        <p:nvSpPr>
          <p:cNvPr id="3" name="Content Placeholder 2">
            <a:extLst>
              <a:ext uri="{FF2B5EF4-FFF2-40B4-BE49-F238E27FC236}">
                <a16:creationId xmlns:a16="http://schemas.microsoft.com/office/drawing/2014/main" xmlns="" id="{B5FE2C9F-D04E-E344-94A7-6A32BEF5A835}"/>
              </a:ext>
            </a:extLst>
          </p:cNvPr>
          <p:cNvSpPr>
            <a:spLocks noGrp="1"/>
          </p:cNvSpPr>
          <p:nvPr>
            <p:ph idx="1"/>
          </p:nvPr>
        </p:nvSpPr>
        <p:spPr/>
        <p:txBody>
          <a:bodyPr/>
          <a:lstStyle/>
          <a:p>
            <a:r>
              <a:rPr lang="en-US" dirty="0" smtClean="0"/>
              <a:t>Having COPD significantly increases your risk of severe illness form COPD. </a:t>
            </a:r>
            <a:endParaRPr lang="en-US" dirty="0"/>
          </a:p>
        </p:txBody>
      </p:sp>
      <p:pic>
        <p:nvPicPr>
          <p:cNvPr id="34818" name="Picture 2" descr="COVID‐19 Susceptibility in chronic obstructive pulmonary disease -  Olloquequi - 2020 - European Journal of Clinical Investigation - Wiley  Online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657" y="2815771"/>
            <a:ext cx="6394557" cy="3716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963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2BA293-2DBE-F844-AAEA-C6CE275D29B7}"/>
              </a:ext>
            </a:extLst>
          </p:cNvPr>
          <p:cNvSpPr>
            <a:spLocks noGrp="1"/>
          </p:cNvSpPr>
          <p:nvPr>
            <p:ph type="title"/>
          </p:nvPr>
        </p:nvSpPr>
        <p:spPr>
          <a:xfrm>
            <a:off x="609600" y="2930753"/>
            <a:ext cx="10972800" cy="1143000"/>
          </a:xfrm>
        </p:spPr>
        <p:txBody>
          <a:bodyPr/>
          <a:lstStyle/>
          <a:p>
            <a:r>
              <a:rPr lang="en-US" dirty="0" smtClean="0"/>
              <a:t>Questions</a:t>
            </a:r>
            <a:endParaRPr lang="en-US" dirty="0"/>
          </a:p>
        </p:txBody>
      </p:sp>
    </p:spTree>
    <p:extLst>
      <p:ext uri="{BB962C8B-B14F-4D97-AF65-F5344CB8AC3E}">
        <p14:creationId xmlns:p14="http://schemas.microsoft.com/office/powerpoint/2010/main" val="201672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CC93D2-398D-EA4C-9C1D-A5FE8BE356A2}"/>
              </a:ext>
            </a:extLst>
          </p:cNvPr>
          <p:cNvSpPr>
            <a:spLocks noGrp="1"/>
          </p:cNvSpPr>
          <p:nvPr>
            <p:ph type="title"/>
          </p:nvPr>
        </p:nvSpPr>
        <p:spPr/>
        <p:txBody>
          <a:bodyPr/>
          <a:lstStyle/>
          <a:p>
            <a:r>
              <a:rPr lang="en-US" dirty="0" smtClean="0"/>
              <a:t>COPD</a:t>
            </a:r>
            <a:endParaRPr lang="en-US" dirty="0"/>
          </a:p>
        </p:txBody>
      </p:sp>
      <p:sp>
        <p:nvSpPr>
          <p:cNvPr id="3" name="Content Placeholder 2">
            <a:extLst>
              <a:ext uri="{FF2B5EF4-FFF2-40B4-BE49-F238E27FC236}">
                <a16:creationId xmlns:a16="http://schemas.microsoft.com/office/drawing/2014/main" xmlns="" id="{AC4E5413-1E56-EA49-8608-FD03806C1F1F}"/>
              </a:ext>
            </a:extLst>
          </p:cNvPr>
          <p:cNvSpPr>
            <a:spLocks noGrp="1"/>
          </p:cNvSpPr>
          <p:nvPr>
            <p:ph idx="1"/>
          </p:nvPr>
        </p:nvSpPr>
        <p:spPr>
          <a:xfrm>
            <a:off x="609600" y="1600201"/>
            <a:ext cx="10972800" cy="3370151"/>
          </a:xfrm>
        </p:spPr>
        <p:txBody>
          <a:bodyPr/>
          <a:lstStyle/>
          <a:p>
            <a:r>
              <a:rPr lang="en-GB" b="1" dirty="0"/>
              <a:t>Chronic </a:t>
            </a:r>
            <a:r>
              <a:rPr lang="en-GB" dirty="0"/>
              <a:t>= it’s a long-term condition and does not go away</a:t>
            </a:r>
          </a:p>
          <a:p>
            <a:r>
              <a:rPr lang="en-GB" b="1" dirty="0"/>
              <a:t>Obstructive </a:t>
            </a:r>
            <a:r>
              <a:rPr lang="en-GB" dirty="0"/>
              <a:t>= your airways are narrowed, so it’s harder to breathe out quickly and air gets trapped in your chest</a:t>
            </a:r>
          </a:p>
          <a:p>
            <a:r>
              <a:rPr lang="en-GB" b="1" dirty="0"/>
              <a:t>Pulmonary </a:t>
            </a:r>
            <a:r>
              <a:rPr lang="en-GB" dirty="0"/>
              <a:t>= it affects your lungs</a:t>
            </a:r>
          </a:p>
          <a:p>
            <a:r>
              <a:rPr lang="en-GB" b="1" dirty="0"/>
              <a:t>Disease </a:t>
            </a:r>
            <a:r>
              <a:rPr lang="en-GB" dirty="0"/>
              <a:t>= it’s a medical condition</a:t>
            </a:r>
          </a:p>
          <a:p>
            <a:pPr marL="0" indent="0">
              <a:buNone/>
            </a:pPr>
            <a:endParaRPr lang="en-US" dirty="0"/>
          </a:p>
        </p:txBody>
      </p:sp>
      <p:pic>
        <p:nvPicPr>
          <p:cNvPr id="5122" name="Picture 2" descr="Image result for cop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2011" y="3367426"/>
            <a:ext cx="4516013" cy="338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987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447746-C6E7-6148-AAF0-F735183AA411}"/>
              </a:ext>
            </a:extLst>
          </p:cNvPr>
          <p:cNvSpPr>
            <a:spLocks noGrp="1"/>
          </p:cNvSpPr>
          <p:nvPr>
            <p:ph type="title"/>
          </p:nvPr>
        </p:nvSpPr>
        <p:spPr>
          <a:xfrm>
            <a:off x="508000" y="2930753"/>
            <a:ext cx="10972800" cy="1143000"/>
          </a:xfrm>
        </p:spPr>
        <p:txBody>
          <a:bodyPr/>
          <a:lstStyle/>
          <a:p>
            <a:r>
              <a:rPr lang="en-US" dirty="0"/>
              <a:t>Thank you </a:t>
            </a:r>
          </a:p>
        </p:txBody>
      </p:sp>
    </p:spTree>
    <p:extLst>
      <p:ext uri="{BB962C8B-B14F-4D97-AF65-F5344CB8AC3E}">
        <p14:creationId xmlns:p14="http://schemas.microsoft.com/office/powerpoint/2010/main" val="3266275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ADECA3-BC48-7E44-8F62-B166C419A05A}"/>
              </a:ext>
            </a:extLst>
          </p:cNvPr>
          <p:cNvSpPr>
            <a:spLocks noGrp="1"/>
          </p:cNvSpPr>
          <p:nvPr>
            <p:ph type="title"/>
          </p:nvPr>
        </p:nvSpPr>
        <p:spPr/>
        <p:txBody>
          <a:bodyPr/>
          <a:lstStyle/>
          <a:p>
            <a:r>
              <a:rPr lang="en-US" dirty="0" smtClean="0"/>
              <a:t>Statistics</a:t>
            </a:r>
            <a:endParaRPr lang="en-US" dirty="0"/>
          </a:p>
        </p:txBody>
      </p:sp>
      <p:sp>
        <p:nvSpPr>
          <p:cNvPr id="3" name="Content Placeholder 2">
            <a:extLst>
              <a:ext uri="{FF2B5EF4-FFF2-40B4-BE49-F238E27FC236}">
                <a16:creationId xmlns:a16="http://schemas.microsoft.com/office/drawing/2014/main" xmlns="" id="{A574098D-D1C2-6949-BE7B-86BC739C9FE3}"/>
              </a:ext>
            </a:extLst>
          </p:cNvPr>
          <p:cNvSpPr>
            <a:spLocks noGrp="1"/>
          </p:cNvSpPr>
          <p:nvPr>
            <p:ph idx="1"/>
          </p:nvPr>
        </p:nvSpPr>
        <p:spPr/>
        <p:txBody>
          <a:bodyPr/>
          <a:lstStyle/>
          <a:p>
            <a:r>
              <a:rPr lang="en-US" dirty="0" smtClean="0"/>
              <a:t>251 million cases of COPD globally in 2016. </a:t>
            </a:r>
          </a:p>
          <a:p>
            <a:r>
              <a:rPr lang="en-US" dirty="0" smtClean="0"/>
              <a:t>More than 90% of COPD deaths occur in low and middle income countries. </a:t>
            </a:r>
          </a:p>
          <a:p>
            <a:r>
              <a:rPr lang="en-US" dirty="0" smtClean="0"/>
              <a:t>The primary cause of COPD is exposure of tobacco smoke </a:t>
            </a:r>
          </a:p>
          <a:p>
            <a:r>
              <a:rPr lang="en-US" dirty="0" smtClean="0"/>
              <a:t>COPD is not curable</a:t>
            </a:r>
            <a:endParaRPr lang="en-US" dirty="0"/>
          </a:p>
        </p:txBody>
      </p:sp>
      <p:sp>
        <p:nvSpPr>
          <p:cNvPr id="4" name="Rectangle 3"/>
          <p:cNvSpPr/>
          <p:nvPr/>
        </p:nvSpPr>
        <p:spPr>
          <a:xfrm>
            <a:off x="132783" y="6102389"/>
            <a:ext cx="11799683" cy="646331"/>
          </a:xfrm>
          <a:prstGeom prst="rect">
            <a:avLst/>
          </a:prstGeom>
        </p:spPr>
        <p:txBody>
          <a:bodyPr wrap="square">
            <a:spAutoFit/>
          </a:bodyPr>
          <a:lstStyle/>
          <a:p>
            <a:r>
              <a:rPr lang="en-GB" dirty="0"/>
              <a:t>Who.int. 2021. </a:t>
            </a:r>
            <a:r>
              <a:rPr lang="en-GB" i="1" dirty="0"/>
              <a:t>Chronic obstructive pulmonary disease (COPD)</a:t>
            </a:r>
            <a:r>
              <a:rPr lang="en-GB" dirty="0"/>
              <a:t>. [online] Available at: &lt;https://www.who.int/news-room/fact-sheets/detail/chronic-obstructive-pulmonary-disease-(copd)&gt; [Accessed 10 February 2021].</a:t>
            </a:r>
          </a:p>
        </p:txBody>
      </p:sp>
      <p:pic>
        <p:nvPicPr>
          <p:cNvPr id="6146" name="Picture 2" descr="Image result for smo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4641" y="4261717"/>
            <a:ext cx="3067458" cy="160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836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F61F96-D688-C34C-B386-DC71351CA8C0}"/>
              </a:ext>
            </a:extLst>
          </p:cNvPr>
          <p:cNvSpPr>
            <a:spLocks noGrp="1"/>
          </p:cNvSpPr>
          <p:nvPr>
            <p:ph type="title"/>
          </p:nvPr>
        </p:nvSpPr>
        <p:spPr/>
        <p:txBody>
          <a:bodyPr/>
          <a:lstStyle/>
          <a:p>
            <a:r>
              <a:rPr lang="en-US" dirty="0" smtClean="0"/>
              <a:t>Anatomy and physiology of the lungs</a:t>
            </a:r>
            <a:endParaRPr lang="en-US" dirty="0"/>
          </a:p>
        </p:txBody>
      </p:sp>
      <p:pic>
        <p:nvPicPr>
          <p:cNvPr id="7170" name="Picture 2" descr="Image result for lungs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689" y="1305889"/>
            <a:ext cx="6924235" cy="534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58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A62EF0-942D-1149-966C-E2F53DE7547E}"/>
              </a:ext>
            </a:extLst>
          </p:cNvPr>
          <p:cNvSpPr>
            <a:spLocks noGrp="1"/>
          </p:cNvSpPr>
          <p:nvPr>
            <p:ph type="title"/>
          </p:nvPr>
        </p:nvSpPr>
        <p:spPr/>
        <p:txBody>
          <a:bodyPr/>
          <a:lstStyle/>
          <a:p>
            <a:r>
              <a:rPr lang="en-US" dirty="0"/>
              <a:t>Presentations of </a:t>
            </a:r>
            <a:r>
              <a:rPr lang="en-US" dirty="0" smtClean="0"/>
              <a:t>COPD</a:t>
            </a:r>
            <a:endParaRPr lang="en-US" dirty="0"/>
          </a:p>
        </p:txBody>
      </p:sp>
      <p:sp>
        <p:nvSpPr>
          <p:cNvPr id="3" name="Content Placeholder 2">
            <a:extLst>
              <a:ext uri="{FF2B5EF4-FFF2-40B4-BE49-F238E27FC236}">
                <a16:creationId xmlns:a16="http://schemas.microsoft.com/office/drawing/2014/main" xmlns="" id="{19B12CD7-D531-DC4A-A25A-D5F9608E61CA}"/>
              </a:ext>
            </a:extLst>
          </p:cNvPr>
          <p:cNvSpPr>
            <a:spLocks noGrp="1"/>
          </p:cNvSpPr>
          <p:nvPr>
            <p:ph idx="1"/>
          </p:nvPr>
        </p:nvSpPr>
        <p:spPr/>
        <p:txBody>
          <a:bodyPr/>
          <a:lstStyle/>
          <a:p>
            <a:r>
              <a:rPr lang="en-US" dirty="0" smtClean="0"/>
              <a:t>COPD is an umbrella term for emphysema and chronic bronchitis.</a:t>
            </a:r>
            <a:endParaRPr lang="en-US" dirty="0"/>
          </a:p>
        </p:txBody>
      </p:sp>
      <p:pic>
        <p:nvPicPr>
          <p:cNvPr id="4" name="Picture 3" descr="Image result for copd">
            <a:extLst>
              <a:ext uri="{FF2B5EF4-FFF2-40B4-BE49-F238E27FC236}">
                <a16:creationId xmlns="" xmlns:a16="http://schemas.microsoft.com/office/drawing/2014/main" xmlns:lc="http://schemas.openxmlformats.org/drawingml/2006/lockedCanvas" id="{B84E568C-A94F-D542-BF9C-4219FB63B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667" y="2487972"/>
            <a:ext cx="5024965" cy="417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40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0475EA-EAD0-054A-9805-40B3B64EC8F6}"/>
              </a:ext>
            </a:extLst>
          </p:cNvPr>
          <p:cNvSpPr>
            <a:spLocks noGrp="1"/>
          </p:cNvSpPr>
          <p:nvPr>
            <p:ph type="title"/>
          </p:nvPr>
        </p:nvSpPr>
        <p:spPr/>
        <p:txBody>
          <a:bodyPr/>
          <a:lstStyle/>
          <a:p>
            <a:r>
              <a:rPr lang="en-US" dirty="0"/>
              <a:t>Emphysema </a:t>
            </a:r>
          </a:p>
        </p:txBody>
      </p:sp>
      <p:pic>
        <p:nvPicPr>
          <p:cNvPr id="8194" name="Picture 2" descr="Image result for empyema alvio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9230" y="1652259"/>
            <a:ext cx="8077200" cy="3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689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FFF794-EE62-5B42-826A-98AA6A6B05F3}"/>
              </a:ext>
            </a:extLst>
          </p:cNvPr>
          <p:cNvSpPr>
            <a:spLocks noGrp="1"/>
          </p:cNvSpPr>
          <p:nvPr>
            <p:ph type="title"/>
          </p:nvPr>
        </p:nvSpPr>
        <p:spPr/>
        <p:txBody>
          <a:bodyPr/>
          <a:lstStyle/>
          <a:p>
            <a:r>
              <a:rPr lang="en-US" dirty="0"/>
              <a:t>Chronic bronchitis </a:t>
            </a:r>
          </a:p>
        </p:txBody>
      </p:sp>
      <p:pic>
        <p:nvPicPr>
          <p:cNvPr id="9218" name="Picture 2" descr="Image result for bronchitis vs normal lung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6180" y="1652303"/>
            <a:ext cx="5471628" cy="437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386596"/>
      </p:ext>
    </p:extLst>
  </p:cSld>
  <p:clrMapOvr>
    <a:masterClrMapping/>
  </p:clrMapOvr>
</p:sld>
</file>

<file path=ppt/theme/theme1.xml><?xml version="1.0" encoding="utf-8"?>
<a:theme xmlns:a="http://schemas.openxmlformats.org/drawingml/2006/main" name="WO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ORK" id="{0537F996-92D1-2E41-AC91-EB7E396A2BB1}" vid="{383262EC-3992-774A-808F-1DC85AFA8BCC}"/>
    </a:ext>
  </a:extLst>
</a:theme>
</file>

<file path=docProps/app.xml><?xml version="1.0" encoding="utf-8"?>
<Properties xmlns="http://schemas.openxmlformats.org/officeDocument/2006/extended-properties" xmlns:vt="http://schemas.openxmlformats.org/officeDocument/2006/docPropsVTypes">
  <Template>WORK</Template>
  <TotalTime>5479</TotalTime>
  <Words>984</Words>
  <Application>Microsoft Office PowerPoint</Application>
  <PresentationFormat>Widescreen</PresentationFormat>
  <Paragraphs>162</Paragraphs>
  <Slides>40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WORK</vt:lpstr>
      <vt:lpstr>COPD </vt:lpstr>
      <vt:lpstr>Lesson Objectives</vt:lpstr>
      <vt:lpstr>12 ADLs</vt:lpstr>
      <vt:lpstr>COPD</vt:lpstr>
      <vt:lpstr>Statistics</vt:lpstr>
      <vt:lpstr>Anatomy and physiology of the lungs</vt:lpstr>
      <vt:lpstr>Presentations of COPD</vt:lpstr>
      <vt:lpstr>Emphysema </vt:lpstr>
      <vt:lpstr>Chronic bronchitis </vt:lpstr>
      <vt:lpstr>Symptoms and risk factors of COPD</vt:lpstr>
      <vt:lpstr>Smoking</vt:lpstr>
      <vt:lpstr>Occupation </vt:lpstr>
      <vt:lpstr>Air pollution</vt:lpstr>
      <vt:lpstr>Genetics</vt:lpstr>
      <vt:lpstr>COPD- diagnosis</vt:lpstr>
      <vt:lpstr>Spirometry</vt:lpstr>
      <vt:lpstr>Chest x-ray</vt:lpstr>
      <vt:lpstr>COPD gold guidelines</vt:lpstr>
      <vt:lpstr>Treatment for COPD</vt:lpstr>
      <vt:lpstr>Rescue Pack</vt:lpstr>
      <vt:lpstr>Vaccinations</vt:lpstr>
      <vt:lpstr>Nonmedical treatments</vt:lpstr>
      <vt:lpstr>Self care</vt:lpstr>
      <vt:lpstr>COPD and depression</vt:lpstr>
      <vt:lpstr>The role of the PN</vt:lpstr>
      <vt:lpstr>Cardio vascular disease</vt:lpstr>
      <vt:lpstr>What is CVD? </vt:lpstr>
      <vt:lpstr>Angina</vt:lpstr>
      <vt:lpstr>Stable vs. Unstable Angina</vt:lpstr>
      <vt:lpstr>PowerPoint Presentation</vt:lpstr>
      <vt:lpstr>Risk factors</vt:lpstr>
      <vt:lpstr>Tests</vt:lpstr>
      <vt:lpstr>Treatments</vt:lpstr>
      <vt:lpstr>Self care</vt:lpstr>
      <vt:lpstr>The role of the PN</vt:lpstr>
      <vt:lpstr>Relating angina to COPD</vt:lpstr>
      <vt:lpstr>A and P of HF</vt:lpstr>
      <vt:lpstr>Current times– COPD and COVID</vt:lpstr>
      <vt:lpstr>Questions</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dc:title>
  <dc:creator>Suzanne Martin</dc:creator>
  <cp:lastModifiedBy>Suzanne Martin</cp:lastModifiedBy>
  <cp:revision>30</cp:revision>
  <dcterms:created xsi:type="dcterms:W3CDTF">2021-02-18T16:23:22Z</dcterms:created>
  <dcterms:modified xsi:type="dcterms:W3CDTF">2021-03-22T09:48:09Z</dcterms:modified>
</cp:coreProperties>
</file>