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2" r:id="rId4"/>
    <p:sldId id="273" r:id="rId5"/>
    <p:sldId id="275" r:id="rId6"/>
    <p:sldId id="274" r:id="rId7"/>
    <p:sldId id="259" r:id="rId8"/>
    <p:sldId id="276" r:id="rId9"/>
    <p:sldId id="260" r:id="rId10"/>
    <p:sldId id="261" r:id="rId11"/>
    <p:sldId id="262" r:id="rId12"/>
    <p:sldId id="263" r:id="rId13"/>
    <p:sldId id="264" r:id="rId14"/>
    <p:sldId id="265" r:id="rId15"/>
    <p:sldId id="266" r:id="rId16"/>
    <p:sldId id="277" r:id="rId17"/>
    <p:sldId id="308" r:id="rId18"/>
    <p:sldId id="278" r:id="rId19"/>
    <p:sldId id="297" r:id="rId20"/>
    <p:sldId id="296" r:id="rId21"/>
    <p:sldId id="282" r:id="rId22"/>
    <p:sldId id="285" r:id="rId23"/>
    <p:sldId id="303" r:id="rId24"/>
    <p:sldId id="304" r:id="rId25"/>
    <p:sldId id="280" r:id="rId26"/>
    <p:sldId id="290" r:id="rId27"/>
    <p:sldId id="291" r:id="rId28"/>
    <p:sldId id="309" r:id="rId29"/>
    <p:sldId id="284" r:id="rId30"/>
    <p:sldId id="279" r:id="rId31"/>
    <p:sldId id="288" r:id="rId32"/>
    <p:sldId id="289" r:id="rId33"/>
    <p:sldId id="299" r:id="rId34"/>
    <p:sldId id="301" r:id="rId35"/>
    <p:sldId id="300" r:id="rId36"/>
    <p:sldId id="302" r:id="rId37"/>
    <p:sldId id="287" r:id="rId38"/>
    <p:sldId id="305" r:id="rId39"/>
    <p:sldId id="293" r:id="rId40"/>
    <p:sldId id="292" r:id="rId41"/>
    <p:sldId id="281" r:id="rId42"/>
    <p:sldId id="294" r:id="rId43"/>
    <p:sldId id="295" r:id="rId44"/>
    <p:sldId id="306" r:id="rId45"/>
    <p:sldId id="307" r:id="rId46"/>
    <p:sldId id="270" r:id="rId47"/>
    <p:sldId id="310" r:id="rId48"/>
    <p:sldId id="311" r:id="rId49"/>
    <p:sldId id="312" r:id="rId50"/>
    <p:sldId id="313" r:id="rId51"/>
    <p:sldId id="314" r:id="rId52"/>
    <p:sldId id="315" r:id="rId53"/>
    <p:sldId id="316" r:id="rId54"/>
    <p:sldId id="317" r:id="rId55"/>
    <p:sldId id="320" r:id="rId56"/>
    <p:sldId id="318" r:id="rId57"/>
    <p:sldId id="27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116" d="100"/>
          <a:sy n="116" d="100"/>
        </p:scale>
        <p:origin x="15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F8CE7C50-6F36-4D2E-A709-C67F695E106F}" type="datetimeFigureOut">
              <a:rPr lang="en-IE" smtClean="0"/>
              <a:t>22/08/2022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D87054D-B902-4C2F-BC6F-A22195111F30}"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8CE7C50-6F36-4D2E-A709-C67F695E106F}" type="datetimeFigureOut">
              <a:rPr lang="en-IE" smtClean="0"/>
              <a:t>22/08/2022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D87054D-B902-4C2F-BC6F-A22195111F30}"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8CE7C50-6F36-4D2E-A709-C67F695E106F}" type="datetimeFigureOut">
              <a:rPr lang="en-IE" smtClean="0"/>
              <a:t>22/08/2022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D87054D-B902-4C2F-BC6F-A22195111F30}"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8CE7C50-6F36-4D2E-A709-C67F695E106F}" type="datetimeFigureOut">
              <a:rPr lang="en-IE" smtClean="0"/>
              <a:t>22/08/2022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D87054D-B902-4C2F-BC6F-A22195111F30}"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CE7C50-6F36-4D2E-A709-C67F695E106F}" type="datetimeFigureOut">
              <a:rPr lang="en-IE" smtClean="0"/>
              <a:t>22/08/2022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D87054D-B902-4C2F-BC6F-A22195111F30}" type="slidenum">
              <a:rPr lang="en-IE" smtClean="0"/>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F8CE7C50-6F36-4D2E-A709-C67F695E106F}" type="datetimeFigureOut">
              <a:rPr lang="en-IE" smtClean="0"/>
              <a:t>22/08/2022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D87054D-B902-4C2F-BC6F-A22195111F30}" type="slidenum">
              <a:rPr lang="en-IE" smtClean="0"/>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F8CE7C50-6F36-4D2E-A709-C67F695E106F}" type="datetimeFigureOut">
              <a:rPr lang="en-IE" smtClean="0"/>
              <a:t>22/08/2022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D87054D-B902-4C2F-BC6F-A22195111F30}"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F8CE7C50-6F36-4D2E-A709-C67F695E106F}" type="datetimeFigureOut">
              <a:rPr lang="en-IE" smtClean="0"/>
              <a:t>22/08/2022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D87054D-B902-4C2F-BC6F-A22195111F30}"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E7C50-6F36-4D2E-A709-C67F695E106F}" type="datetimeFigureOut">
              <a:rPr lang="en-IE" smtClean="0"/>
              <a:t>22/08/2022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D87054D-B902-4C2F-BC6F-A22195111F30}"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E7C50-6F36-4D2E-A709-C67F695E106F}" type="datetimeFigureOut">
              <a:rPr lang="en-IE" smtClean="0"/>
              <a:t>22/08/2022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D87054D-B902-4C2F-BC6F-A22195111F30}" type="slidenum">
              <a:rPr lang="en-IE" smtClean="0"/>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E7C50-6F36-4D2E-A709-C67F695E106F}" type="datetimeFigureOut">
              <a:rPr lang="en-IE" smtClean="0"/>
              <a:t>22/08/2022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D87054D-B902-4C2F-BC6F-A22195111F30}" type="slidenum">
              <a:rPr lang="en-IE" smtClean="0"/>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E7C50-6F36-4D2E-A709-C67F695E106F}" type="datetimeFigureOut">
              <a:rPr lang="en-IE" smtClean="0"/>
              <a:t>22/08/2022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7054D-B902-4C2F-BC6F-A22195111F30}"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0F817-F32E-4F47-9FB3-3B3FE9C7B497}"/>
              </a:ext>
            </a:extLst>
          </p:cNvPr>
          <p:cNvSpPr>
            <a:spLocks noGrp="1"/>
          </p:cNvSpPr>
          <p:nvPr>
            <p:ph type="title"/>
          </p:nvPr>
        </p:nvSpPr>
        <p:spPr/>
        <p:txBody>
          <a:bodyPr>
            <a:normAutofit/>
          </a:bodyPr>
          <a:lstStyle/>
          <a:p>
            <a:r>
              <a:rPr lang="en-US" dirty="0" smtClean="0"/>
              <a:t>Cardio Vascular Disease</a:t>
            </a:r>
            <a:endParaRPr lang="en-US" dirty="0"/>
          </a:p>
        </p:txBody>
      </p:sp>
      <p:pic>
        <p:nvPicPr>
          <p:cNvPr id="4" name="Picture 3" descr="A stethoscope formed in a heart">
            <a:extLst>
              <a:ext uri="{FF2B5EF4-FFF2-40B4-BE49-F238E27FC236}">
                <a16:creationId xmlns="" xmlns:a16="http://schemas.microsoft.com/office/drawing/2014/main" xmlns:lc="http://schemas.openxmlformats.org/drawingml/2006/lockedCanvas" id="{5D576562-330E-8F4F-BDE5-A19B5B491F26}"/>
              </a:ext>
            </a:extLst>
          </p:cNvPr>
          <p:cNvPicPr>
            <a:picLocks noChangeAspect="1"/>
          </p:cNvPicPr>
          <p:nvPr/>
        </p:nvPicPr>
        <p:blipFill>
          <a:blip r:embed="rId2" cstate="print"/>
          <a:stretch>
            <a:fillRect/>
          </a:stretch>
        </p:blipFill>
        <p:spPr>
          <a:xfrm>
            <a:off x="1940627" y="1417638"/>
            <a:ext cx="5592288" cy="4809368"/>
          </a:xfrm>
          <a:prstGeom prst="rect">
            <a:avLst/>
          </a:prstGeom>
          <a:noFill/>
        </p:spPr>
      </p:pic>
    </p:spTree>
    <p:extLst>
      <p:ext uri="{BB962C8B-B14F-4D97-AF65-F5344CB8AC3E}">
        <p14:creationId xmlns:p14="http://schemas.microsoft.com/office/powerpoint/2010/main" val="151584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oronary artery disease angina heart attack comparison graph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567" y="667658"/>
            <a:ext cx="8296515" cy="571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9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99DAF-110F-9D49-A5F7-2CCF141D0F5E}"/>
              </a:ext>
            </a:extLst>
          </p:cNvPr>
          <p:cNvSpPr>
            <a:spLocks noGrp="1"/>
          </p:cNvSpPr>
          <p:nvPr>
            <p:ph type="title"/>
          </p:nvPr>
        </p:nvSpPr>
        <p:spPr/>
        <p:txBody>
          <a:bodyPr/>
          <a:lstStyle/>
          <a:p>
            <a:r>
              <a:rPr lang="en-US" dirty="0"/>
              <a:t>Risk factors</a:t>
            </a:r>
          </a:p>
        </p:txBody>
      </p:sp>
      <p:sp>
        <p:nvSpPr>
          <p:cNvPr id="3" name="Content Placeholder 2">
            <a:extLst>
              <a:ext uri="{FF2B5EF4-FFF2-40B4-BE49-F238E27FC236}">
                <a16:creationId xmlns:a16="http://schemas.microsoft.com/office/drawing/2014/main" xmlns="" id="{2CBBADBF-3B37-A146-9497-210058FE188C}"/>
              </a:ext>
            </a:extLst>
          </p:cNvPr>
          <p:cNvSpPr>
            <a:spLocks noGrp="1"/>
          </p:cNvSpPr>
          <p:nvPr>
            <p:ph idx="1"/>
          </p:nvPr>
        </p:nvSpPr>
        <p:spPr/>
        <p:txBody>
          <a:bodyPr/>
          <a:lstStyle/>
          <a:p>
            <a:r>
              <a:rPr lang="en-GB" dirty="0"/>
              <a:t>U</a:t>
            </a:r>
            <a:r>
              <a:rPr lang="en-GB" dirty="0" smtClean="0"/>
              <a:t>nhealthy </a:t>
            </a:r>
            <a:r>
              <a:rPr lang="en-GB" dirty="0"/>
              <a:t>diet</a:t>
            </a:r>
          </a:p>
          <a:p>
            <a:r>
              <a:rPr lang="en-GB" dirty="0" smtClean="0"/>
              <a:t>Lack </a:t>
            </a:r>
            <a:r>
              <a:rPr lang="en-GB" dirty="0"/>
              <a:t>of exercise</a:t>
            </a:r>
          </a:p>
          <a:p>
            <a:r>
              <a:rPr lang="en-GB" dirty="0"/>
              <a:t>S</a:t>
            </a:r>
            <a:r>
              <a:rPr lang="en-GB" dirty="0" smtClean="0"/>
              <a:t>moking</a:t>
            </a:r>
            <a:endParaRPr lang="en-GB" dirty="0"/>
          </a:p>
          <a:p>
            <a:r>
              <a:rPr lang="en-GB" dirty="0"/>
              <a:t>I</a:t>
            </a:r>
            <a:r>
              <a:rPr lang="en-GB" dirty="0" smtClean="0"/>
              <a:t>ncreasing </a:t>
            </a:r>
            <a:r>
              <a:rPr lang="en-GB" dirty="0"/>
              <a:t>age</a:t>
            </a:r>
          </a:p>
          <a:p>
            <a:r>
              <a:rPr lang="en-GB" dirty="0"/>
              <a:t>F</a:t>
            </a:r>
            <a:r>
              <a:rPr lang="en-GB" dirty="0" smtClean="0"/>
              <a:t>amily </a:t>
            </a:r>
            <a:r>
              <a:rPr lang="en-GB" dirty="0"/>
              <a:t>history of atherosclerosis or heart problems</a:t>
            </a:r>
          </a:p>
          <a:p>
            <a:endParaRPr lang="en-US" dirty="0"/>
          </a:p>
        </p:txBody>
      </p:sp>
      <p:pic>
        <p:nvPicPr>
          <p:cNvPr id="27650" name="Picture 2" descr="Image result for he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0911" y="4666036"/>
            <a:ext cx="2495890" cy="181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69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7770E8-B8F5-854E-98DA-C84FC7EBB9EC}"/>
              </a:ext>
            </a:extLst>
          </p:cNvPr>
          <p:cNvSpPr>
            <a:spLocks noGrp="1"/>
          </p:cNvSpPr>
          <p:nvPr>
            <p:ph type="title"/>
          </p:nvPr>
        </p:nvSpPr>
        <p:spPr/>
        <p:txBody>
          <a:bodyPr/>
          <a:lstStyle/>
          <a:p>
            <a:r>
              <a:rPr lang="en-US" dirty="0" smtClean="0"/>
              <a:t>Tests</a:t>
            </a:r>
            <a:endParaRPr lang="en-US" dirty="0"/>
          </a:p>
        </p:txBody>
      </p:sp>
      <p:sp>
        <p:nvSpPr>
          <p:cNvPr id="3" name="Content Placeholder 2">
            <a:extLst>
              <a:ext uri="{FF2B5EF4-FFF2-40B4-BE49-F238E27FC236}">
                <a16:creationId xmlns:a16="http://schemas.microsoft.com/office/drawing/2014/main" xmlns="" id="{129057DB-E7E8-6643-AC47-C21F6A44F255}"/>
              </a:ext>
            </a:extLst>
          </p:cNvPr>
          <p:cNvSpPr>
            <a:spLocks noGrp="1"/>
          </p:cNvSpPr>
          <p:nvPr>
            <p:ph idx="1"/>
          </p:nvPr>
        </p:nvSpPr>
        <p:spPr/>
        <p:txBody>
          <a:bodyPr>
            <a:normAutofit/>
          </a:bodyPr>
          <a:lstStyle/>
          <a:p>
            <a:r>
              <a:rPr lang="en-US" dirty="0" smtClean="0"/>
              <a:t>An electrocardiogram (ECG) checks the heart rhythm. </a:t>
            </a:r>
          </a:p>
          <a:p>
            <a:r>
              <a:rPr lang="en-US" dirty="0" smtClean="0"/>
              <a:t>An exercise ECG</a:t>
            </a:r>
          </a:p>
          <a:p>
            <a:r>
              <a:rPr lang="en-US" dirty="0" smtClean="0"/>
              <a:t>A Coronary angiography- highlights blood vessels that may be narrow.</a:t>
            </a:r>
          </a:p>
          <a:p>
            <a:r>
              <a:rPr lang="en-US" dirty="0" smtClean="0"/>
              <a:t>Bloods- Troponin- enzyme released when heart tissue dies (in secondary care)</a:t>
            </a:r>
          </a:p>
        </p:txBody>
      </p:sp>
      <p:pic>
        <p:nvPicPr>
          <p:cNvPr id="28674" name="Picture 2" descr="Image result for ec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869160"/>
            <a:ext cx="1733891" cy="171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280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0B05A-6216-2745-9D53-34BFD0C21AAF}"/>
              </a:ext>
            </a:extLst>
          </p:cNvPr>
          <p:cNvSpPr>
            <a:spLocks noGrp="1"/>
          </p:cNvSpPr>
          <p:nvPr>
            <p:ph type="title"/>
          </p:nvPr>
        </p:nvSpPr>
        <p:spPr/>
        <p:txBody>
          <a:bodyPr/>
          <a:lstStyle/>
          <a:p>
            <a:r>
              <a:rPr lang="en-US" dirty="0" smtClean="0"/>
              <a:t>Management of Angina</a:t>
            </a:r>
            <a:endParaRPr lang="en-US" dirty="0"/>
          </a:p>
        </p:txBody>
      </p:sp>
      <p:sp>
        <p:nvSpPr>
          <p:cNvPr id="3" name="Content Placeholder 2">
            <a:extLst>
              <a:ext uri="{FF2B5EF4-FFF2-40B4-BE49-F238E27FC236}">
                <a16:creationId xmlns:a16="http://schemas.microsoft.com/office/drawing/2014/main" xmlns="" id="{9E5ED28F-BB49-B14B-AB1B-911B9B56246C}"/>
              </a:ext>
            </a:extLst>
          </p:cNvPr>
          <p:cNvSpPr>
            <a:spLocks noGrp="1"/>
          </p:cNvSpPr>
          <p:nvPr>
            <p:ph idx="1"/>
          </p:nvPr>
        </p:nvSpPr>
        <p:spPr/>
        <p:txBody>
          <a:bodyPr>
            <a:normAutofit fontScale="77500" lnSpcReduction="20000"/>
          </a:bodyPr>
          <a:lstStyle/>
          <a:p>
            <a:pPr marL="0" indent="0">
              <a:buNone/>
            </a:pPr>
            <a:r>
              <a:rPr lang="en-US" dirty="0" smtClean="0"/>
              <a:t> Medication such as nitrate sprays which open the coronary arteries, </a:t>
            </a:r>
            <a:r>
              <a:rPr lang="en-US" dirty="0" err="1" smtClean="0"/>
              <a:t>e.g</a:t>
            </a:r>
            <a:r>
              <a:rPr lang="en-US" dirty="0" smtClean="0"/>
              <a:t> GTN.</a:t>
            </a:r>
          </a:p>
          <a:p>
            <a:pPr marL="0" indent="0">
              <a:buNone/>
            </a:pPr>
            <a:endParaRPr lang="en-US" dirty="0" smtClean="0"/>
          </a:p>
          <a:p>
            <a:pPr marL="0" indent="0">
              <a:buNone/>
            </a:pPr>
            <a:r>
              <a:rPr lang="en-US" dirty="0" smtClean="0"/>
              <a:t>Medication to prevent attacks such as beta blockers (</a:t>
            </a:r>
            <a:r>
              <a:rPr lang="en-US" dirty="0" err="1" smtClean="0"/>
              <a:t>bisoprolol</a:t>
            </a:r>
            <a:r>
              <a:rPr lang="en-US" dirty="0" smtClean="0"/>
              <a:t>) which reduce the rate of the heart or calcium channel blockers that would increase the blood flow to the heart (amlodipine).</a:t>
            </a:r>
          </a:p>
          <a:p>
            <a:pPr marL="0" indent="0">
              <a:buNone/>
            </a:pPr>
            <a:endParaRPr lang="en-US" dirty="0"/>
          </a:p>
          <a:p>
            <a:pPr marL="0" indent="0">
              <a:buNone/>
            </a:pPr>
            <a:r>
              <a:rPr lang="en-US" dirty="0" smtClean="0"/>
              <a:t>Medication to control underlying conditions such as high cholesterol or hypertension, such as statins and aspirin.</a:t>
            </a:r>
          </a:p>
          <a:p>
            <a:pPr marL="0" indent="0">
              <a:buNone/>
            </a:pPr>
            <a:endParaRPr lang="en-US" dirty="0" smtClean="0"/>
          </a:p>
          <a:p>
            <a:pPr marL="0" indent="0">
              <a:buNone/>
            </a:pPr>
            <a:r>
              <a:rPr lang="en-US" dirty="0" smtClean="0"/>
              <a:t>Some patients may need surgery such as coronary artery bypass surgery.</a:t>
            </a:r>
            <a:r>
              <a:rPr lang="en-US" b="1" dirty="0"/>
              <a:t> </a:t>
            </a:r>
            <a:endParaRPr lang="en-US" b="1" dirty="0" smtClean="0"/>
          </a:p>
          <a:p>
            <a:pPr marL="0" indent="0">
              <a:buNone/>
            </a:pPr>
            <a:endParaRPr lang="en-GB" b="1" dirty="0"/>
          </a:p>
        </p:txBody>
      </p:sp>
    </p:spTree>
    <p:extLst>
      <p:ext uri="{BB962C8B-B14F-4D97-AF65-F5344CB8AC3E}">
        <p14:creationId xmlns:p14="http://schemas.microsoft.com/office/powerpoint/2010/main" val="189041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ED197-F89B-4049-8E5C-43D58C713514}"/>
              </a:ext>
            </a:extLst>
          </p:cNvPr>
          <p:cNvSpPr>
            <a:spLocks noGrp="1"/>
          </p:cNvSpPr>
          <p:nvPr>
            <p:ph type="title"/>
          </p:nvPr>
        </p:nvSpPr>
        <p:spPr/>
        <p:txBody>
          <a:bodyPr/>
          <a:lstStyle/>
          <a:p>
            <a:r>
              <a:rPr lang="en-US" dirty="0"/>
              <a:t>Self care</a:t>
            </a:r>
          </a:p>
        </p:txBody>
      </p:sp>
      <p:sp>
        <p:nvSpPr>
          <p:cNvPr id="3" name="Content Placeholder 2">
            <a:extLst>
              <a:ext uri="{FF2B5EF4-FFF2-40B4-BE49-F238E27FC236}">
                <a16:creationId xmlns:a16="http://schemas.microsoft.com/office/drawing/2014/main" xmlns="" id="{7CE07ABC-E545-2D47-A51F-2AFA59A1164D}"/>
              </a:ext>
            </a:extLst>
          </p:cNvPr>
          <p:cNvSpPr>
            <a:spLocks noGrp="1"/>
          </p:cNvSpPr>
          <p:nvPr>
            <p:ph idx="1"/>
          </p:nvPr>
        </p:nvSpPr>
        <p:spPr/>
        <p:txBody>
          <a:bodyPr/>
          <a:lstStyle/>
          <a:p>
            <a:r>
              <a:rPr lang="en-US" dirty="0" smtClean="0"/>
              <a:t>Diet</a:t>
            </a:r>
          </a:p>
          <a:p>
            <a:r>
              <a:rPr lang="en-US" dirty="0" smtClean="0"/>
              <a:t>Exercise-</a:t>
            </a:r>
            <a:endParaRPr lang="en-US" dirty="0"/>
          </a:p>
          <a:p>
            <a:r>
              <a:rPr lang="en-US" dirty="0"/>
              <a:t>S</a:t>
            </a:r>
            <a:r>
              <a:rPr lang="en-US" dirty="0" smtClean="0"/>
              <a:t>moking – Smoking cessation </a:t>
            </a:r>
            <a:endParaRPr lang="en-US" dirty="0"/>
          </a:p>
        </p:txBody>
      </p:sp>
      <p:pic>
        <p:nvPicPr>
          <p:cNvPr id="30722" name="Picture 2" descr="Exercise: Health benefits, types, and how it wor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4114" y="3658002"/>
            <a:ext cx="3337492" cy="296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318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8AB74-38A9-0A47-8D8F-215E8FB35616}"/>
              </a:ext>
            </a:extLst>
          </p:cNvPr>
          <p:cNvSpPr>
            <a:spLocks noGrp="1"/>
          </p:cNvSpPr>
          <p:nvPr>
            <p:ph type="title"/>
          </p:nvPr>
        </p:nvSpPr>
        <p:spPr/>
        <p:txBody>
          <a:bodyPr/>
          <a:lstStyle/>
          <a:p>
            <a:r>
              <a:rPr lang="en-US" dirty="0"/>
              <a:t>The role of the PN</a:t>
            </a:r>
          </a:p>
        </p:txBody>
      </p:sp>
      <p:sp>
        <p:nvSpPr>
          <p:cNvPr id="3" name="Content Placeholder 2">
            <a:extLst>
              <a:ext uri="{FF2B5EF4-FFF2-40B4-BE49-F238E27FC236}">
                <a16:creationId xmlns:a16="http://schemas.microsoft.com/office/drawing/2014/main" xmlns="" id="{AF20006D-3465-014B-84E2-A62D85C6428A}"/>
              </a:ext>
            </a:extLst>
          </p:cNvPr>
          <p:cNvSpPr>
            <a:spLocks noGrp="1"/>
          </p:cNvSpPr>
          <p:nvPr>
            <p:ph idx="1"/>
          </p:nvPr>
        </p:nvSpPr>
        <p:spPr/>
        <p:txBody>
          <a:bodyPr/>
          <a:lstStyle/>
          <a:p>
            <a:r>
              <a:rPr lang="en-US" dirty="0"/>
              <a:t>P</a:t>
            </a:r>
            <a:r>
              <a:rPr lang="en-US" dirty="0" smtClean="0"/>
              <a:t>romote healthy lifestyle changes- diet and exercise. </a:t>
            </a:r>
          </a:p>
          <a:p>
            <a:r>
              <a:rPr lang="en-US" dirty="0" smtClean="0"/>
              <a:t>Practice nurses can check BMI- body mass index</a:t>
            </a:r>
          </a:p>
          <a:p>
            <a:r>
              <a:rPr lang="en-US" dirty="0"/>
              <a:t>C</a:t>
            </a:r>
            <a:r>
              <a:rPr lang="en-US" dirty="0" smtClean="0"/>
              <a:t>heck blood pressure and monitor changes. </a:t>
            </a:r>
          </a:p>
          <a:p>
            <a:r>
              <a:rPr lang="en-US" dirty="0"/>
              <a:t>C</a:t>
            </a:r>
            <a:r>
              <a:rPr lang="en-US" dirty="0" smtClean="0"/>
              <a:t>an take routine ECGs. </a:t>
            </a:r>
          </a:p>
          <a:p>
            <a:r>
              <a:rPr lang="en-US" dirty="0" smtClean="0"/>
              <a:t>Conduct NHS Health Check</a:t>
            </a:r>
            <a:endParaRPr lang="en-US" dirty="0"/>
          </a:p>
        </p:txBody>
      </p:sp>
      <p:pic>
        <p:nvPicPr>
          <p:cNvPr id="31746" name="Picture 2" descr="Nominate a Leeds practice nurse for an award - South Leeds Lif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4940" y="4221088"/>
            <a:ext cx="2661860" cy="236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6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smtClean="0"/>
              <a:t>Heart Attack (MI)</a:t>
            </a:r>
            <a:endParaRPr lang="en-GB" dirty="0"/>
          </a:p>
        </p:txBody>
      </p:sp>
      <p:sp>
        <p:nvSpPr>
          <p:cNvPr id="3" name="Content Placeholder 2"/>
          <p:cNvSpPr>
            <a:spLocks noGrp="1"/>
          </p:cNvSpPr>
          <p:nvPr>
            <p:ph idx="1"/>
          </p:nvPr>
        </p:nvSpPr>
        <p:spPr/>
        <p:txBody>
          <a:bodyPr>
            <a:normAutofit fontScale="85000" lnSpcReduction="10000"/>
          </a:bodyPr>
          <a:lstStyle/>
          <a:p>
            <a:r>
              <a:rPr lang="en-GB" sz="3000" dirty="0" smtClean="0"/>
              <a:t>Myocardial Infarction</a:t>
            </a:r>
          </a:p>
          <a:p>
            <a:r>
              <a:rPr lang="en-GB" sz="3000" dirty="0" smtClean="0"/>
              <a:t>Medical emergency</a:t>
            </a:r>
          </a:p>
          <a:p>
            <a:r>
              <a:rPr lang="en-GB" sz="3000" dirty="0" smtClean="0"/>
              <a:t>Patient experiences chest pain which spreads to arms (usually left), neck, jaw, back and tummy.</a:t>
            </a:r>
          </a:p>
          <a:p>
            <a:r>
              <a:rPr lang="en-GB" sz="3000" dirty="0" smtClean="0"/>
              <a:t>Feeling of overwhelming anxiety</a:t>
            </a:r>
          </a:p>
          <a:p>
            <a:r>
              <a:rPr lang="en-GB" sz="3000" dirty="0" smtClean="0"/>
              <a:t>Short of breath</a:t>
            </a:r>
          </a:p>
          <a:p>
            <a:r>
              <a:rPr lang="en-GB" sz="3000" dirty="0" smtClean="0"/>
              <a:t>Sweating</a:t>
            </a:r>
          </a:p>
          <a:p>
            <a:r>
              <a:rPr lang="en-GB" sz="3000" dirty="0" smtClean="0"/>
              <a:t>Nausea and or Vomiting</a:t>
            </a:r>
          </a:p>
          <a:p>
            <a:r>
              <a:rPr lang="en-GB" sz="3000" dirty="0" smtClean="0"/>
              <a:t>Light-headedness/dizziness</a:t>
            </a:r>
          </a:p>
          <a:p>
            <a:r>
              <a:rPr lang="en-GB" sz="3000" dirty="0" smtClean="0"/>
              <a:t>NOTE: Women often have different symptoms to men.</a:t>
            </a:r>
          </a:p>
          <a:p>
            <a:endParaRPr lang="en-GB" dirty="0" smtClean="0"/>
          </a:p>
          <a:p>
            <a:endParaRPr lang="en-GB" dirty="0"/>
          </a:p>
        </p:txBody>
      </p:sp>
    </p:spTree>
    <p:extLst>
      <p:ext uri="{BB962C8B-B14F-4D97-AF65-F5344CB8AC3E}">
        <p14:creationId xmlns:p14="http://schemas.microsoft.com/office/powerpoint/2010/main" val="188812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Symptoms in Women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Chest pain but not always</a:t>
            </a:r>
          </a:p>
          <a:p>
            <a:r>
              <a:rPr lang="en-GB" dirty="0" smtClean="0"/>
              <a:t>Pain or pressure in lower chest or upper abdomen</a:t>
            </a:r>
          </a:p>
          <a:p>
            <a:r>
              <a:rPr lang="en-GB" dirty="0" smtClean="0"/>
              <a:t>Jaw, neck or upper back pain</a:t>
            </a:r>
          </a:p>
          <a:p>
            <a:r>
              <a:rPr lang="en-GB" dirty="0" smtClean="0"/>
              <a:t>Nausea or vomiting</a:t>
            </a:r>
          </a:p>
          <a:p>
            <a:r>
              <a:rPr lang="en-GB" dirty="0" smtClean="0"/>
              <a:t>Shortness of breath</a:t>
            </a:r>
          </a:p>
          <a:p>
            <a:r>
              <a:rPr lang="en-GB" dirty="0" smtClean="0"/>
              <a:t>Fainting</a:t>
            </a:r>
          </a:p>
          <a:p>
            <a:r>
              <a:rPr lang="en-GB" dirty="0" smtClean="0"/>
              <a:t>Indigestion</a:t>
            </a:r>
          </a:p>
          <a:p>
            <a:r>
              <a:rPr lang="en-GB" dirty="0" smtClean="0"/>
              <a:t>Extreme fatigue</a:t>
            </a:r>
            <a:endParaRPr lang="en-GB" dirty="0"/>
          </a:p>
        </p:txBody>
      </p:sp>
    </p:spTree>
    <p:extLst>
      <p:ext uri="{BB962C8B-B14F-4D97-AF65-F5344CB8AC3E}">
        <p14:creationId xmlns:p14="http://schemas.microsoft.com/office/powerpoint/2010/main" val="310359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lstStyle/>
          <a:p>
            <a:r>
              <a:rPr lang="en-GB" dirty="0" smtClean="0"/>
              <a:t>Call 999</a:t>
            </a:r>
          </a:p>
          <a:p>
            <a:r>
              <a:rPr lang="en-GB" dirty="0" smtClean="0"/>
              <a:t>If in surgery you can administer aspirin 300mg if directed by a doctor and GTN spray.</a:t>
            </a:r>
          </a:p>
          <a:p>
            <a:r>
              <a:rPr lang="en-GB" dirty="0" smtClean="0"/>
              <a:t>Have resuscitation equipment to hand.</a:t>
            </a:r>
          </a:p>
          <a:p>
            <a:endParaRPr lang="en-GB" dirty="0"/>
          </a:p>
        </p:txBody>
      </p:sp>
    </p:spTree>
    <p:extLst>
      <p:ext uri="{BB962C8B-B14F-4D97-AF65-F5344CB8AC3E}">
        <p14:creationId xmlns:p14="http://schemas.microsoft.com/office/powerpoint/2010/main" val="165329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the Nurse</a:t>
            </a:r>
            <a:endParaRPr lang="en-GB" dirty="0"/>
          </a:p>
        </p:txBody>
      </p:sp>
      <p:sp>
        <p:nvSpPr>
          <p:cNvPr id="7" name="Content Placeholder 6"/>
          <p:cNvSpPr>
            <a:spLocks noGrp="1"/>
          </p:cNvSpPr>
          <p:nvPr>
            <p:ph idx="1"/>
          </p:nvPr>
        </p:nvSpPr>
        <p:spPr/>
        <p:txBody>
          <a:bodyPr/>
          <a:lstStyle/>
          <a:p>
            <a:r>
              <a:rPr lang="en-US" dirty="0"/>
              <a:t>Conducting </a:t>
            </a:r>
            <a:r>
              <a:rPr lang="en-US" dirty="0" smtClean="0"/>
              <a:t>ECG</a:t>
            </a:r>
            <a:endParaRPr lang="en-US" dirty="0"/>
          </a:p>
          <a:p>
            <a:r>
              <a:rPr lang="en-US" dirty="0"/>
              <a:t>Alerting the GP to ECG findings- in most practices the ECG must be signed by the GP and then scanned onto the patients notes. </a:t>
            </a:r>
          </a:p>
          <a:p>
            <a:r>
              <a:rPr lang="en-US" dirty="0"/>
              <a:t>The ECG could be used as a base line. </a:t>
            </a:r>
          </a:p>
          <a:p>
            <a:r>
              <a:rPr lang="en-US" dirty="0"/>
              <a:t>Patients with acute chest pain should be seen in A&amp;E.</a:t>
            </a:r>
            <a:endParaRPr lang="en-GB" dirty="0"/>
          </a:p>
        </p:txBody>
      </p:sp>
    </p:spTree>
    <p:extLst>
      <p:ext uri="{BB962C8B-B14F-4D97-AF65-F5344CB8AC3E}">
        <p14:creationId xmlns:p14="http://schemas.microsoft.com/office/powerpoint/2010/main" val="208930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1661E5-A34F-A947-832A-5FF302C91AC8}"/>
              </a:ext>
            </a:extLst>
          </p:cNvPr>
          <p:cNvSpPr>
            <a:spLocks noGrp="1"/>
          </p:cNvSpPr>
          <p:nvPr>
            <p:ph type="title"/>
          </p:nvPr>
        </p:nvSpPr>
        <p:spPr/>
        <p:txBody>
          <a:bodyPr/>
          <a:lstStyle/>
          <a:p>
            <a:r>
              <a:rPr lang="en-US" dirty="0"/>
              <a:t>What is CVD? </a:t>
            </a:r>
          </a:p>
        </p:txBody>
      </p:sp>
      <p:sp>
        <p:nvSpPr>
          <p:cNvPr id="3" name="Content Placeholder 2">
            <a:extLst>
              <a:ext uri="{FF2B5EF4-FFF2-40B4-BE49-F238E27FC236}">
                <a16:creationId xmlns="" xmlns:a16="http://schemas.microsoft.com/office/drawing/2014/main" id="{4A3794AF-81C4-6B47-BA90-B5C98D43DDBC}"/>
              </a:ext>
            </a:extLst>
          </p:cNvPr>
          <p:cNvSpPr>
            <a:spLocks noGrp="1"/>
          </p:cNvSpPr>
          <p:nvPr>
            <p:ph idx="1"/>
          </p:nvPr>
        </p:nvSpPr>
        <p:spPr/>
        <p:txBody>
          <a:bodyPr>
            <a:normAutofit fontScale="85000" lnSpcReduction="20000"/>
          </a:bodyPr>
          <a:lstStyle/>
          <a:p>
            <a:r>
              <a:rPr lang="en-GB" dirty="0"/>
              <a:t>A general term for conditions affecting the heart or blood vessels</a:t>
            </a:r>
            <a:r>
              <a:rPr lang="en-GB" dirty="0" smtClean="0"/>
              <a:t>.</a:t>
            </a:r>
          </a:p>
          <a:p>
            <a:r>
              <a:rPr lang="en-GB" dirty="0" smtClean="0"/>
              <a:t>Including Coronary heart disease, angina, heart attack, congenital heart disease, hypertension, stroke and vascular dementia.</a:t>
            </a:r>
            <a:endParaRPr lang="en-GB" dirty="0"/>
          </a:p>
          <a:p>
            <a:r>
              <a:rPr lang="en-GB" dirty="0"/>
              <a:t>Associated with a build-up of fatty deposits inside the arteries –atherosclerosis –and an increased risk of blood clots. </a:t>
            </a:r>
          </a:p>
          <a:p>
            <a:r>
              <a:rPr lang="en-GB" dirty="0"/>
              <a:t>One of the main causes of death and disability in the UK</a:t>
            </a:r>
          </a:p>
          <a:p>
            <a:r>
              <a:rPr lang="en-GB" dirty="0"/>
              <a:t>Largely preventable with a healthy lifestyle</a:t>
            </a:r>
            <a:r>
              <a:rPr lang="en-GB" dirty="0" smtClean="0"/>
              <a:t>.</a:t>
            </a:r>
          </a:p>
          <a:p>
            <a:r>
              <a:rPr lang="en-GB" dirty="0" smtClean="0"/>
              <a:t>Largest cause of death globally.</a:t>
            </a:r>
            <a:endParaRPr lang="en-US" dirty="0"/>
          </a:p>
        </p:txBody>
      </p:sp>
    </p:spTree>
    <p:extLst>
      <p:ext uri="{BB962C8B-B14F-4D97-AF65-F5344CB8AC3E}">
        <p14:creationId xmlns:p14="http://schemas.microsoft.com/office/powerpoint/2010/main" val="733350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Congenital Heart Defects</a:t>
            </a:r>
            <a:endParaRPr lang="en-GB" dirty="0"/>
          </a:p>
        </p:txBody>
      </p:sp>
      <p:pic>
        <p:nvPicPr>
          <p:cNvPr id="4" name="Picture 2" descr="Congenital heart defects: Clinical practice | Osmo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553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3D1B2B-52E8-AB46-86EC-F4EE77907EA2}"/>
              </a:ext>
            </a:extLst>
          </p:cNvPr>
          <p:cNvSpPr>
            <a:spLocks noGrp="1"/>
          </p:cNvSpPr>
          <p:nvPr>
            <p:ph type="title"/>
          </p:nvPr>
        </p:nvSpPr>
        <p:spPr/>
        <p:txBody>
          <a:bodyPr/>
          <a:lstStyle/>
          <a:p>
            <a:r>
              <a:rPr lang="en-US" dirty="0" smtClean="0"/>
              <a:t>What is Blood Pressure? </a:t>
            </a:r>
            <a:endParaRPr lang="en-US" dirty="0"/>
          </a:p>
        </p:txBody>
      </p:sp>
      <p:sp>
        <p:nvSpPr>
          <p:cNvPr id="3" name="Content Placeholder 2">
            <a:extLst>
              <a:ext uri="{FF2B5EF4-FFF2-40B4-BE49-F238E27FC236}">
                <a16:creationId xmlns="" xmlns:a16="http://schemas.microsoft.com/office/drawing/2014/main" id="{888D99C0-EEFB-744F-B224-54532C71B234}"/>
              </a:ext>
            </a:extLst>
          </p:cNvPr>
          <p:cNvSpPr>
            <a:spLocks noGrp="1"/>
          </p:cNvSpPr>
          <p:nvPr>
            <p:ph idx="1"/>
          </p:nvPr>
        </p:nvSpPr>
        <p:spPr/>
        <p:txBody>
          <a:bodyPr>
            <a:noAutofit/>
          </a:bodyPr>
          <a:lstStyle/>
          <a:p>
            <a:r>
              <a:rPr lang="en-GB" sz="2800" dirty="0"/>
              <a:t>The blood pressure is the pressure of the blood within the arteries. </a:t>
            </a:r>
            <a:endParaRPr lang="en-GB" sz="2800" dirty="0" smtClean="0"/>
          </a:p>
          <a:p>
            <a:r>
              <a:rPr lang="en-GB" sz="2800" dirty="0" smtClean="0"/>
              <a:t>It </a:t>
            </a:r>
            <a:r>
              <a:rPr lang="en-GB" sz="2800" dirty="0"/>
              <a:t>is produced primarily by the contraction of the heart muscle. Its measurement is recorded by two numbers. </a:t>
            </a:r>
            <a:endParaRPr lang="en-GB" sz="2800" dirty="0" smtClean="0"/>
          </a:p>
          <a:p>
            <a:r>
              <a:rPr lang="en-GB" sz="2800" dirty="0" smtClean="0"/>
              <a:t>The </a:t>
            </a:r>
            <a:r>
              <a:rPr lang="en-GB" sz="2800" dirty="0"/>
              <a:t>first (systolic pressure) is measured after the heart contracts and is highest. </a:t>
            </a:r>
            <a:endParaRPr lang="en-GB" sz="2800" dirty="0" smtClean="0"/>
          </a:p>
          <a:p>
            <a:r>
              <a:rPr lang="en-GB" sz="2800" dirty="0" smtClean="0"/>
              <a:t>The </a:t>
            </a:r>
            <a:r>
              <a:rPr lang="en-GB" sz="2800" dirty="0"/>
              <a:t>second (diastolic pressure) is </a:t>
            </a:r>
            <a:r>
              <a:rPr lang="en-GB" sz="2800" dirty="0" smtClean="0"/>
              <a:t>measured when the heart is at rest </a:t>
            </a:r>
            <a:r>
              <a:rPr lang="en-GB" sz="2800" dirty="0"/>
              <a:t>and lowest. </a:t>
            </a:r>
            <a:endParaRPr lang="en-GB" sz="2800" dirty="0" smtClean="0"/>
          </a:p>
          <a:p>
            <a:r>
              <a:rPr lang="en-GB" sz="2800" dirty="0" smtClean="0"/>
              <a:t>A </a:t>
            </a:r>
            <a:r>
              <a:rPr lang="en-GB" sz="2800" dirty="0"/>
              <a:t>blood pressure cuff is used to measure the pressure. </a:t>
            </a:r>
            <a:br>
              <a:rPr lang="en-GB" sz="2800" dirty="0"/>
            </a:br>
            <a:endParaRPr lang="en-US" sz="2800" dirty="0"/>
          </a:p>
        </p:txBody>
      </p:sp>
    </p:spTree>
    <p:extLst>
      <p:ext uri="{BB962C8B-B14F-4D97-AF65-F5344CB8AC3E}">
        <p14:creationId xmlns:p14="http://schemas.microsoft.com/office/powerpoint/2010/main" val="171703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normal?</a:t>
            </a:r>
            <a:endParaRPr lang="en-GB" dirty="0"/>
          </a:p>
        </p:txBody>
      </p:sp>
      <p:sp>
        <p:nvSpPr>
          <p:cNvPr id="3" name="Content Placeholder 2"/>
          <p:cNvSpPr>
            <a:spLocks noGrp="1"/>
          </p:cNvSpPr>
          <p:nvPr>
            <p:ph idx="1"/>
          </p:nvPr>
        </p:nvSpPr>
        <p:spPr/>
        <p:txBody>
          <a:bodyPr>
            <a:normAutofit lnSpcReduction="10000"/>
          </a:bodyPr>
          <a:lstStyle/>
          <a:p>
            <a:r>
              <a:rPr lang="en-GB" dirty="0"/>
              <a:t>normal blood pressure is considered to be between 90/60mmHg and 120/80mmHg</a:t>
            </a:r>
          </a:p>
          <a:p>
            <a:r>
              <a:rPr lang="en-GB" dirty="0"/>
              <a:t>high blood pressure is considered to be 140/90mmHg or higher</a:t>
            </a:r>
          </a:p>
          <a:p>
            <a:r>
              <a:rPr lang="en-GB" dirty="0"/>
              <a:t>low blood pressure is considered to be 90/60mmHg or lower</a:t>
            </a:r>
          </a:p>
          <a:p>
            <a:r>
              <a:rPr lang="en-GB" dirty="0"/>
              <a:t>If your reading is between 120/80mmHg and 140/90mmHg, you may be at risk of developing high blood </a:t>
            </a:r>
            <a:r>
              <a:rPr lang="en-GB" dirty="0" smtClean="0"/>
              <a:t>pressure.</a:t>
            </a:r>
          </a:p>
          <a:p>
            <a:endParaRPr lang="en-GB" dirty="0"/>
          </a:p>
          <a:p>
            <a:endParaRPr lang="en-GB" dirty="0"/>
          </a:p>
        </p:txBody>
      </p:sp>
    </p:spTree>
    <p:extLst>
      <p:ext uri="{BB962C8B-B14F-4D97-AF65-F5344CB8AC3E}">
        <p14:creationId xmlns:p14="http://schemas.microsoft.com/office/powerpoint/2010/main" val="1419745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Symptoms of Hypertension</a:t>
            </a:r>
            <a:br>
              <a:rPr lang="en-GB" dirty="0" smtClean="0"/>
            </a:br>
            <a:endParaRPr lang="en-GB" dirty="0"/>
          </a:p>
        </p:txBody>
      </p:sp>
      <p:sp>
        <p:nvSpPr>
          <p:cNvPr id="3" name="Content Placeholder 2"/>
          <p:cNvSpPr>
            <a:spLocks noGrp="1"/>
          </p:cNvSpPr>
          <p:nvPr>
            <p:ph idx="1"/>
          </p:nvPr>
        </p:nvSpPr>
        <p:spPr/>
        <p:txBody>
          <a:bodyPr/>
          <a:lstStyle/>
          <a:p>
            <a:r>
              <a:rPr lang="en-GB" dirty="0" smtClean="0"/>
              <a:t>Severe Headache</a:t>
            </a:r>
          </a:p>
          <a:p>
            <a:r>
              <a:rPr lang="en-GB" dirty="0" smtClean="0"/>
              <a:t>Nosebleed</a:t>
            </a:r>
          </a:p>
          <a:p>
            <a:r>
              <a:rPr lang="en-GB" dirty="0" smtClean="0"/>
              <a:t>Fatigue or confusion</a:t>
            </a:r>
          </a:p>
          <a:p>
            <a:r>
              <a:rPr lang="en-GB" dirty="0" smtClean="0"/>
              <a:t>Vision Problems</a:t>
            </a:r>
          </a:p>
          <a:p>
            <a:r>
              <a:rPr lang="en-GB" dirty="0" smtClean="0"/>
              <a:t>Chest pain</a:t>
            </a:r>
            <a:endParaRPr lang="en-GB" dirty="0"/>
          </a:p>
        </p:txBody>
      </p:sp>
    </p:spTree>
    <p:extLst>
      <p:ext uri="{BB962C8B-B14F-4D97-AF65-F5344CB8AC3E}">
        <p14:creationId xmlns:p14="http://schemas.microsoft.com/office/powerpoint/2010/main" val="2597233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Symptoms of Hypotension</a:t>
            </a:r>
            <a:endParaRPr lang="en-GB" dirty="0"/>
          </a:p>
        </p:txBody>
      </p:sp>
      <p:sp>
        <p:nvSpPr>
          <p:cNvPr id="3" name="Content Placeholder 2"/>
          <p:cNvSpPr>
            <a:spLocks noGrp="1"/>
          </p:cNvSpPr>
          <p:nvPr>
            <p:ph idx="1"/>
          </p:nvPr>
        </p:nvSpPr>
        <p:spPr/>
        <p:txBody>
          <a:bodyPr/>
          <a:lstStyle/>
          <a:p>
            <a:r>
              <a:rPr lang="en-GB" dirty="0" smtClean="0"/>
              <a:t>Dizziness or light headedness</a:t>
            </a:r>
          </a:p>
          <a:p>
            <a:r>
              <a:rPr lang="en-GB" dirty="0" smtClean="0"/>
              <a:t>Nausea</a:t>
            </a:r>
          </a:p>
          <a:p>
            <a:r>
              <a:rPr lang="en-GB" dirty="0" smtClean="0"/>
              <a:t>Fainting (syncope)</a:t>
            </a:r>
          </a:p>
          <a:p>
            <a:r>
              <a:rPr lang="en-GB" dirty="0" smtClean="0"/>
              <a:t>Dehydration or Unusual thirst</a:t>
            </a:r>
          </a:p>
          <a:p>
            <a:r>
              <a:rPr lang="en-GB" dirty="0" smtClean="0"/>
              <a:t>Lack of concentration</a:t>
            </a:r>
          </a:p>
          <a:p>
            <a:r>
              <a:rPr lang="en-GB" dirty="0" smtClean="0"/>
              <a:t>Blurred vision</a:t>
            </a:r>
            <a:endParaRPr lang="en-GB" dirty="0"/>
          </a:p>
        </p:txBody>
      </p:sp>
    </p:spTree>
    <p:extLst>
      <p:ext uri="{BB962C8B-B14F-4D97-AF65-F5344CB8AC3E}">
        <p14:creationId xmlns:p14="http://schemas.microsoft.com/office/powerpoint/2010/main" val="4115911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take a Blood Pressure</a:t>
            </a:r>
            <a:endParaRPr lang="en-GB" dirty="0"/>
          </a:p>
        </p:txBody>
      </p:sp>
      <p:pic>
        <p:nvPicPr>
          <p:cNvPr id="5122" name="Picture 2" descr="Measuring Blood Pressure | Department of Medic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6555" y="1844824"/>
            <a:ext cx="529089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190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24 Hour Blood Pressure monitoring</a:t>
            </a:r>
            <a:br>
              <a:rPr lang="en-GB" dirty="0" smtClean="0"/>
            </a:br>
            <a:r>
              <a:rPr lang="en-GB" dirty="0" smtClean="0"/>
              <a:t>ABPM</a:t>
            </a:r>
            <a:endParaRPr lang="en-GB" dirty="0"/>
          </a:p>
        </p:txBody>
      </p:sp>
      <p:pic>
        <p:nvPicPr>
          <p:cNvPr id="6" name="Content Placeholder 5"/>
          <p:cNvPicPr>
            <a:picLocks noGrp="1" noChangeAspect="1"/>
          </p:cNvPicPr>
          <p:nvPr>
            <p:ph idx="1"/>
          </p:nvPr>
        </p:nvPicPr>
        <p:blipFill>
          <a:blip r:embed="rId2"/>
          <a:stretch>
            <a:fillRect/>
          </a:stretch>
        </p:blipFill>
        <p:spPr>
          <a:xfrm>
            <a:off x="457200" y="1770562"/>
            <a:ext cx="8229600" cy="4185238"/>
          </a:xfrm>
          <a:prstGeom prst="rect">
            <a:avLst/>
          </a:prstGeom>
        </p:spPr>
      </p:pic>
    </p:spTree>
    <p:extLst>
      <p:ext uri="{BB962C8B-B14F-4D97-AF65-F5344CB8AC3E}">
        <p14:creationId xmlns:p14="http://schemas.microsoft.com/office/powerpoint/2010/main" val="1013781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Blood Pressure Monitoring</a:t>
            </a:r>
            <a:endParaRPr lang="en-GB" dirty="0"/>
          </a:p>
        </p:txBody>
      </p:sp>
      <p:sp>
        <p:nvSpPr>
          <p:cNvPr id="3" name="Content Placeholder 2"/>
          <p:cNvSpPr>
            <a:spLocks noGrp="1"/>
          </p:cNvSpPr>
          <p:nvPr>
            <p:ph idx="1"/>
          </p:nvPr>
        </p:nvSpPr>
        <p:spPr/>
        <p:txBody>
          <a:bodyPr/>
          <a:lstStyle/>
          <a:p>
            <a:r>
              <a:rPr lang="en-GB" dirty="0" smtClean="0"/>
              <a:t>Patient records their blood pressure at various times of the day over a set period of time.</a:t>
            </a:r>
          </a:p>
          <a:p>
            <a:r>
              <a:rPr lang="en-GB" dirty="0" smtClean="0"/>
              <a:t>Readings are then reviewed.</a:t>
            </a:r>
          </a:p>
          <a:p>
            <a:r>
              <a:rPr lang="en-GB" dirty="0" smtClean="0"/>
              <a:t>Used when patient cannot tolerate ambulatory blood pressure monitoring (APBM)</a:t>
            </a:r>
            <a:endParaRPr lang="en-GB" dirty="0"/>
          </a:p>
        </p:txBody>
      </p:sp>
    </p:spTree>
    <p:extLst>
      <p:ext uri="{BB962C8B-B14F-4D97-AF65-F5344CB8AC3E}">
        <p14:creationId xmlns:p14="http://schemas.microsoft.com/office/powerpoint/2010/main" val="31977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Tips to take a blood pressure?</a:t>
            </a:r>
            <a:endParaRPr lang="en-GB" dirty="0"/>
          </a:p>
        </p:txBody>
      </p:sp>
      <p:sp>
        <p:nvSpPr>
          <p:cNvPr id="3" name="Content Placeholder 2"/>
          <p:cNvSpPr>
            <a:spLocks noGrp="1"/>
          </p:cNvSpPr>
          <p:nvPr>
            <p:ph idx="1"/>
          </p:nvPr>
        </p:nvSpPr>
        <p:spPr/>
        <p:txBody>
          <a:bodyPr>
            <a:normAutofit fontScale="92500" lnSpcReduction="20000"/>
          </a:bodyPr>
          <a:lstStyle/>
          <a:p>
            <a:r>
              <a:rPr lang="en-GB" sz="2800" dirty="0" smtClean="0"/>
              <a:t>Record morning and evening over a period of weeks</a:t>
            </a:r>
          </a:p>
          <a:p>
            <a:r>
              <a:rPr lang="en-GB" sz="2800" dirty="0" smtClean="0"/>
              <a:t>Do not take directly after waking up – wait ½ hour</a:t>
            </a:r>
          </a:p>
          <a:p>
            <a:r>
              <a:rPr lang="en-GB" sz="2800" dirty="0" smtClean="0"/>
              <a:t>Do not take immediately after eating – always take ½ hour before eating or drinking</a:t>
            </a:r>
          </a:p>
          <a:p>
            <a:r>
              <a:rPr lang="en-GB" sz="2800" dirty="0" smtClean="0"/>
              <a:t>Avoid caffeine</a:t>
            </a:r>
          </a:p>
          <a:p>
            <a:r>
              <a:rPr lang="en-GB" sz="2800" dirty="0" smtClean="0"/>
              <a:t>Put the cuff on bare skin, do not roll sleeve up always take arm out of sleeve.</a:t>
            </a:r>
          </a:p>
          <a:p>
            <a:r>
              <a:rPr lang="en-GB" sz="2800" dirty="0" smtClean="0"/>
              <a:t>Sit quietly during monitoring</a:t>
            </a:r>
          </a:p>
          <a:p>
            <a:r>
              <a:rPr lang="en-GB" sz="2800" dirty="0" smtClean="0"/>
              <a:t>Rest arm at the level of the heart</a:t>
            </a:r>
          </a:p>
          <a:p>
            <a:r>
              <a:rPr lang="en-GB" sz="2800" dirty="0" smtClean="0"/>
              <a:t>Take 2/3 measurements about 2-3 mins apart to get accurate readings, record the lowest.</a:t>
            </a:r>
          </a:p>
          <a:p>
            <a:endParaRPr lang="en-GB" dirty="0"/>
          </a:p>
        </p:txBody>
      </p:sp>
    </p:spTree>
    <p:extLst>
      <p:ext uri="{BB962C8B-B14F-4D97-AF65-F5344CB8AC3E}">
        <p14:creationId xmlns:p14="http://schemas.microsoft.com/office/powerpoint/2010/main" val="3281138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ypertension - HEALTHY MAGAZIN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4008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8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Epidemiology</a:t>
            </a:r>
            <a:endParaRPr lang="en-GB" dirty="0"/>
          </a:p>
        </p:txBody>
      </p:sp>
      <p:sp>
        <p:nvSpPr>
          <p:cNvPr id="4" name="Content Placeholder 3"/>
          <p:cNvSpPr>
            <a:spLocks noGrp="1"/>
          </p:cNvSpPr>
          <p:nvPr>
            <p:ph idx="1"/>
          </p:nvPr>
        </p:nvSpPr>
        <p:spPr/>
        <p:txBody>
          <a:bodyPr/>
          <a:lstStyle/>
          <a:p>
            <a:r>
              <a:rPr lang="en-GB" sz="2800" dirty="0" smtClean="0"/>
              <a:t>Affects 7 million people in the UK</a:t>
            </a:r>
          </a:p>
          <a:p>
            <a:r>
              <a:rPr lang="en-GB" sz="2800" dirty="0" smtClean="0"/>
              <a:t>Responsible for 1 in 4 premature deaths in UK</a:t>
            </a:r>
          </a:p>
          <a:p>
            <a:r>
              <a:rPr lang="en-GB" sz="2800" dirty="0" smtClean="0"/>
              <a:t>Accounts for the largest gap in health life expectancy.</a:t>
            </a:r>
          </a:p>
          <a:p>
            <a:r>
              <a:rPr lang="en-GB" sz="2800" dirty="0" smtClean="0"/>
              <a:t>The most deprived 10% of the population are almost twice as likely to die as a result of CVD than those in the least deprived 10% of the population</a:t>
            </a:r>
          </a:p>
          <a:p>
            <a:r>
              <a:rPr lang="en-GB" sz="2800" dirty="0" smtClean="0"/>
              <a:t>There is a North/South divide with higher rates in the North of England.</a:t>
            </a:r>
            <a:endParaRPr lang="en-GB" sz="2800" dirty="0"/>
          </a:p>
        </p:txBody>
      </p:sp>
    </p:spTree>
    <p:extLst>
      <p:ext uri="{BB962C8B-B14F-4D97-AF65-F5344CB8AC3E}">
        <p14:creationId xmlns:p14="http://schemas.microsoft.com/office/powerpoint/2010/main" val="103999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Hypertension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Hypertension is a condition when the patients blood pressure is raised.</a:t>
            </a:r>
          </a:p>
          <a:p>
            <a:r>
              <a:rPr lang="en-GB" dirty="0" smtClean="0"/>
              <a:t>A 3</a:t>
            </a:r>
            <a:r>
              <a:rPr lang="en-GB" baseline="30000" dirty="0" smtClean="0"/>
              <a:t>rd</a:t>
            </a:r>
            <a:r>
              <a:rPr lang="en-GB" dirty="0" smtClean="0"/>
              <a:t> of adults in the UK have undiagnosed hypertension.</a:t>
            </a:r>
          </a:p>
          <a:p>
            <a:r>
              <a:rPr lang="en-GB" dirty="0" smtClean="0"/>
              <a:t>If untreated can lead to conditions such as MI and stroke</a:t>
            </a:r>
          </a:p>
          <a:p>
            <a:r>
              <a:rPr lang="en-GB" dirty="0" smtClean="0"/>
              <a:t>1 in 20 patients with hypertension are due to health conditions such as diabetes, kidney disease, long term kidney infections.</a:t>
            </a:r>
          </a:p>
          <a:p>
            <a:r>
              <a:rPr lang="en-GB" dirty="0" smtClean="0"/>
              <a:t>Medications such as NSAIDS, steroids and the contraceptive pill can cause high blood pressure.</a:t>
            </a:r>
            <a:endParaRPr lang="en-GB" dirty="0"/>
          </a:p>
        </p:txBody>
      </p:sp>
    </p:spTree>
    <p:extLst>
      <p:ext uri="{BB962C8B-B14F-4D97-AF65-F5344CB8AC3E}">
        <p14:creationId xmlns:p14="http://schemas.microsoft.com/office/powerpoint/2010/main" val="1726111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Diagnosing Hypertension </a:t>
            </a:r>
            <a:endParaRPr lang="en-GB" dirty="0"/>
          </a:p>
        </p:txBody>
      </p:sp>
      <p:pic>
        <p:nvPicPr>
          <p:cNvPr id="6" name="Content Placeholder 5"/>
          <p:cNvPicPr>
            <a:picLocks noGrp="1" noChangeAspect="1"/>
          </p:cNvPicPr>
          <p:nvPr>
            <p:ph idx="1"/>
          </p:nvPr>
        </p:nvPicPr>
        <p:blipFill>
          <a:blip r:embed="rId2"/>
          <a:stretch>
            <a:fillRect/>
          </a:stretch>
        </p:blipFill>
        <p:spPr>
          <a:xfrm>
            <a:off x="1305726" y="1600200"/>
            <a:ext cx="6532547" cy="4525963"/>
          </a:xfrm>
          <a:prstGeom prst="rect">
            <a:avLst/>
          </a:prstGeom>
        </p:spPr>
      </p:pic>
    </p:spTree>
    <p:extLst>
      <p:ext uri="{BB962C8B-B14F-4D97-AF65-F5344CB8AC3E}">
        <p14:creationId xmlns:p14="http://schemas.microsoft.com/office/powerpoint/2010/main" val="4195003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pic>
        <p:nvPicPr>
          <p:cNvPr id="4" name="Content Placeholder 3"/>
          <p:cNvPicPr>
            <a:picLocks noGrp="1" noChangeAspect="1"/>
          </p:cNvPicPr>
          <p:nvPr>
            <p:ph idx="1"/>
          </p:nvPr>
        </p:nvPicPr>
        <p:blipFill>
          <a:blip r:embed="rId2"/>
          <a:stretch>
            <a:fillRect/>
          </a:stretch>
        </p:blipFill>
        <p:spPr>
          <a:xfrm>
            <a:off x="2038071" y="1600200"/>
            <a:ext cx="5067857" cy="4525963"/>
          </a:xfrm>
          <a:prstGeom prst="rect">
            <a:avLst/>
          </a:prstGeom>
        </p:spPr>
      </p:pic>
    </p:spTree>
    <p:extLst>
      <p:ext uri="{BB962C8B-B14F-4D97-AF65-F5344CB8AC3E}">
        <p14:creationId xmlns:p14="http://schemas.microsoft.com/office/powerpoint/2010/main" val="613574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Medications</a:t>
            </a:r>
            <a:endParaRPr lang="en-GB" dirty="0"/>
          </a:p>
        </p:txBody>
      </p:sp>
      <p:sp>
        <p:nvSpPr>
          <p:cNvPr id="3" name="Content Placeholder 2"/>
          <p:cNvSpPr>
            <a:spLocks noGrp="1"/>
          </p:cNvSpPr>
          <p:nvPr>
            <p:ph idx="1"/>
          </p:nvPr>
        </p:nvSpPr>
        <p:spPr/>
        <p:txBody>
          <a:bodyPr/>
          <a:lstStyle/>
          <a:p>
            <a:r>
              <a:rPr lang="en-GB" dirty="0" smtClean="0"/>
              <a:t>Ace inhibitors – drugs ending in ..</a:t>
            </a:r>
            <a:r>
              <a:rPr lang="en-GB" dirty="0" err="1" smtClean="0"/>
              <a:t>pril</a:t>
            </a:r>
            <a:r>
              <a:rPr lang="en-GB" dirty="0" smtClean="0"/>
              <a:t> </a:t>
            </a:r>
            <a:r>
              <a:rPr lang="en-GB" dirty="0" err="1" smtClean="0"/>
              <a:t>eg</a:t>
            </a:r>
            <a:r>
              <a:rPr lang="en-GB" dirty="0" smtClean="0"/>
              <a:t> </a:t>
            </a:r>
            <a:r>
              <a:rPr lang="en-GB" dirty="0" err="1" smtClean="0"/>
              <a:t>lisinopril</a:t>
            </a:r>
            <a:endParaRPr lang="en-GB" dirty="0" smtClean="0"/>
          </a:p>
          <a:p>
            <a:r>
              <a:rPr lang="en-GB" dirty="0" smtClean="0"/>
              <a:t>Work on the renin-angiotensin-aldosterone system </a:t>
            </a:r>
            <a:r>
              <a:rPr lang="en-GB" smtClean="0"/>
              <a:t>(RAAS) </a:t>
            </a:r>
            <a:r>
              <a:rPr lang="en-GB" dirty="0" smtClean="0"/>
              <a:t>to reduce </a:t>
            </a:r>
            <a:r>
              <a:rPr lang="en-GB" smtClean="0"/>
              <a:t>blood pressure</a:t>
            </a:r>
            <a:endParaRPr lang="en-GB" dirty="0" smtClean="0"/>
          </a:p>
        </p:txBody>
      </p:sp>
    </p:spTree>
    <p:extLst>
      <p:ext uri="{BB962C8B-B14F-4D97-AF65-F5344CB8AC3E}">
        <p14:creationId xmlns:p14="http://schemas.microsoft.com/office/powerpoint/2010/main" val="2769392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ACE Inhibitors</a:t>
            </a:r>
            <a:br>
              <a:rPr lang="en-GB" dirty="0" smtClean="0"/>
            </a:br>
            <a:r>
              <a:rPr lang="en-GB" sz="3600" dirty="0" smtClean="0"/>
              <a:t>(Angiotensin converting enzyme inhibitors)</a:t>
            </a:r>
            <a:endParaRPr lang="en-GB" sz="3600" dirty="0"/>
          </a:p>
        </p:txBody>
      </p:sp>
      <p:pic>
        <p:nvPicPr>
          <p:cNvPr id="1026" name="Picture 2" descr="Renin-angiotension-aldosterone system indicating the mechanism of action of ACE inhibitor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52670" y="1600200"/>
            <a:ext cx="623866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698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Calcium channel Blockers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Drugs that end in …</a:t>
            </a:r>
            <a:r>
              <a:rPr lang="en-GB" dirty="0" err="1" smtClean="0"/>
              <a:t>ipine</a:t>
            </a:r>
            <a:endParaRPr lang="en-GB" dirty="0" smtClean="0"/>
          </a:p>
          <a:p>
            <a:r>
              <a:rPr lang="en-GB" dirty="0" smtClean="0"/>
              <a:t>Work by reducing the amount of calcium entering the cells of the heart and blood vessel walls.</a:t>
            </a:r>
          </a:p>
          <a:p>
            <a:r>
              <a:rPr lang="en-GB" dirty="0" smtClean="0"/>
              <a:t>Calcium is necessary to contract the muscle linings of the blood vessels (smooth muscle).  It passes into the cells via ion channels (like pores).</a:t>
            </a:r>
          </a:p>
          <a:p>
            <a:r>
              <a:rPr lang="en-GB" dirty="0" smtClean="0"/>
              <a:t>These pores are blocked by the drug, calcium not able to enter resulting in relaxation of the muscle walls, this improves the blood flow to the heart and blood vessels. Causes vasodilation.</a:t>
            </a:r>
            <a:endParaRPr lang="en-GB" dirty="0"/>
          </a:p>
        </p:txBody>
      </p:sp>
    </p:spTree>
    <p:extLst>
      <p:ext uri="{BB962C8B-B14F-4D97-AF65-F5344CB8AC3E}">
        <p14:creationId xmlns:p14="http://schemas.microsoft.com/office/powerpoint/2010/main" val="1055506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Calcium Channel Blockers</a:t>
            </a:r>
            <a:endParaRPr lang="en-GB" dirty="0"/>
          </a:p>
        </p:txBody>
      </p:sp>
      <p:pic>
        <p:nvPicPr>
          <p:cNvPr id="4" name="Content Placeholder 3"/>
          <p:cNvPicPr>
            <a:picLocks noGrp="1" noChangeAspect="1"/>
          </p:cNvPicPr>
          <p:nvPr>
            <p:ph idx="1"/>
          </p:nvPr>
        </p:nvPicPr>
        <p:blipFill>
          <a:blip r:embed="rId2"/>
          <a:stretch>
            <a:fillRect/>
          </a:stretch>
        </p:blipFill>
        <p:spPr>
          <a:xfrm>
            <a:off x="548922" y="1600200"/>
            <a:ext cx="8046156" cy="4525963"/>
          </a:xfrm>
          <a:prstGeom prst="rect">
            <a:avLst/>
          </a:prstGeom>
        </p:spPr>
      </p:pic>
    </p:spTree>
    <p:extLst>
      <p:ext uri="{BB962C8B-B14F-4D97-AF65-F5344CB8AC3E}">
        <p14:creationId xmlns:p14="http://schemas.microsoft.com/office/powerpoint/2010/main" val="3049839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the Nurse</a:t>
            </a:r>
            <a:endParaRPr lang="en-GB" dirty="0"/>
          </a:p>
        </p:txBody>
      </p:sp>
      <p:pic>
        <p:nvPicPr>
          <p:cNvPr id="6" name="Content Placeholder 5"/>
          <p:cNvPicPr>
            <a:picLocks noGrp="1" noChangeAspect="1"/>
          </p:cNvPicPr>
          <p:nvPr>
            <p:ph idx="1"/>
          </p:nvPr>
        </p:nvPicPr>
        <p:blipFill>
          <a:blip r:embed="rId2"/>
          <a:stretch>
            <a:fillRect/>
          </a:stretch>
        </p:blipFill>
        <p:spPr>
          <a:xfrm>
            <a:off x="457200" y="2288823"/>
            <a:ext cx="8229600" cy="3148716"/>
          </a:xfrm>
          <a:prstGeom prst="rect">
            <a:avLst/>
          </a:prstGeom>
        </p:spPr>
      </p:pic>
    </p:spTree>
    <p:extLst>
      <p:ext uri="{BB962C8B-B14F-4D97-AF65-F5344CB8AC3E}">
        <p14:creationId xmlns:p14="http://schemas.microsoft.com/office/powerpoint/2010/main" val="2118502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CVD Risk Score</a:t>
            </a:r>
            <a:endParaRPr lang="en-GB" dirty="0"/>
          </a:p>
        </p:txBody>
      </p:sp>
      <p:sp>
        <p:nvSpPr>
          <p:cNvPr id="3" name="Content Placeholder 2"/>
          <p:cNvSpPr>
            <a:spLocks noGrp="1"/>
          </p:cNvSpPr>
          <p:nvPr>
            <p:ph idx="1"/>
          </p:nvPr>
        </p:nvSpPr>
        <p:spPr/>
        <p:txBody>
          <a:bodyPr>
            <a:normAutofit fontScale="92500"/>
          </a:bodyPr>
          <a:lstStyle/>
          <a:p>
            <a:r>
              <a:rPr lang="en-GB" dirty="0" smtClean="0"/>
              <a:t>Offered to individuals aged 40-47</a:t>
            </a:r>
            <a:endParaRPr lang="en-GB" dirty="0"/>
          </a:p>
          <a:p>
            <a:r>
              <a:rPr lang="en-GB" dirty="0" smtClean="0"/>
              <a:t>Take family history of CVD, blood pressure, patients cholesterol level, BMI and alcohol intake</a:t>
            </a:r>
          </a:p>
          <a:p>
            <a:r>
              <a:rPr lang="en-GB" dirty="0" smtClean="0"/>
              <a:t>Use screening tool such as </a:t>
            </a:r>
            <a:r>
              <a:rPr lang="en-GB" dirty="0" err="1" smtClean="0"/>
              <a:t>Qrisk</a:t>
            </a:r>
            <a:r>
              <a:rPr lang="en-GB" dirty="0" smtClean="0"/>
              <a:t> 2</a:t>
            </a:r>
          </a:p>
          <a:p>
            <a:r>
              <a:rPr lang="en-GB" dirty="0" smtClean="0"/>
              <a:t>Gives a score: </a:t>
            </a:r>
          </a:p>
          <a:p>
            <a:r>
              <a:rPr lang="en-GB" dirty="0"/>
              <a:t>I</a:t>
            </a:r>
            <a:r>
              <a:rPr lang="en-GB" dirty="0" smtClean="0"/>
              <a:t>f &lt;10% low risk of developing CVD;</a:t>
            </a:r>
          </a:p>
          <a:p>
            <a:r>
              <a:rPr lang="en-GB" dirty="0" smtClean="0"/>
              <a:t>If 10-20% moderate risk</a:t>
            </a:r>
          </a:p>
          <a:p>
            <a:r>
              <a:rPr lang="en-GB" dirty="0" smtClean="0"/>
              <a:t>If &gt;20% high risk </a:t>
            </a:r>
            <a:endParaRPr lang="en-GB" dirty="0"/>
          </a:p>
        </p:txBody>
      </p:sp>
    </p:spTree>
    <p:extLst>
      <p:ext uri="{BB962C8B-B14F-4D97-AF65-F5344CB8AC3E}">
        <p14:creationId xmlns:p14="http://schemas.microsoft.com/office/powerpoint/2010/main" val="3209045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stroke?</a:t>
            </a:r>
            <a:endParaRPr lang="en-GB" dirty="0"/>
          </a:p>
        </p:txBody>
      </p:sp>
      <p:sp>
        <p:nvSpPr>
          <p:cNvPr id="3" name="Content Placeholder 2"/>
          <p:cNvSpPr>
            <a:spLocks noGrp="1"/>
          </p:cNvSpPr>
          <p:nvPr>
            <p:ph idx="1"/>
          </p:nvPr>
        </p:nvSpPr>
        <p:spPr/>
        <p:txBody>
          <a:bodyPr>
            <a:normAutofit/>
          </a:bodyPr>
          <a:lstStyle/>
          <a:p>
            <a:r>
              <a:rPr lang="en-GB" dirty="0" smtClean="0"/>
              <a:t>There are two types of stroke:</a:t>
            </a:r>
          </a:p>
          <a:p>
            <a:r>
              <a:rPr lang="en-GB" u="sng" dirty="0" smtClean="0"/>
              <a:t>Ischaemic stroke </a:t>
            </a:r>
            <a:r>
              <a:rPr lang="en-GB" dirty="0" smtClean="0"/>
              <a:t>when the blood supply to the brain is stopped due to a clot.</a:t>
            </a:r>
          </a:p>
          <a:p>
            <a:r>
              <a:rPr lang="en-GB" u="sng" dirty="0" smtClean="0"/>
              <a:t>Haemorrhagic stroke </a:t>
            </a:r>
            <a:r>
              <a:rPr lang="en-GB" dirty="0" smtClean="0"/>
              <a:t>when a blood vessel supplying the brain bursts.</a:t>
            </a:r>
          </a:p>
          <a:p>
            <a:r>
              <a:rPr lang="en-GB" dirty="0" smtClean="0"/>
              <a:t>Management depends on the type </a:t>
            </a:r>
          </a:p>
          <a:p>
            <a:r>
              <a:rPr lang="en-GB" dirty="0" smtClean="0"/>
              <a:t>of stroke and the area of the brain</a:t>
            </a:r>
          </a:p>
          <a:p>
            <a:pPr marL="0" indent="0">
              <a:buNone/>
            </a:pPr>
            <a:r>
              <a:rPr lang="en-GB" dirty="0" smtClean="0"/>
              <a:t> involved.</a:t>
            </a:r>
            <a:endParaRPr lang="en-GB" dirty="0"/>
          </a:p>
        </p:txBody>
      </p:sp>
      <p:pic>
        <p:nvPicPr>
          <p:cNvPr id="4" name="Picture 3"/>
          <p:cNvPicPr>
            <a:picLocks noChangeAspect="1"/>
          </p:cNvPicPr>
          <p:nvPr/>
        </p:nvPicPr>
        <p:blipFill>
          <a:blip r:embed="rId2"/>
          <a:stretch>
            <a:fillRect/>
          </a:stretch>
        </p:blipFill>
        <p:spPr>
          <a:xfrm>
            <a:off x="6732240" y="3863181"/>
            <a:ext cx="2143125" cy="2143125"/>
          </a:xfrm>
          <a:prstGeom prst="rect">
            <a:avLst/>
          </a:prstGeom>
        </p:spPr>
      </p:pic>
    </p:spTree>
    <p:extLst>
      <p:ext uri="{BB962C8B-B14F-4D97-AF65-F5344CB8AC3E}">
        <p14:creationId xmlns:p14="http://schemas.microsoft.com/office/powerpoint/2010/main" val="287345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a:t>
            </a:r>
            <a:endParaRPr lang="en-GB" dirty="0"/>
          </a:p>
        </p:txBody>
      </p:sp>
      <p:sp>
        <p:nvSpPr>
          <p:cNvPr id="3" name="Content Placeholder 2"/>
          <p:cNvSpPr>
            <a:spLocks noGrp="1"/>
          </p:cNvSpPr>
          <p:nvPr>
            <p:ph idx="1"/>
          </p:nvPr>
        </p:nvSpPr>
        <p:spPr/>
        <p:txBody>
          <a:bodyPr>
            <a:normAutofit lnSpcReduction="10000"/>
          </a:bodyPr>
          <a:lstStyle/>
          <a:p>
            <a:r>
              <a:rPr lang="en-GB" dirty="0" smtClean="0"/>
              <a:t>You are more at risk if you have Atrial Fibrillation</a:t>
            </a:r>
          </a:p>
          <a:p>
            <a:r>
              <a:rPr lang="en-GB" dirty="0" smtClean="0"/>
              <a:t>High B/P</a:t>
            </a:r>
          </a:p>
          <a:p>
            <a:r>
              <a:rPr lang="en-GB" dirty="0" smtClean="0"/>
              <a:t>High cholesterol</a:t>
            </a:r>
          </a:p>
          <a:p>
            <a:r>
              <a:rPr lang="en-GB" dirty="0" smtClean="0"/>
              <a:t>A history of diabetes</a:t>
            </a:r>
          </a:p>
          <a:p>
            <a:r>
              <a:rPr lang="en-GB" dirty="0" smtClean="0"/>
              <a:t>Smoker</a:t>
            </a:r>
          </a:p>
          <a:p>
            <a:r>
              <a:rPr lang="en-GB" dirty="0" smtClean="0"/>
              <a:t>BAME</a:t>
            </a:r>
          </a:p>
          <a:p>
            <a:r>
              <a:rPr lang="en-GB" dirty="0" smtClean="0"/>
              <a:t>People living with severe mental illness</a:t>
            </a:r>
            <a:endParaRPr lang="en-GB" dirty="0"/>
          </a:p>
        </p:txBody>
      </p:sp>
    </p:spTree>
    <p:extLst>
      <p:ext uri="{BB962C8B-B14F-4D97-AF65-F5344CB8AC3E}">
        <p14:creationId xmlns:p14="http://schemas.microsoft.com/office/powerpoint/2010/main" val="1355613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Symptoms of Stroke</a:t>
            </a:r>
            <a:endParaRPr lang="en-GB" dirty="0"/>
          </a:p>
        </p:txBody>
      </p:sp>
      <p:sp>
        <p:nvSpPr>
          <p:cNvPr id="3" name="Content Placeholder 2"/>
          <p:cNvSpPr>
            <a:spLocks noGrp="1"/>
          </p:cNvSpPr>
          <p:nvPr>
            <p:ph idx="1"/>
          </p:nvPr>
        </p:nvSpPr>
        <p:spPr/>
        <p:txBody>
          <a:bodyPr>
            <a:normAutofit fontScale="70000" lnSpcReduction="20000"/>
          </a:bodyPr>
          <a:lstStyle/>
          <a:p>
            <a:r>
              <a:rPr lang="en-GB" dirty="0"/>
              <a:t>The main symptoms of stroke can be remembered with the word FAST</a:t>
            </a:r>
            <a:r>
              <a:rPr lang="en-GB" dirty="0" smtClean="0"/>
              <a:t>:</a:t>
            </a:r>
          </a:p>
          <a:p>
            <a:endParaRPr lang="en-GB" dirty="0"/>
          </a:p>
          <a:p>
            <a:r>
              <a:rPr lang="en-GB" b="1" dirty="0"/>
              <a:t>Face</a:t>
            </a:r>
            <a:r>
              <a:rPr lang="en-GB" dirty="0"/>
              <a:t> – the face may have dropped on 1 side, the person may not be able to smile, or their mouth or eye may have dropped.</a:t>
            </a:r>
          </a:p>
          <a:p>
            <a:r>
              <a:rPr lang="en-GB" b="1" dirty="0"/>
              <a:t>Arms</a:t>
            </a:r>
            <a:r>
              <a:rPr lang="en-GB" dirty="0"/>
              <a:t> – the person with suspected stroke may not be able to lift both arms and keep them there because of weakness or numbness in 1 arm.</a:t>
            </a:r>
          </a:p>
          <a:p>
            <a:r>
              <a:rPr lang="en-GB" b="1" dirty="0"/>
              <a:t>Speech</a:t>
            </a:r>
            <a:r>
              <a:rPr lang="en-GB" dirty="0"/>
              <a:t> – their speech may be slurred or garbled, or the person may not be able to talk at all despite appearing to be awake; they may also have problems understanding what you're saying to them.</a:t>
            </a:r>
          </a:p>
          <a:p>
            <a:r>
              <a:rPr lang="en-GB" b="1" dirty="0"/>
              <a:t>Time</a:t>
            </a:r>
            <a:r>
              <a:rPr lang="en-GB" dirty="0"/>
              <a:t> – it's time to dial 999 immediately if you see any of these signs or symptoms.</a:t>
            </a:r>
          </a:p>
        </p:txBody>
      </p:sp>
    </p:spTree>
    <p:extLst>
      <p:ext uri="{BB962C8B-B14F-4D97-AF65-F5344CB8AC3E}">
        <p14:creationId xmlns:p14="http://schemas.microsoft.com/office/powerpoint/2010/main" val="3847659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0D3CE4-89BF-8D45-8523-6707DECA2311}"/>
              </a:ext>
            </a:extLst>
          </p:cNvPr>
          <p:cNvSpPr>
            <a:spLocks noGrp="1"/>
          </p:cNvSpPr>
          <p:nvPr>
            <p:ph type="title"/>
          </p:nvPr>
        </p:nvSpPr>
        <p:spPr/>
        <p:txBody>
          <a:bodyPr/>
          <a:lstStyle/>
          <a:p>
            <a:r>
              <a:rPr lang="en-US" dirty="0"/>
              <a:t>Stroke symptoms </a:t>
            </a:r>
          </a:p>
        </p:txBody>
      </p:sp>
      <p:sp>
        <p:nvSpPr>
          <p:cNvPr id="3" name="Content Placeholder 2">
            <a:extLst>
              <a:ext uri="{FF2B5EF4-FFF2-40B4-BE49-F238E27FC236}">
                <a16:creationId xmlns="" xmlns:a16="http://schemas.microsoft.com/office/drawing/2014/main" id="{97149943-5DC6-714F-9D5E-439C38C2C916}"/>
              </a:ext>
            </a:extLst>
          </p:cNvPr>
          <p:cNvSpPr>
            <a:spLocks noGrp="1"/>
          </p:cNvSpPr>
          <p:nvPr>
            <p:ph idx="1"/>
          </p:nvPr>
        </p:nvSpPr>
        <p:spPr/>
        <p:txBody>
          <a:bodyPr>
            <a:normAutofit fontScale="92500" lnSpcReduction="10000"/>
          </a:bodyPr>
          <a:lstStyle/>
          <a:p>
            <a:r>
              <a:rPr lang="en-GB" sz="3000" dirty="0" smtClean="0"/>
              <a:t>Other symptoms include:</a:t>
            </a:r>
          </a:p>
          <a:p>
            <a:r>
              <a:rPr lang="en-GB" sz="3000" dirty="0" smtClean="0"/>
              <a:t>Numbness </a:t>
            </a:r>
            <a:r>
              <a:rPr lang="en-GB" sz="3000" dirty="0"/>
              <a:t>of the face, arm, or leg, especially on one side of the body;</a:t>
            </a:r>
          </a:p>
          <a:p>
            <a:r>
              <a:rPr lang="en-GB" sz="3000" dirty="0"/>
              <a:t>Confusion, difficulty speaking or understanding speech;</a:t>
            </a:r>
          </a:p>
          <a:p>
            <a:r>
              <a:rPr lang="en-GB" sz="3000" dirty="0"/>
              <a:t>Difficulty seeing with one or both eyes; </a:t>
            </a:r>
          </a:p>
          <a:p>
            <a:r>
              <a:rPr lang="en-GB" sz="3000" dirty="0"/>
              <a:t>Difficulty walking, dizziness, loss of balance or coordination;</a:t>
            </a:r>
          </a:p>
          <a:p>
            <a:r>
              <a:rPr lang="en-GB" sz="3000" dirty="0"/>
              <a:t>Severe headache with no known cause; and</a:t>
            </a:r>
          </a:p>
          <a:p>
            <a:r>
              <a:rPr lang="en-GB" sz="3000" dirty="0"/>
              <a:t>Fainting or unconsciousness.</a:t>
            </a:r>
          </a:p>
          <a:p>
            <a:endParaRPr lang="en-US" dirty="0"/>
          </a:p>
        </p:txBody>
      </p:sp>
    </p:spTree>
    <p:extLst>
      <p:ext uri="{BB962C8B-B14F-4D97-AF65-F5344CB8AC3E}">
        <p14:creationId xmlns:p14="http://schemas.microsoft.com/office/powerpoint/2010/main" val="2226133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Transient Ischaemic Attack</a:t>
            </a:r>
            <a:endParaRPr lang="en-GB" dirty="0"/>
          </a:p>
        </p:txBody>
      </p:sp>
      <p:sp>
        <p:nvSpPr>
          <p:cNvPr id="3" name="Content Placeholder 2"/>
          <p:cNvSpPr>
            <a:spLocks noGrp="1"/>
          </p:cNvSpPr>
          <p:nvPr>
            <p:ph idx="1"/>
          </p:nvPr>
        </p:nvSpPr>
        <p:spPr/>
        <p:txBody>
          <a:bodyPr/>
          <a:lstStyle/>
          <a:p>
            <a:r>
              <a:rPr lang="en-GB" dirty="0"/>
              <a:t>Often called a mini-stroke where the blood supply to the brain is temporarily interrupted, can last a few </a:t>
            </a:r>
            <a:r>
              <a:rPr lang="en-GB" dirty="0" smtClean="0"/>
              <a:t>minutes </a:t>
            </a:r>
            <a:r>
              <a:rPr lang="en-GB" dirty="0"/>
              <a:t>or persist for up to </a:t>
            </a:r>
            <a:r>
              <a:rPr lang="en-GB" dirty="0" smtClean="0"/>
              <a:t>24hrs.</a:t>
            </a:r>
          </a:p>
          <a:p>
            <a:r>
              <a:rPr lang="en-GB" dirty="0"/>
              <a:t>N</a:t>
            </a:r>
            <a:r>
              <a:rPr lang="en-GB" dirty="0" smtClean="0"/>
              <a:t>eeds </a:t>
            </a:r>
            <a:r>
              <a:rPr lang="en-GB" dirty="0"/>
              <a:t>referral as can often herald a full stroke.</a:t>
            </a:r>
          </a:p>
          <a:p>
            <a:endParaRPr lang="en-GB" dirty="0"/>
          </a:p>
        </p:txBody>
      </p:sp>
      <p:pic>
        <p:nvPicPr>
          <p:cNvPr id="6146" name="Picture 2" descr="What Is a Pre-Stroke (Transient Ischemic Att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293096"/>
            <a:ext cx="4695825" cy="247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135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Vascular Dementia</a:t>
            </a:r>
            <a:endParaRPr lang="en-GB" dirty="0"/>
          </a:p>
        </p:txBody>
      </p:sp>
      <p:sp>
        <p:nvSpPr>
          <p:cNvPr id="3" name="Content Placeholder 2"/>
          <p:cNvSpPr>
            <a:spLocks noGrp="1"/>
          </p:cNvSpPr>
          <p:nvPr>
            <p:ph idx="1"/>
          </p:nvPr>
        </p:nvSpPr>
        <p:spPr/>
        <p:txBody>
          <a:bodyPr/>
          <a:lstStyle/>
          <a:p>
            <a:r>
              <a:rPr lang="en-GB" dirty="0" smtClean="0"/>
              <a:t>A common type of dementia caused by reduced blood flow to the brain</a:t>
            </a:r>
          </a:p>
          <a:p>
            <a:r>
              <a:rPr lang="en-GB" dirty="0" smtClean="0"/>
              <a:t>Affects around 150,000 people in the UK</a:t>
            </a:r>
          </a:p>
          <a:p>
            <a:r>
              <a:rPr lang="en-GB" dirty="0" smtClean="0"/>
              <a:t>Can be a sudden onset or slow over a period of time.</a:t>
            </a:r>
          </a:p>
          <a:p>
            <a:r>
              <a:rPr lang="en-GB" dirty="0" smtClean="0"/>
              <a:t>No Cure but symptoms can be slowed down.</a:t>
            </a:r>
            <a:endParaRPr lang="en-GB" dirty="0"/>
          </a:p>
        </p:txBody>
      </p:sp>
    </p:spTree>
    <p:extLst>
      <p:ext uri="{BB962C8B-B14F-4D97-AF65-F5344CB8AC3E}">
        <p14:creationId xmlns:p14="http://schemas.microsoft.com/office/powerpoint/2010/main" val="1574410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Promotion and Self Care</a:t>
            </a:r>
            <a:endParaRPr lang="en-GB" dirty="0"/>
          </a:p>
        </p:txBody>
      </p:sp>
      <p:sp>
        <p:nvSpPr>
          <p:cNvPr id="3" name="Content Placeholder 2"/>
          <p:cNvSpPr>
            <a:spLocks noGrp="1"/>
          </p:cNvSpPr>
          <p:nvPr>
            <p:ph idx="1"/>
          </p:nvPr>
        </p:nvSpPr>
        <p:spPr/>
        <p:txBody>
          <a:bodyPr>
            <a:normAutofit fontScale="70000" lnSpcReduction="20000"/>
          </a:bodyPr>
          <a:lstStyle/>
          <a:p>
            <a:r>
              <a:rPr lang="en-GB" b="1" smtClean="0"/>
              <a:t>Smoking cessation</a:t>
            </a:r>
            <a:r>
              <a:rPr lang="en-GB" smtClean="0"/>
              <a:t> – advise patients not to start smoking if they are a non-smoker. Strongly discourage any children or teenagers from starting. If a patient does smoke, stopping is the most important thing they can do to protect their heart.</a:t>
            </a:r>
            <a:endParaRPr lang="en-US" smtClean="0"/>
          </a:p>
          <a:p>
            <a:r>
              <a:rPr lang="en-GB" b="1" smtClean="0"/>
              <a:t>Becoming more active</a:t>
            </a:r>
            <a:r>
              <a:rPr lang="en-GB" smtClean="0"/>
              <a:t> – advise patients to take part in physical activity and exercise but be realistic. If they are housebound or restricted physically, they will not be able to do much, so encourage physical activity around the house as they are able.</a:t>
            </a:r>
            <a:endParaRPr lang="en-US" smtClean="0"/>
          </a:p>
          <a:p>
            <a:r>
              <a:rPr lang="en-GB" b="1" smtClean="0"/>
              <a:t>Make small achievable dietary changes</a:t>
            </a:r>
            <a:r>
              <a:rPr lang="en-GB" smtClean="0"/>
              <a:t> – reduce portion size, increase fruit and veg, trim visible fat, reduce salt, cook more healthily. They shouldn’t buy food they know is unhealthy. They may benefit from seeing a dietitian for an individualised plan.</a:t>
            </a:r>
            <a:endParaRPr lang="en-US" smtClean="0"/>
          </a:p>
          <a:p>
            <a:r>
              <a:rPr lang="en-GB" b="1" smtClean="0"/>
              <a:t>Reducing alcohol intake</a:t>
            </a:r>
            <a:r>
              <a:rPr lang="en-GB" smtClean="0"/>
              <a:t> – and encourage non-drinkers never to start. Apart from containing ‘empty’ calories, it can lead to weight gain and can increase triglycerides.</a:t>
            </a:r>
            <a:endParaRPr lang="en-US" smtClean="0"/>
          </a:p>
          <a:p>
            <a:endParaRPr lang="en-GB" dirty="0"/>
          </a:p>
        </p:txBody>
      </p:sp>
    </p:spTree>
    <p:extLst>
      <p:ext uri="{BB962C8B-B14F-4D97-AF65-F5344CB8AC3E}">
        <p14:creationId xmlns:p14="http://schemas.microsoft.com/office/powerpoint/2010/main" val="1385406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Promotion and Self Care</a:t>
            </a:r>
            <a:endParaRPr lang="en-GB" dirty="0"/>
          </a:p>
        </p:txBody>
      </p:sp>
      <p:sp>
        <p:nvSpPr>
          <p:cNvPr id="3" name="Content Placeholder 2"/>
          <p:cNvSpPr>
            <a:spLocks noGrp="1"/>
          </p:cNvSpPr>
          <p:nvPr>
            <p:ph idx="1"/>
          </p:nvPr>
        </p:nvSpPr>
        <p:spPr/>
        <p:txBody>
          <a:bodyPr/>
          <a:lstStyle/>
          <a:p>
            <a:r>
              <a:rPr lang="en-GB" b="1" dirty="0"/>
              <a:t>Signing up to campaigns as part of community and support networks</a:t>
            </a:r>
            <a:r>
              <a:rPr lang="en-GB" dirty="0"/>
              <a:t> – any changes they make are long term and may need motivation from others on the same path. Suggest they use health apps on their phones and devices to set themselves goals.</a:t>
            </a:r>
            <a:endParaRPr lang="en-US" dirty="0"/>
          </a:p>
          <a:p>
            <a:endParaRPr lang="en-GB" dirty="0"/>
          </a:p>
        </p:txBody>
      </p:sp>
    </p:spTree>
    <p:extLst>
      <p:ext uri="{BB962C8B-B14F-4D97-AF65-F5344CB8AC3E}">
        <p14:creationId xmlns:p14="http://schemas.microsoft.com/office/powerpoint/2010/main" val="2575452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BA293-2DBE-F844-AAEA-C6CE275D29B7}"/>
              </a:ext>
            </a:extLst>
          </p:cNvPr>
          <p:cNvSpPr>
            <a:spLocks noGrp="1"/>
          </p:cNvSpPr>
          <p:nvPr>
            <p:ph type="title"/>
          </p:nvPr>
        </p:nvSpPr>
        <p:spPr>
          <a:xfrm>
            <a:off x="457200" y="2930753"/>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2016724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a:t>
            </a:r>
            <a:endParaRPr lang="en-GB" dirty="0"/>
          </a:p>
        </p:txBody>
      </p:sp>
      <p:sp>
        <p:nvSpPr>
          <p:cNvPr id="3" name="Content Placeholder 2"/>
          <p:cNvSpPr>
            <a:spLocks noGrp="1"/>
          </p:cNvSpPr>
          <p:nvPr>
            <p:ph idx="1"/>
          </p:nvPr>
        </p:nvSpPr>
        <p:spPr/>
        <p:txBody>
          <a:bodyPr/>
          <a:lstStyle/>
          <a:p>
            <a:r>
              <a:rPr lang="en-GB" dirty="0" smtClean="0"/>
              <a:t>Polly is a 46 year old female, she presents at surgery with chest pain.</a:t>
            </a:r>
          </a:p>
          <a:p>
            <a:r>
              <a:rPr lang="en-GB" dirty="0" smtClean="0"/>
              <a:t>She has been triaged by the GP and asked to attend for an ECG and bloods.</a:t>
            </a:r>
          </a:p>
          <a:p>
            <a:r>
              <a:rPr lang="en-GB" dirty="0" smtClean="0"/>
              <a:t>The Receptionist tells you that Polly is in the waiting room and does not look well.</a:t>
            </a:r>
          </a:p>
          <a:p>
            <a:r>
              <a:rPr lang="en-GB" dirty="0" smtClean="0"/>
              <a:t>You have a full clinic and are already running late!</a:t>
            </a:r>
          </a:p>
          <a:p>
            <a:endParaRPr lang="en-GB" dirty="0"/>
          </a:p>
        </p:txBody>
      </p:sp>
    </p:spTree>
    <p:extLst>
      <p:ext uri="{BB962C8B-B14F-4D97-AF65-F5344CB8AC3E}">
        <p14:creationId xmlns:p14="http://schemas.microsoft.com/office/powerpoint/2010/main" val="72769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Polly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Chest pain started suddenly, has been coming and going over the last 2/7.  </a:t>
            </a:r>
            <a:endParaRPr lang="en-GB" dirty="0"/>
          </a:p>
          <a:p>
            <a:r>
              <a:rPr lang="en-GB" dirty="0" smtClean="0"/>
              <a:t>Polly says it is a dull ache and thinks it is getting more frequent.</a:t>
            </a:r>
          </a:p>
          <a:p>
            <a:r>
              <a:rPr lang="en-GB" dirty="0" smtClean="0"/>
              <a:t>The pain tends to be worse in the evenings, it makes her feel sick. It does radiate to her left jaw.</a:t>
            </a:r>
          </a:p>
          <a:p>
            <a:r>
              <a:rPr lang="en-GB" dirty="0" smtClean="0"/>
              <a:t>Polly has tried paracetamol but it does not help, she has also tried </a:t>
            </a:r>
            <a:r>
              <a:rPr lang="en-GB" dirty="0" err="1" smtClean="0"/>
              <a:t>gaviscon</a:t>
            </a:r>
            <a:r>
              <a:rPr lang="en-GB" dirty="0" smtClean="0"/>
              <a:t> which did not help.</a:t>
            </a:r>
          </a:p>
          <a:p>
            <a:r>
              <a:rPr lang="en-GB" dirty="0" smtClean="0"/>
              <a:t>She rates the pain as being 6-7/10.</a:t>
            </a:r>
            <a:endParaRPr lang="en-GB" dirty="0"/>
          </a:p>
        </p:txBody>
      </p:sp>
    </p:spTree>
    <p:extLst>
      <p:ext uri="{BB962C8B-B14F-4D97-AF65-F5344CB8AC3E}">
        <p14:creationId xmlns:p14="http://schemas.microsoft.com/office/powerpoint/2010/main" val="3268762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a:t>
            </a:r>
            <a:endParaRPr lang="en-GB" dirty="0"/>
          </a:p>
        </p:txBody>
      </p:sp>
      <p:sp>
        <p:nvSpPr>
          <p:cNvPr id="3" name="Content Placeholder 2"/>
          <p:cNvSpPr>
            <a:spLocks noGrp="1"/>
          </p:cNvSpPr>
          <p:nvPr>
            <p:ph idx="1"/>
          </p:nvPr>
        </p:nvSpPr>
        <p:spPr/>
        <p:txBody>
          <a:bodyPr/>
          <a:lstStyle/>
          <a:p>
            <a:r>
              <a:rPr lang="en-GB" dirty="0" smtClean="0"/>
              <a:t>Polly has no significant medical history.</a:t>
            </a:r>
            <a:endParaRPr lang="en-GB" dirty="0"/>
          </a:p>
          <a:p>
            <a:r>
              <a:rPr lang="en-GB" dirty="0" smtClean="0"/>
              <a:t>She does not take any medications</a:t>
            </a:r>
          </a:p>
          <a:p>
            <a:r>
              <a:rPr lang="en-GB" dirty="0" smtClean="0"/>
              <a:t>She smokes 20 cigs/day and drinks 12 units/week</a:t>
            </a:r>
          </a:p>
          <a:p>
            <a:r>
              <a:rPr lang="en-GB" dirty="0" smtClean="0"/>
              <a:t>She does not take recreational drugs</a:t>
            </a:r>
          </a:p>
          <a:p>
            <a:r>
              <a:rPr lang="en-GB" dirty="0" smtClean="0"/>
              <a:t>She does not have any allergies</a:t>
            </a:r>
          </a:p>
          <a:p>
            <a:r>
              <a:rPr lang="en-GB" dirty="0" smtClean="0"/>
              <a:t>Bloods done last year showed a slightly raised cholesterol.</a:t>
            </a:r>
          </a:p>
        </p:txBody>
      </p:sp>
    </p:spTree>
    <p:extLst>
      <p:ext uri="{BB962C8B-B14F-4D97-AF65-F5344CB8AC3E}">
        <p14:creationId xmlns:p14="http://schemas.microsoft.com/office/powerpoint/2010/main" val="320459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Coronary Heart Disease (IHD)</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Sometimes called Ischaemic heart disease.</a:t>
            </a:r>
          </a:p>
          <a:p>
            <a:r>
              <a:rPr lang="en-GB" sz="2800" dirty="0" smtClean="0"/>
              <a:t>Often first time a patient knows they have is  when they have a heart attack.</a:t>
            </a:r>
          </a:p>
          <a:p>
            <a:r>
              <a:rPr lang="en-GB" sz="2800" dirty="0" smtClean="0"/>
              <a:t>Caused by a build up of plaque in the walls of the arteries that supply blood to the heart and other parts of the body.</a:t>
            </a:r>
          </a:p>
          <a:p>
            <a:r>
              <a:rPr lang="en-GB" sz="2800" dirty="0" smtClean="0"/>
              <a:t>Plaque (cholesterol) build up causes the inside of the arteries to narrow over time and either partially or completely block off.</a:t>
            </a:r>
          </a:p>
          <a:p>
            <a:r>
              <a:rPr lang="en-GB" sz="2800" dirty="0" smtClean="0"/>
              <a:t>This process is called atherosclerosis.</a:t>
            </a:r>
          </a:p>
          <a:p>
            <a:endParaRPr lang="en-GB" dirty="0" smtClean="0"/>
          </a:p>
          <a:p>
            <a:endParaRPr lang="en-GB" dirty="0" smtClean="0"/>
          </a:p>
        </p:txBody>
      </p:sp>
    </p:spTree>
    <p:extLst>
      <p:ext uri="{BB962C8B-B14F-4D97-AF65-F5344CB8AC3E}">
        <p14:creationId xmlns:p14="http://schemas.microsoft.com/office/powerpoint/2010/main" val="1521074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History</a:t>
            </a:r>
            <a:endParaRPr lang="en-GB" dirty="0"/>
          </a:p>
        </p:txBody>
      </p:sp>
      <p:sp>
        <p:nvSpPr>
          <p:cNvPr id="3" name="Content Placeholder 2"/>
          <p:cNvSpPr>
            <a:spLocks noGrp="1"/>
          </p:cNvSpPr>
          <p:nvPr>
            <p:ph idx="1"/>
          </p:nvPr>
        </p:nvSpPr>
        <p:spPr/>
        <p:txBody>
          <a:bodyPr/>
          <a:lstStyle/>
          <a:p>
            <a:r>
              <a:rPr lang="en-GB" dirty="0" smtClean="0"/>
              <a:t>Polly lives with her husband and 2 small children in a house</a:t>
            </a:r>
          </a:p>
          <a:p>
            <a:r>
              <a:rPr lang="en-GB" dirty="0" smtClean="0"/>
              <a:t>She is a Primary School Teacher</a:t>
            </a:r>
          </a:p>
          <a:p>
            <a:r>
              <a:rPr lang="en-GB" dirty="0" smtClean="0"/>
              <a:t>She is fully independent and does not have any carers</a:t>
            </a:r>
          </a:p>
          <a:p>
            <a:r>
              <a:rPr lang="en-GB" dirty="0" smtClean="0"/>
              <a:t>She is not a carer other than to her children</a:t>
            </a:r>
            <a:endParaRPr lang="en-GB" dirty="0"/>
          </a:p>
        </p:txBody>
      </p:sp>
    </p:spTree>
    <p:extLst>
      <p:ext uri="{BB962C8B-B14F-4D97-AF65-F5344CB8AC3E}">
        <p14:creationId xmlns:p14="http://schemas.microsoft.com/office/powerpoint/2010/main" val="3677980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sz="5300" dirty="0" smtClean="0"/>
              <a:t>What</a:t>
            </a:r>
            <a:r>
              <a:rPr lang="en-GB" dirty="0" smtClean="0"/>
              <a:t> are you going to do?</a:t>
            </a:r>
            <a:endParaRPr lang="en-GB" dirty="0"/>
          </a:p>
        </p:txBody>
      </p:sp>
    </p:spTree>
    <p:extLst>
      <p:ext uri="{BB962C8B-B14F-4D97-AF65-F5344CB8AC3E}">
        <p14:creationId xmlns:p14="http://schemas.microsoft.com/office/powerpoint/2010/main" val="3978597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Consultation</a:t>
            </a:r>
            <a:endParaRPr lang="en-GB" dirty="0"/>
          </a:p>
        </p:txBody>
      </p:sp>
      <p:sp>
        <p:nvSpPr>
          <p:cNvPr id="3" name="Content Placeholder 2"/>
          <p:cNvSpPr>
            <a:spLocks noGrp="1"/>
          </p:cNvSpPr>
          <p:nvPr>
            <p:ph idx="1"/>
          </p:nvPr>
        </p:nvSpPr>
        <p:spPr/>
        <p:txBody>
          <a:bodyPr/>
          <a:lstStyle/>
          <a:p>
            <a:pPr marL="0" indent="0">
              <a:buNone/>
            </a:pPr>
            <a:r>
              <a:rPr lang="en-GB" dirty="0" smtClean="0"/>
              <a:t>Polly walks into the consultation room, she looks grey and is sweating and comes across as slightly short of breath.</a:t>
            </a:r>
          </a:p>
          <a:p>
            <a:pPr marL="0" indent="0">
              <a:buNone/>
            </a:pPr>
            <a:endParaRPr lang="en-GB" dirty="0"/>
          </a:p>
          <a:p>
            <a:pPr marL="0" indent="0">
              <a:buNone/>
            </a:pPr>
            <a:r>
              <a:rPr lang="en-GB" dirty="0" smtClean="0"/>
              <a:t>What do you do next?</a:t>
            </a:r>
          </a:p>
        </p:txBody>
      </p:sp>
    </p:spTree>
    <p:extLst>
      <p:ext uri="{BB962C8B-B14F-4D97-AF65-F5344CB8AC3E}">
        <p14:creationId xmlns:p14="http://schemas.microsoft.com/office/powerpoint/2010/main" val="15293350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Examination</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Blood pressure : 110/82</a:t>
            </a:r>
          </a:p>
          <a:p>
            <a:pPr marL="0" indent="0">
              <a:buNone/>
            </a:pPr>
            <a:r>
              <a:rPr lang="en-GB" dirty="0" smtClean="0"/>
              <a:t>HR 62</a:t>
            </a:r>
          </a:p>
          <a:p>
            <a:pPr marL="0" indent="0">
              <a:buNone/>
            </a:pPr>
            <a:r>
              <a:rPr lang="en-GB" dirty="0" err="1" smtClean="0"/>
              <a:t>Sats</a:t>
            </a:r>
            <a:r>
              <a:rPr lang="en-GB" dirty="0" smtClean="0"/>
              <a:t>: 96%</a:t>
            </a:r>
          </a:p>
          <a:p>
            <a:pPr marL="0" indent="0">
              <a:buNone/>
            </a:pPr>
            <a:r>
              <a:rPr lang="en-GB" dirty="0" smtClean="0"/>
              <a:t>Temp: 37.5</a:t>
            </a:r>
          </a:p>
          <a:p>
            <a:pPr marL="0" indent="0">
              <a:buNone/>
            </a:pPr>
            <a:r>
              <a:rPr lang="en-GB" dirty="0" smtClean="0"/>
              <a:t>RR: 20</a:t>
            </a:r>
          </a:p>
          <a:p>
            <a:pPr marL="0" indent="0">
              <a:buNone/>
            </a:pPr>
            <a:r>
              <a:rPr lang="en-GB" dirty="0" smtClean="0"/>
              <a:t>Cap refill &lt;2 secs</a:t>
            </a:r>
          </a:p>
          <a:p>
            <a:pPr marL="0" indent="0">
              <a:buNone/>
            </a:pPr>
            <a:r>
              <a:rPr lang="en-GB" dirty="0" smtClean="0"/>
              <a:t>Pale grey, sweating/sob</a:t>
            </a:r>
          </a:p>
          <a:p>
            <a:pPr marL="0" indent="0">
              <a:buNone/>
            </a:pPr>
            <a:r>
              <a:rPr lang="en-GB" dirty="0" smtClean="0"/>
              <a:t>HS 1&amp;2 heard</a:t>
            </a:r>
          </a:p>
          <a:p>
            <a:pPr marL="0" indent="0">
              <a:buNone/>
            </a:pPr>
            <a:endParaRPr lang="en-GB" dirty="0" smtClean="0"/>
          </a:p>
        </p:txBody>
      </p:sp>
    </p:spTree>
    <p:extLst>
      <p:ext uri="{BB962C8B-B14F-4D97-AF65-F5344CB8AC3E}">
        <p14:creationId xmlns:p14="http://schemas.microsoft.com/office/powerpoint/2010/main" val="1080700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you going to do?</a:t>
            </a:r>
            <a:endParaRPr lang="en-GB" dirty="0"/>
          </a:p>
        </p:txBody>
      </p:sp>
      <p:sp>
        <p:nvSpPr>
          <p:cNvPr id="3" name="Content Placeholder 2"/>
          <p:cNvSpPr>
            <a:spLocks noGrp="1"/>
          </p:cNvSpPr>
          <p:nvPr>
            <p:ph idx="1"/>
          </p:nvPr>
        </p:nvSpPr>
        <p:spPr/>
        <p:txBody>
          <a:bodyPr/>
          <a:lstStyle/>
          <a:p>
            <a:r>
              <a:rPr lang="en-GB" dirty="0" smtClean="0"/>
              <a:t>Initially you could perform an ECG – is there anyone available to interpret appropriately</a:t>
            </a:r>
          </a:p>
          <a:p>
            <a:r>
              <a:rPr lang="en-GB" dirty="0" smtClean="0"/>
              <a:t>Call 999 for ambulance</a:t>
            </a:r>
          </a:p>
          <a:p>
            <a:r>
              <a:rPr lang="en-GB" dirty="0" smtClean="0"/>
              <a:t>As the nurse what else would you do?</a:t>
            </a:r>
          </a:p>
          <a:p>
            <a:r>
              <a:rPr lang="en-GB" dirty="0" smtClean="0"/>
              <a:t>The ambulance comes – what do they do?</a:t>
            </a:r>
          </a:p>
          <a:p>
            <a:endParaRPr lang="en-GB" dirty="0"/>
          </a:p>
        </p:txBody>
      </p:sp>
    </p:spTree>
    <p:extLst>
      <p:ext uri="{BB962C8B-B14F-4D97-AF65-F5344CB8AC3E}">
        <p14:creationId xmlns:p14="http://schemas.microsoft.com/office/powerpoint/2010/main" val="1566183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week later</a:t>
            </a:r>
            <a:endParaRPr lang="en-GB" dirty="0"/>
          </a:p>
        </p:txBody>
      </p:sp>
      <p:sp>
        <p:nvSpPr>
          <p:cNvPr id="3" name="Content Placeholder 2"/>
          <p:cNvSpPr>
            <a:spLocks noGrp="1"/>
          </p:cNvSpPr>
          <p:nvPr>
            <p:ph idx="1"/>
          </p:nvPr>
        </p:nvSpPr>
        <p:spPr/>
        <p:txBody>
          <a:bodyPr/>
          <a:lstStyle/>
          <a:p>
            <a:r>
              <a:rPr lang="en-GB" dirty="0" smtClean="0"/>
              <a:t>A week later the GP shows you a discharge summary for Polly</a:t>
            </a:r>
          </a:p>
          <a:p>
            <a:r>
              <a:rPr lang="en-GB" dirty="0" smtClean="0"/>
              <a:t>She had a STEMI which resulted in her having 5 stents. She is now home and doing well</a:t>
            </a:r>
          </a:p>
          <a:p>
            <a:endParaRPr lang="en-GB" dirty="0"/>
          </a:p>
        </p:txBody>
      </p:sp>
    </p:spTree>
    <p:extLst>
      <p:ext uri="{BB962C8B-B14F-4D97-AF65-F5344CB8AC3E}">
        <p14:creationId xmlns:p14="http://schemas.microsoft.com/office/powerpoint/2010/main" val="615549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a:t>
            </a:r>
            <a:endParaRPr lang="en-GB" dirty="0"/>
          </a:p>
        </p:txBody>
      </p:sp>
      <p:sp>
        <p:nvSpPr>
          <p:cNvPr id="3" name="Content Placeholder 2"/>
          <p:cNvSpPr>
            <a:spLocks noGrp="1"/>
          </p:cNvSpPr>
          <p:nvPr>
            <p:ph idx="1"/>
          </p:nvPr>
        </p:nvSpPr>
        <p:spPr/>
        <p:txBody>
          <a:bodyPr/>
          <a:lstStyle/>
          <a:p>
            <a:r>
              <a:rPr lang="en-GB" dirty="0" smtClean="0"/>
              <a:t>How do you feel about this scenario?</a:t>
            </a:r>
          </a:p>
          <a:p>
            <a:endParaRPr lang="en-GB" dirty="0"/>
          </a:p>
          <a:p>
            <a:r>
              <a:rPr lang="en-GB" dirty="0" smtClean="0"/>
              <a:t>What would you do differently?</a:t>
            </a:r>
          </a:p>
          <a:p>
            <a:endParaRPr lang="en-GB" dirty="0"/>
          </a:p>
          <a:p>
            <a:r>
              <a:rPr lang="en-GB" dirty="0" smtClean="0"/>
              <a:t>Would you make any changes to the care you gave?</a:t>
            </a:r>
          </a:p>
          <a:p>
            <a:endParaRPr lang="en-GB" dirty="0" smtClean="0"/>
          </a:p>
        </p:txBody>
      </p:sp>
    </p:spTree>
    <p:extLst>
      <p:ext uri="{BB962C8B-B14F-4D97-AF65-F5344CB8AC3E}">
        <p14:creationId xmlns:p14="http://schemas.microsoft.com/office/powerpoint/2010/main" val="1604687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447746-C6E7-6148-AAF0-F735183AA411}"/>
              </a:ext>
            </a:extLst>
          </p:cNvPr>
          <p:cNvSpPr>
            <a:spLocks noGrp="1"/>
          </p:cNvSpPr>
          <p:nvPr>
            <p:ph type="title"/>
          </p:nvPr>
        </p:nvSpPr>
        <p:spPr>
          <a:xfrm>
            <a:off x="381000" y="2930753"/>
            <a:ext cx="8229600" cy="1143000"/>
          </a:xfrm>
        </p:spPr>
        <p:txBody>
          <a:bodyPr/>
          <a:lstStyle/>
          <a:p>
            <a:r>
              <a:rPr lang="en-US" dirty="0"/>
              <a:t>Thank you </a:t>
            </a:r>
          </a:p>
        </p:txBody>
      </p:sp>
    </p:spTree>
    <p:extLst>
      <p:ext uri="{BB962C8B-B14F-4D97-AF65-F5344CB8AC3E}">
        <p14:creationId xmlns:p14="http://schemas.microsoft.com/office/powerpoint/2010/main" val="326627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Coronary Heart Disease</a:t>
            </a:r>
            <a:endParaRPr lang="en-GB" dirty="0"/>
          </a:p>
        </p:txBody>
      </p:sp>
      <p:pic>
        <p:nvPicPr>
          <p:cNvPr id="1026" name="Picture 2" descr="Illustration of coronary artery disea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4752528" cy="4032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ronary artery disease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276872"/>
            <a:ext cx="2095500" cy="229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693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0EE268-246B-BF46-A150-50F0081BF25E}"/>
              </a:ext>
            </a:extLst>
          </p:cNvPr>
          <p:cNvSpPr>
            <a:spLocks noGrp="1"/>
          </p:cNvSpPr>
          <p:nvPr>
            <p:ph type="title"/>
          </p:nvPr>
        </p:nvSpPr>
        <p:spPr/>
        <p:txBody>
          <a:bodyPr/>
          <a:lstStyle/>
          <a:p>
            <a:r>
              <a:rPr lang="en-US" dirty="0" smtClean="0"/>
              <a:t>Angina</a:t>
            </a:r>
            <a:endParaRPr lang="en-US" dirty="0"/>
          </a:p>
        </p:txBody>
      </p:sp>
      <p:sp>
        <p:nvSpPr>
          <p:cNvPr id="3" name="Content Placeholder 2">
            <a:extLst>
              <a:ext uri="{FF2B5EF4-FFF2-40B4-BE49-F238E27FC236}">
                <a16:creationId xmlns:a16="http://schemas.microsoft.com/office/drawing/2014/main" xmlns="" id="{E41986D8-1856-D849-AB23-913F43112744}"/>
              </a:ext>
            </a:extLst>
          </p:cNvPr>
          <p:cNvSpPr>
            <a:spLocks noGrp="1"/>
          </p:cNvSpPr>
          <p:nvPr>
            <p:ph idx="1"/>
          </p:nvPr>
        </p:nvSpPr>
        <p:spPr>
          <a:xfrm>
            <a:off x="683568" y="1497207"/>
            <a:ext cx="8229600" cy="4525963"/>
          </a:xfrm>
        </p:spPr>
        <p:txBody>
          <a:bodyPr>
            <a:normAutofit/>
          </a:bodyPr>
          <a:lstStyle/>
          <a:p>
            <a:r>
              <a:rPr lang="en-US" sz="2800" dirty="0" smtClean="0"/>
              <a:t>Chest pain often described as a tight, dull, heavy sensation that may spread to arms, neck, jaw or back.</a:t>
            </a:r>
          </a:p>
          <a:p>
            <a:r>
              <a:rPr lang="en-US" sz="2800" dirty="0" smtClean="0"/>
              <a:t>Usually triggered by physical exertion or stress.</a:t>
            </a:r>
          </a:p>
          <a:p>
            <a:r>
              <a:rPr lang="en-US" sz="2800" dirty="0" smtClean="0"/>
              <a:t>Generally stops within few minutes of rest.</a:t>
            </a:r>
          </a:p>
          <a:p>
            <a:r>
              <a:rPr lang="en-US" sz="2800" dirty="0" smtClean="0"/>
              <a:t>Caused by partial blockage to coronary arteries reducing blood flow to the heart</a:t>
            </a:r>
            <a:r>
              <a:rPr lang="en-US" dirty="0" smtClean="0"/>
              <a:t>.</a:t>
            </a:r>
          </a:p>
          <a:p>
            <a:pPr marL="0" indent="0">
              <a:buNone/>
            </a:pPr>
            <a:endParaRPr lang="en-US" dirty="0"/>
          </a:p>
          <a:p>
            <a:endParaRPr lang="en-US" dirty="0" smtClean="0"/>
          </a:p>
          <a:p>
            <a:endParaRPr lang="en-US" dirty="0"/>
          </a:p>
        </p:txBody>
      </p:sp>
      <p:pic>
        <p:nvPicPr>
          <p:cNvPr id="24578" name="Picture 2" descr="Image result for ang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581128"/>
            <a:ext cx="2140042" cy="173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Angina</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US" u="sng" dirty="0" smtClean="0"/>
              <a:t>Stable </a:t>
            </a:r>
            <a:r>
              <a:rPr lang="en-US" dirty="0" smtClean="0"/>
              <a:t>– most common, caused by physical exertion, lasts few minutes, goes away when rests</a:t>
            </a:r>
          </a:p>
          <a:p>
            <a:pPr marL="0" indent="0">
              <a:buNone/>
            </a:pPr>
            <a:r>
              <a:rPr lang="en-US" u="sng" dirty="0" smtClean="0"/>
              <a:t>Unstable</a:t>
            </a:r>
            <a:r>
              <a:rPr lang="en-US" dirty="0" smtClean="0"/>
              <a:t> – pain at rest or when not exercising, pain can be strong and long lasting, come back again and again.  Can be a signal of an impending heart attack.</a:t>
            </a:r>
          </a:p>
          <a:p>
            <a:pPr marL="0" indent="0">
              <a:buNone/>
            </a:pPr>
            <a:r>
              <a:rPr lang="en-US" u="sng" dirty="0" smtClean="0"/>
              <a:t>Vasospastic </a:t>
            </a:r>
            <a:r>
              <a:rPr lang="en-US" dirty="0" smtClean="0"/>
              <a:t>– rare, happens at night due to coronary arteries going into spasm and narrowing causing less blood flow to the heart.</a:t>
            </a:r>
          </a:p>
          <a:p>
            <a:pPr marL="0" indent="0">
              <a:buNone/>
            </a:pPr>
            <a:r>
              <a:rPr lang="en-US" u="sng" dirty="0" smtClean="0"/>
              <a:t>Microvascular</a:t>
            </a:r>
            <a:r>
              <a:rPr lang="en-US" dirty="0" smtClean="0"/>
              <a:t> – often referred to as cardiac syndrome X. Chest pain with physical exercise, stress or anxiety. Comes in spasms in the smallest coronary arteries.</a:t>
            </a:r>
          </a:p>
          <a:p>
            <a:pPr marL="0" indent="0">
              <a:buNone/>
            </a:pPr>
            <a:endParaRPr lang="en-US" dirty="0" smtClean="0"/>
          </a:p>
          <a:p>
            <a:pPr marL="0" indent="0">
              <a:buNone/>
            </a:pPr>
            <a:endParaRPr lang="en-US" dirty="0" smtClean="0"/>
          </a:p>
          <a:p>
            <a:endParaRPr lang="en-US" dirty="0"/>
          </a:p>
          <a:p>
            <a:endParaRPr lang="en-GB" dirty="0"/>
          </a:p>
        </p:txBody>
      </p:sp>
    </p:spTree>
    <p:extLst>
      <p:ext uri="{BB962C8B-B14F-4D97-AF65-F5344CB8AC3E}">
        <p14:creationId xmlns:p14="http://schemas.microsoft.com/office/powerpoint/2010/main" val="2500817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B47DE-E645-B743-BEE5-DE7D7BD27F63}"/>
              </a:ext>
            </a:extLst>
          </p:cNvPr>
          <p:cNvSpPr>
            <a:spLocks noGrp="1"/>
          </p:cNvSpPr>
          <p:nvPr>
            <p:ph type="title"/>
          </p:nvPr>
        </p:nvSpPr>
        <p:spPr/>
        <p:txBody>
          <a:bodyPr/>
          <a:lstStyle/>
          <a:p>
            <a:r>
              <a:rPr lang="en-US" dirty="0"/>
              <a:t>Stable </a:t>
            </a:r>
            <a:r>
              <a:rPr lang="en-US" dirty="0" smtClean="0"/>
              <a:t>vs. Unstable Angina</a:t>
            </a:r>
            <a:endParaRPr lang="en-US" dirty="0"/>
          </a:p>
        </p:txBody>
      </p:sp>
      <p:pic>
        <p:nvPicPr>
          <p:cNvPr id="25602" name="Picture 2" descr="Image result for stable and unstable ang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5140" y="1244296"/>
            <a:ext cx="4433548" cy="39409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5282574"/>
            <a:ext cx="8251371" cy="1477328"/>
          </a:xfrm>
          <a:prstGeom prst="rect">
            <a:avLst/>
          </a:prstGeom>
        </p:spPr>
        <p:txBody>
          <a:bodyPr wrap="square">
            <a:spAutoFit/>
          </a:bodyPr>
          <a:lstStyle/>
          <a:p>
            <a:r>
              <a:rPr lang="en-GB" dirty="0"/>
              <a:t>Stable angina is when you get angina symptoms during moderate physical activity or when you are pushing yourself physically. These symptoms go away with rest and/or medication.</a:t>
            </a:r>
          </a:p>
          <a:p>
            <a:r>
              <a:rPr lang="en-GB" dirty="0"/>
              <a:t>Unstable angina is when you get angina symptoms while doing very little or resting. This can happen to people who have never experienced angina before</a:t>
            </a:r>
          </a:p>
        </p:txBody>
      </p:sp>
      <p:pic>
        <p:nvPicPr>
          <p:cNvPr id="25604" name="Picture 4" descr="Image result for stable ang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02101"/>
            <a:ext cx="4033763" cy="302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16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TotalTime>
  <Words>1972</Words>
  <Application>Microsoft Office PowerPoint</Application>
  <PresentationFormat>On-screen Show (4:3)</PresentationFormat>
  <Paragraphs>259</Paragraphs>
  <Slides>57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Office Theme</vt:lpstr>
      <vt:lpstr>Cardio Vascular Disease</vt:lpstr>
      <vt:lpstr>What is CVD? </vt:lpstr>
      <vt:lpstr>Epidemiology</vt:lpstr>
      <vt:lpstr>Risk Factors</vt:lpstr>
      <vt:lpstr>Coronary Heart Disease (IHD)</vt:lpstr>
      <vt:lpstr>Coronary Heart Disease</vt:lpstr>
      <vt:lpstr>Angina</vt:lpstr>
      <vt:lpstr>Angina</vt:lpstr>
      <vt:lpstr>Stable vs. Unstable Angina</vt:lpstr>
      <vt:lpstr>PowerPoint Presentation</vt:lpstr>
      <vt:lpstr>Risk factors</vt:lpstr>
      <vt:lpstr>Tests</vt:lpstr>
      <vt:lpstr>Management of Angina</vt:lpstr>
      <vt:lpstr>Self care</vt:lpstr>
      <vt:lpstr>The role of the PN</vt:lpstr>
      <vt:lpstr> Heart Attack (MI)</vt:lpstr>
      <vt:lpstr>Symptoms in Women</vt:lpstr>
      <vt:lpstr>Management</vt:lpstr>
      <vt:lpstr>Role of the Nurse</vt:lpstr>
      <vt:lpstr>Congenital Heart Defects</vt:lpstr>
      <vt:lpstr>What is Blood Pressure? </vt:lpstr>
      <vt:lpstr>What is normal?</vt:lpstr>
      <vt:lpstr>Symptoms of Hypertension </vt:lpstr>
      <vt:lpstr>Symptoms of Hypotension</vt:lpstr>
      <vt:lpstr>How to take a Blood Pressure</vt:lpstr>
      <vt:lpstr>24 Hour Blood Pressure monitoring ABPM</vt:lpstr>
      <vt:lpstr>Home Blood Pressure Monitoring</vt:lpstr>
      <vt:lpstr>Tips to take a blood pressure?</vt:lpstr>
      <vt:lpstr>PowerPoint Presentation</vt:lpstr>
      <vt:lpstr>Hypertension</vt:lpstr>
      <vt:lpstr>Diagnosing Hypertension </vt:lpstr>
      <vt:lpstr>Management</vt:lpstr>
      <vt:lpstr>Common Medications</vt:lpstr>
      <vt:lpstr>ACE Inhibitors (Angiotensin converting enzyme inhibitors)</vt:lpstr>
      <vt:lpstr>Calcium channel Blockers</vt:lpstr>
      <vt:lpstr>Calcium Channel Blockers</vt:lpstr>
      <vt:lpstr>Role of the Nurse</vt:lpstr>
      <vt:lpstr>CVD Risk Score</vt:lpstr>
      <vt:lpstr>What is a stroke?</vt:lpstr>
      <vt:lpstr>Symptoms of Stroke</vt:lpstr>
      <vt:lpstr>Stroke symptoms </vt:lpstr>
      <vt:lpstr>Transient Ischaemic Attack</vt:lpstr>
      <vt:lpstr>Vascular Dementia</vt:lpstr>
      <vt:lpstr>Health Promotion and Self Care</vt:lpstr>
      <vt:lpstr>Health Promotion and Self Care</vt:lpstr>
      <vt:lpstr>Questions</vt:lpstr>
      <vt:lpstr>Scenario </vt:lpstr>
      <vt:lpstr>Polly</vt:lpstr>
      <vt:lpstr>History</vt:lpstr>
      <vt:lpstr>Social History</vt:lpstr>
      <vt:lpstr>        What are you going to do?</vt:lpstr>
      <vt:lpstr>Consultation</vt:lpstr>
      <vt:lpstr>Examination</vt:lpstr>
      <vt:lpstr>What are you going to do?</vt:lpstr>
      <vt:lpstr>…a week later</vt:lpstr>
      <vt:lpstr>Reflection</vt:lpstr>
      <vt:lpstr>Thank you </vt:lpstr>
    </vt:vector>
  </TitlesOfParts>
  <Company>Actavis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 vascular disease</dc:title>
  <dc:creator>User</dc:creator>
  <cp:lastModifiedBy>Anne Murphy</cp:lastModifiedBy>
  <cp:revision>49</cp:revision>
  <dcterms:created xsi:type="dcterms:W3CDTF">2022-02-13T17:43:59Z</dcterms:created>
  <dcterms:modified xsi:type="dcterms:W3CDTF">2022-08-22T11:51:34Z</dcterms:modified>
</cp:coreProperties>
</file>