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4"/>
  </p:notesMasterIdLst>
  <p:sldIdLst>
    <p:sldId id="256" r:id="rId2"/>
    <p:sldId id="257" r:id="rId3"/>
    <p:sldId id="258" r:id="rId4"/>
    <p:sldId id="274" r:id="rId5"/>
    <p:sldId id="290" r:id="rId6"/>
    <p:sldId id="273" r:id="rId7"/>
    <p:sldId id="270" r:id="rId8"/>
    <p:sldId id="271" r:id="rId9"/>
    <p:sldId id="272" r:id="rId10"/>
    <p:sldId id="278" r:id="rId11"/>
    <p:sldId id="280" r:id="rId12"/>
    <p:sldId id="276" r:id="rId13"/>
    <p:sldId id="259" r:id="rId14"/>
    <p:sldId id="260" r:id="rId15"/>
    <p:sldId id="261" r:id="rId16"/>
    <p:sldId id="262" r:id="rId17"/>
    <p:sldId id="263" r:id="rId18"/>
    <p:sldId id="266" r:id="rId19"/>
    <p:sldId id="269" r:id="rId20"/>
    <p:sldId id="281" r:id="rId21"/>
    <p:sldId id="287" r:id="rId22"/>
    <p:sldId id="288" r:id="rId23"/>
    <p:sldId id="291" r:id="rId24"/>
    <p:sldId id="292" r:id="rId25"/>
    <p:sldId id="264" r:id="rId26"/>
    <p:sldId id="265" r:id="rId27"/>
    <p:sldId id="268" r:id="rId28"/>
    <p:sldId id="295" r:id="rId29"/>
    <p:sldId id="283" r:id="rId30"/>
    <p:sldId id="293" r:id="rId31"/>
    <p:sldId id="289" r:id="rId32"/>
    <p:sldId id="294" r:id="rId33"/>
    <p:sldId id="282" r:id="rId34"/>
    <p:sldId id="284" r:id="rId35"/>
    <p:sldId id="297" r:id="rId36"/>
    <p:sldId id="301" r:id="rId37"/>
    <p:sldId id="298" r:id="rId38"/>
    <p:sldId id="299" r:id="rId39"/>
    <p:sldId id="300" r:id="rId40"/>
    <p:sldId id="285" r:id="rId41"/>
    <p:sldId id="296" r:id="rId42"/>
    <p:sldId id="28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7528-3EE8-4C36-94C8-C90CEF511F6E}" type="datetimeFigureOut">
              <a:rPr lang="en-GB" smtClean="0"/>
              <a:pPr/>
              <a:t>28/11/2022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B1708-EF4C-4C03-B2ED-905594B400C9}" type="slidenum">
              <a:rPr lang="en-GB" smtClean="0"/>
              <a:pPr/>
              <a:t>‹#›</a:t>
            </a:fld>
            <a:endParaRPr lang="en-GB"/>
          </a:p>
        </p:txBody>
      </p:sp>
    </p:spTree>
    <p:extLst>
      <p:ext uri="{BB962C8B-B14F-4D97-AF65-F5344CB8AC3E}">
        <p14:creationId xmlns:p14="http://schemas.microsoft.com/office/powerpoint/2010/main" val="239540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Triggers are things that cause symptoms of asthma, which can lead to an asthma attack or episode.  These include allergens which are things you are allergic to such as: </a:t>
            </a:r>
            <a:br>
              <a:rPr lang="en-US" altLang="en-US" smtClean="0"/>
            </a:br>
            <a:r>
              <a:rPr lang="en-US" altLang="en-US" smtClean="0"/>
              <a:t/>
            </a:r>
            <a:br>
              <a:rPr lang="en-US" altLang="en-US" smtClean="0"/>
            </a:br>
            <a:r>
              <a:rPr lang="en-US" altLang="en-US" smtClean="0"/>
              <a:t>- animal dander from feathered or furry pets, </a:t>
            </a:r>
            <a:br>
              <a:rPr lang="en-US" altLang="en-US" smtClean="0"/>
            </a:br>
            <a:r>
              <a:rPr lang="en-US" altLang="en-US" smtClean="0"/>
              <a:t>- cockroach droppings, </a:t>
            </a:r>
          </a:p>
          <a:p>
            <a:r>
              <a:rPr lang="en-US" altLang="en-US" smtClean="0"/>
              <a:t>- dust mites,</a:t>
            </a:r>
          </a:p>
          <a:p>
            <a:r>
              <a:rPr lang="en-US" altLang="en-US" smtClean="0"/>
              <a:t>- molds, and</a:t>
            </a:r>
          </a:p>
          <a:p>
            <a:r>
              <a:rPr lang="en-US" altLang="en-US" smtClean="0"/>
              <a:t>- tree, grass and weed pollens </a:t>
            </a:r>
          </a:p>
          <a:p>
            <a:endParaRPr lang="en-US" altLang="en-US" smtClean="0"/>
          </a:p>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57B3C4B-45C7-4410-A88C-9449A40F1707}" type="slidenum">
              <a:rPr lang="en-US" altLang="en-US">
                <a:latin typeface="Times New Roman" panose="02020603050405020304" pitchFamily="18" charset="0"/>
              </a:rPr>
              <a:pPr eaLnBrk="1" hangingPunct="1">
                <a:spcBef>
                  <a:spcPct val="0"/>
                </a:spcBef>
              </a:pPr>
              <a:t>13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7028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800080"/>
                </a:solidFill>
                <a:latin typeface="Univers" pitchFamily="34" charset="0"/>
              </a:rPr>
              <a:t>A student may still have an asthma attack even though he/she pre-treated and warmed-up.  Remember that asthma attacks are never the same for any two students. </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If your student has one or more of the following symptoms you need to stay calm and follow his/her emergency plan immediately:</a:t>
            </a:r>
          </a:p>
          <a:p>
            <a:r>
              <a:rPr lang="en-US" altLang="en-US" smtClean="0">
                <a:solidFill>
                  <a:srgbClr val="800080"/>
                </a:solidFill>
                <a:latin typeface="Univers" pitchFamily="34" charset="0"/>
              </a:rPr>
              <a:t> </a:t>
            </a:r>
          </a:p>
          <a:p>
            <a:pPr>
              <a:buFontTx/>
              <a:buChar char="•"/>
            </a:pPr>
            <a:r>
              <a:rPr lang="en-US" altLang="en-US" smtClean="0">
                <a:solidFill>
                  <a:srgbClr val="800080"/>
                </a:solidFill>
                <a:latin typeface="Univers" pitchFamily="34" charset="0"/>
              </a:rPr>
              <a:t> coughing or wheezing</a:t>
            </a:r>
          </a:p>
          <a:p>
            <a:pPr>
              <a:buFontTx/>
              <a:buChar char="•"/>
            </a:pPr>
            <a:r>
              <a:rPr lang="en-US" altLang="en-US" smtClean="0">
                <a:solidFill>
                  <a:srgbClr val="800080"/>
                </a:solidFill>
                <a:latin typeface="Univers" pitchFamily="34" charset="0"/>
              </a:rPr>
              <a:t> difficulty breathing, shortness of breath</a:t>
            </a:r>
          </a:p>
          <a:p>
            <a:pPr>
              <a:buFontTx/>
              <a:buChar char="•"/>
            </a:pPr>
            <a:r>
              <a:rPr lang="en-US" altLang="en-US" smtClean="0">
                <a:solidFill>
                  <a:srgbClr val="800080"/>
                </a:solidFill>
                <a:latin typeface="Univers" pitchFamily="34" charset="0"/>
              </a:rPr>
              <a:t> difficulty in talking and walking due to shortness of breath</a:t>
            </a:r>
          </a:p>
          <a:p>
            <a:pPr>
              <a:buFontTx/>
              <a:buChar char="•"/>
            </a:pPr>
            <a:r>
              <a:rPr lang="en-US" altLang="en-US" smtClean="0">
                <a:solidFill>
                  <a:srgbClr val="800080"/>
                </a:solidFill>
                <a:latin typeface="Univers" pitchFamily="34" charset="0"/>
              </a:rPr>
              <a:t> chest tightness or pain</a:t>
            </a:r>
          </a:p>
          <a:p>
            <a:endParaRPr lang="en-US" altLang="en-US" smtClean="0">
              <a:solidFill>
                <a:srgbClr val="800080"/>
              </a:solidFill>
              <a:latin typeface="Univers"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20F1758-5AB9-4E97-961C-389B59C16263}" type="slidenum">
              <a:rPr lang="en-US" altLang="en-US">
                <a:latin typeface="Times New Roman" panose="02020603050405020304" pitchFamily="18" charset="0"/>
              </a:rPr>
              <a:pPr eaLnBrk="1" hangingPunct="1">
                <a:spcBef>
                  <a:spcPct val="0"/>
                </a:spcBef>
              </a:pPr>
              <a:t>27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60647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Univers" pitchFamily="34" charset="0"/>
              </a:rPr>
              <a:t>Other triggers include irritants, such as environmental tobacco smoke, air pollution, chemicals and strong smells.</a:t>
            </a:r>
          </a:p>
          <a:p>
            <a:endParaRPr lang="en-US" altLang="en-US" smtClean="0">
              <a:latin typeface="Univers" pitchFamily="34" charset="0"/>
            </a:endParaRPr>
          </a:p>
          <a:p>
            <a:r>
              <a:rPr lang="en-US" altLang="en-US" smtClean="0">
                <a:latin typeface="Univers" pitchFamily="34" charset="0"/>
              </a:rPr>
              <a:t>Environmental tobacco smoke or second hand smoke – which increase the number of asthma episodes and the severity of symptoms in an estimated 200,000 to 1 million children annually.</a:t>
            </a:r>
          </a:p>
          <a:p>
            <a:endParaRPr lang="en-US" altLang="en-US" smtClean="0">
              <a:latin typeface="Univers" pitchFamily="34" charset="0"/>
            </a:endParaRPr>
          </a:p>
          <a:p>
            <a:r>
              <a:rPr lang="en-US" altLang="en-US" smtClean="0">
                <a:latin typeface="Univers" pitchFamily="34" charset="0"/>
              </a:rPr>
              <a:t>Air pollution – a potent mix of ground level ozone, sulfur dioxide, particulate matter and nitrogen oxide</a:t>
            </a:r>
          </a:p>
          <a:p>
            <a:endParaRPr lang="en-US" altLang="en-US" smtClean="0">
              <a:latin typeface="Univers" pitchFamily="34" charset="0"/>
            </a:endParaRPr>
          </a:p>
          <a:p>
            <a:r>
              <a:rPr lang="en-US" altLang="en-US" smtClean="0">
                <a:latin typeface="Univers" pitchFamily="34" charset="0"/>
              </a:rPr>
              <a:t>Chemicals or strong smells, including paint/cleaning solutions, chalk dust, lawn and turf treatments, gasoline fumes  </a:t>
            </a:r>
          </a:p>
          <a:p>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51B9F30-4949-44B6-A51C-0D05DE44576C}" type="slidenum">
              <a:rPr lang="en-US" altLang="en-US">
                <a:latin typeface="Times New Roman" panose="02020603050405020304" pitchFamily="18" charset="0"/>
              </a:rPr>
              <a:pPr eaLnBrk="1" hangingPunct="1">
                <a:spcBef>
                  <a:spcPct val="0"/>
                </a:spcBef>
              </a:pPr>
              <a:t>14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08338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Additional Triggers:</a:t>
            </a:r>
          </a:p>
          <a:p>
            <a:r>
              <a:rPr lang="en-US" altLang="en-US" smtClean="0"/>
              <a:t/>
            </a:r>
            <a:br>
              <a:rPr lang="en-US" altLang="en-US" smtClean="0"/>
            </a:br>
            <a:r>
              <a:rPr lang="en-US" altLang="en-US" smtClean="0"/>
              <a:t>- weather changes</a:t>
            </a:r>
            <a:br>
              <a:rPr lang="en-US" altLang="en-US" smtClean="0"/>
            </a:br>
            <a:r>
              <a:rPr lang="en-US" altLang="en-US" smtClean="0"/>
              <a:t>- upper respiratory infections, such as the common cold or flu </a:t>
            </a:r>
          </a:p>
          <a:p>
            <a:r>
              <a:rPr lang="en-US" altLang="en-US" smtClean="0"/>
              <a:t>- cold air</a:t>
            </a:r>
            <a:br>
              <a:rPr lang="en-US" altLang="en-US" smtClean="0"/>
            </a:br>
            <a:r>
              <a:rPr lang="en-US" altLang="en-US" smtClean="0"/>
              <a:t>- strong emotions, like crying and even laughter, and </a:t>
            </a:r>
            <a:br>
              <a:rPr lang="en-US" altLang="en-US" smtClean="0"/>
            </a:br>
            <a:r>
              <a:rPr lang="en-US" altLang="en-US" smtClean="0"/>
              <a:t>- what concerns you most – exercise </a:t>
            </a:r>
          </a:p>
          <a:p>
            <a:r>
              <a:rPr lang="en-US" altLang="en-US" smtClean="0"/>
              <a:t/>
            </a:r>
            <a:br>
              <a:rPr lang="en-US" altLang="en-US" smtClean="0"/>
            </a:br>
            <a:r>
              <a:rPr lang="en-US" altLang="en-US" smtClean="0"/>
              <a:t>A newly-mowed field, freshly-sprayed turf or a just-refinished gym floor may mean you need to temporarily change the location of practice or physical education class. </a:t>
            </a:r>
            <a:br>
              <a:rPr lang="en-US" altLang="en-US" smtClean="0"/>
            </a:b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ACC2DE2-F07C-44E0-A99D-816EA4DBDB92}" type="slidenum">
              <a:rPr lang="en-US" altLang="en-US">
                <a:latin typeface="Times New Roman" panose="02020603050405020304" pitchFamily="18" charset="0"/>
              </a:rPr>
              <a:pPr eaLnBrk="1" hangingPunct="1">
                <a:spcBef>
                  <a:spcPct val="0"/>
                </a:spcBef>
              </a:pPr>
              <a:t>15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200296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Even though exercise is important for everyone, it can cause asthma symptoms in the vast majority of individuals with asthma and…12% of those who are undiagnosed with asthma will experience symptoms. It’s important for every school staff member to recognize symptoms that occur with exercise {</a:t>
            </a:r>
            <a:r>
              <a:rPr lang="en-US" altLang="en-US" b="1" smtClean="0"/>
              <a:t>exercise-induced asthma (EIA)} </a:t>
            </a:r>
            <a:r>
              <a:rPr lang="en-US" altLang="en-US" smtClean="0"/>
              <a:t>and know how to help.</a:t>
            </a:r>
          </a:p>
          <a:p>
            <a:pPr eaLnBrk="1" hangingPunct="1">
              <a:spcBef>
                <a:spcPct val="0"/>
              </a:spcBef>
            </a:pPr>
            <a:endParaRPr lang="en-US" altLang="en-US" smtClean="0"/>
          </a:p>
          <a:p>
            <a:pPr eaLnBrk="1" hangingPunct="1">
              <a:spcBef>
                <a:spcPct val="0"/>
              </a:spcBef>
            </a:pPr>
            <a:r>
              <a:rPr lang="en-US" altLang="en-US" smtClean="0"/>
              <a:t>EIA, also sometimes called exercise-induced bronchospasm (EIB), is a narrowing of the airways that occurs 5-20 minutes after activity.  </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3955886-57F0-4A27-BEC9-0172AA0B9636}" type="slidenum">
              <a:rPr lang="en-US" altLang="en-US">
                <a:latin typeface="Times New Roman" panose="02020603050405020304" pitchFamily="18" charset="0"/>
              </a:rPr>
              <a:pPr eaLnBrk="1" hangingPunct="1">
                <a:spcBef>
                  <a:spcPct val="0"/>
                </a:spcBef>
              </a:pPr>
              <a:t>16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3488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Exercise-induced asthma (EIA) occurs when students are breathing faster to meet their bodies’ oxygen needs during intense exercise.  Since most people tend to breathe through their mouth when exercising, air doesn’t have a chance to be warmed and humidified by the nose before it goes into the lungs.  This results in cool, dry and unfiltered air reaching the lungs.  This cool blast of air can cause the already “twitchy” airways to narrow, called bronchospasm. This causes the student to struggle to move air in and out of lungs.  The airways react by producing more mucus and become inflamed and swollen, which further reduces the flow of air. </a:t>
            </a:r>
          </a:p>
          <a:p>
            <a:endParaRPr lang="en-US" altLang="en-US" smtClean="0"/>
          </a:p>
          <a:p>
            <a:r>
              <a:rPr lang="en-US" altLang="en-US" smtClean="0"/>
              <a:t>The result is a student, who is coughing, wheezing, and can’t breathe or participate in activities.</a:t>
            </a:r>
          </a:p>
          <a:p>
            <a:r>
              <a:rPr lang="en-US" altLang="en-US" smtClean="0"/>
              <a:t>Exercise that exposes the student to cold air, such as ice hockey, is more likely to trigger asthma symptoms than exercise involving warm and humid air, such as swimming.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5C098FC-9C69-4A8A-8190-10CDF1A91002}" type="slidenum">
              <a:rPr lang="en-US" altLang="en-US">
                <a:latin typeface="Times New Roman" panose="02020603050405020304" pitchFamily="18" charset="0"/>
              </a:rPr>
              <a:pPr eaLnBrk="1" hangingPunct="1">
                <a:spcBef>
                  <a:spcPct val="0"/>
                </a:spcBef>
              </a:pPr>
              <a:t>17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46297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800080"/>
                </a:solidFill>
                <a:latin typeface="Univers" pitchFamily="34" charset="0"/>
              </a:rPr>
              <a:t>Have the student: </a:t>
            </a:r>
          </a:p>
          <a:p>
            <a:pPr>
              <a:buFontTx/>
              <a:buChar char="•"/>
            </a:pPr>
            <a:r>
              <a:rPr lang="en-US" altLang="en-US" smtClean="0">
                <a:solidFill>
                  <a:srgbClr val="800080"/>
                </a:solidFill>
                <a:latin typeface="Univers" pitchFamily="34" charset="0"/>
              </a:rPr>
              <a:t> use his/her quick-relief inhaler 10-15 minutes before warm-up as a pre-treatment</a:t>
            </a:r>
          </a:p>
          <a:p>
            <a:pPr>
              <a:buFontTx/>
              <a:buChar char="•"/>
            </a:pPr>
            <a:r>
              <a:rPr lang="en-US" altLang="en-US" smtClean="0">
                <a:solidFill>
                  <a:srgbClr val="800080"/>
                </a:solidFill>
                <a:latin typeface="Univers" pitchFamily="34" charset="0"/>
              </a:rPr>
              <a:t> take 1 puff, hold breath 10 seconds, then exhale</a:t>
            </a:r>
          </a:p>
          <a:p>
            <a:pPr>
              <a:buFontTx/>
              <a:buChar char="•"/>
            </a:pPr>
            <a:r>
              <a:rPr lang="en-US" altLang="en-US" smtClean="0">
                <a:solidFill>
                  <a:srgbClr val="800080"/>
                </a:solidFill>
                <a:latin typeface="Univers" pitchFamily="34" charset="0"/>
              </a:rPr>
              <a:t> wait 1-2 minutes and repeat as noted in their asthma action plan.</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Some students have been taught by their healthcare professionals to place the inhaler in their mouths while others hold the inhaler opening two-fingers width away from the mouth.</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Still other students may use a spacer or holding chamber which traps the puff of medication until the student inhales it. This ensures that they inhale all of the medicine into their lungs.</a:t>
            </a:r>
          </a:p>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0310B3A-EDDB-4A00-A279-A181AFC99775}" type="slidenum">
              <a:rPr lang="en-US" altLang="en-US">
                <a:latin typeface="Times New Roman" panose="02020603050405020304" pitchFamily="18" charset="0"/>
              </a:rPr>
              <a:pPr eaLnBrk="1" hangingPunct="1">
                <a:spcBef>
                  <a:spcPct val="0"/>
                </a:spcBef>
              </a:pPr>
              <a:t>18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3076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 an emergency you should:</a:t>
            </a:r>
          </a:p>
          <a:p>
            <a:endParaRPr lang="en-US" altLang="en-US" smtClean="0"/>
          </a:p>
          <a:p>
            <a:pPr>
              <a:buFontTx/>
              <a:buChar char="•"/>
            </a:pPr>
            <a:r>
              <a:rPr lang="en-US" altLang="en-US" smtClean="0"/>
              <a:t> ask the student to stop the activity and sit down (not recline)</a:t>
            </a:r>
          </a:p>
          <a:p>
            <a:pPr>
              <a:buFontTx/>
              <a:buChar char="•"/>
            </a:pPr>
            <a:r>
              <a:rPr lang="en-US" altLang="en-US" smtClean="0"/>
              <a:t> follow the emergency plan on that student’s asthma action plan</a:t>
            </a:r>
          </a:p>
          <a:p>
            <a:pPr>
              <a:buFontTx/>
              <a:buChar char="•"/>
            </a:pPr>
            <a:r>
              <a:rPr lang="en-US" altLang="en-US" smtClean="0">
                <a:solidFill>
                  <a:srgbClr val="800080"/>
                </a:solidFill>
                <a:latin typeface="Univers" pitchFamily="34" charset="0"/>
              </a:rPr>
              <a:t> ask someone to contact the parents/guardians and call for help while you stay with the child</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Call 911 if: </a:t>
            </a:r>
          </a:p>
          <a:p>
            <a:pPr>
              <a:buFontTx/>
              <a:buChar char="•"/>
            </a:pPr>
            <a:r>
              <a:rPr lang="en-US" altLang="en-US" smtClean="0">
                <a:solidFill>
                  <a:srgbClr val="800080"/>
                </a:solidFill>
                <a:latin typeface="Univers" pitchFamily="34" charset="0"/>
              </a:rPr>
              <a:t> If there is no improvement after 15 minutes</a:t>
            </a:r>
          </a:p>
          <a:p>
            <a:pPr>
              <a:buFontTx/>
              <a:buChar char="•"/>
            </a:pPr>
            <a:r>
              <a:rPr lang="en-US" altLang="en-US" smtClean="0">
                <a:solidFill>
                  <a:srgbClr val="800080"/>
                </a:solidFill>
                <a:latin typeface="Univers" pitchFamily="34" charset="0"/>
              </a:rPr>
              <a:t> Lips and/or fingernails are blue.</a:t>
            </a:r>
          </a:p>
          <a:p>
            <a:endParaRPr lang="en-US" altLang="en-US" smtClean="0">
              <a:solidFill>
                <a:srgbClr val="800080"/>
              </a:solidFill>
              <a:latin typeface="Univers" pitchFamily="34" charset="0"/>
            </a:endParaRPr>
          </a:p>
          <a:p>
            <a:r>
              <a:rPr lang="en-US" altLang="en-US" smtClean="0">
                <a:solidFill>
                  <a:srgbClr val="800080"/>
                </a:solidFill>
                <a:latin typeface="Univers" pitchFamily="34" charset="0"/>
              </a:rPr>
              <a:t>After the emergency has passed:</a:t>
            </a:r>
          </a:p>
          <a:p>
            <a:pPr>
              <a:buFontTx/>
              <a:buChar char="•"/>
            </a:pPr>
            <a:r>
              <a:rPr lang="en-US" altLang="en-US" smtClean="0">
                <a:solidFill>
                  <a:srgbClr val="800080"/>
                </a:solidFill>
                <a:latin typeface="Univers" pitchFamily="34" charset="0"/>
              </a:rPr>
              <a:t> Follow up with parents or guardians to prevent future episodes, </a:t>
            </a:r>
          </a:p>
          <a:p>
            <a:pPr>
              <a:buFontTx/>
              <a:buChar char="•"/>
            </a:pPr>
            <a:r>
              <a:rPr lang="en-US" altLang="en-US" smtClean="0">
                <a:solidFill>
                  <a:srgbClr val="800080"/>
                </a:solidFill>
                <a:latin typeface="Univers" pitchFamily="34" charset="0"/>
              </a:rPr>
              <a:t> Discuss with your team if any changes need to take place for the future.</a:t>
            </a:r>
          </a:p>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F0903D6-B58F-4CF4-8C9C-C3A3D2B6928B}" type="slidenum">
              <a:rPr lang="en-US" altLang="en-US">
                <a:latin typeface="Times New Roman" panose="02020603050405020304" pitchFamily="18" charset="0"/>
              </a:rPr>
              <a:pPr eaLnBrk="1" hangingPunct="1">
                <a:spcBef>
                  <a:spcPct val="0"/>
                </a:spcBef>
              </a:pPr>
              <a:t>19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78454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800080"/>
                </a:solidFill>
                <a:latin typeface="Univers" pitchFamily="34" charset="0"/>
              </a:rPr>
              <a:t>Your students may need one of two types of medicines. The first are long-term control medicines.</a:t>
            </a:r>
          </a:p>
          <a:p>
            <a:r>
              <a:rPr lang="en-US" altLang="en-US" smtClean="0">
                <a:solidFill>
                  <a:srgbClr val="800080"/>
                </a:solidFill>
                <a:latin typeface="Univers" pitchFamily="34" charset="0"/>
              </a:rPr>
              <a:t/>
            </a:r>
            <a:br>
              <a:rPr lang="en-US" altLang="en-US" smtClean="0">
                <a:solidFill>
                  <a:srgbClr val="800080"/>
                </a:solidFill>
                <a:latin typeface="Univers" pitchFamily="34" charset="0"/>
              </a:rPr>
            </a:br>
            <a:r>
              <a:rPr lang="en-US" altLang="en-US" smtClean="0">
                <a:solidFill>
                  <a:srgbClr val="800080"/>
                </a:solidFill>
                <a:latin typeface="Univers" pitchFamily="34" charset="0"/>
              </a:rPr>
              <a:t>These are also called “controllers.” They are powerful in preventing the inflammation associated with asthma, but will </a:t>
            </a:r>
            <a:r>
              <a:rPr lang="en-US" altLang="en-US" i="1" smtClean="0">
                <a:solidFill>
                  <a:srgbClr val="800080"/>
                </a:solidFill>
                <a:latin typeface="Univers" pitchFamily="34" charset="0"/>
              </a:rPr>
              <a:t>not </a:t>
            </a:r>
            <a:r>
              <a:rPr lang="en-US" altLang="en-US" smtClean="0">
                <a:solidFill>
                  <a:srgbClr val="800080"/>
                </a:solidFill>
                <a:latin typeface="Univers" pitchFamily="34" charset="0"/>
              </a:rPr>
              <a:t>help during an episode. Corticosteroids are just one of several groups of medicines under the “long-term control” category and they are the source of much misunderstanding. These steroids are NOT the same as the anabolic steroids that are abused by some athletes. </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Long-term control medicines must be taken for several days before positive effects are noted. They must be taken consistently and as prescribed, for maximum benefit. Unfortunately, sometimes students stop taking them because they do not see an immediate benefit from their use. </a:t>
            </a:r>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C43EA0E-C876-4A9E-BAF7-CABE5903B81D}" type="slidenum">
              <a:rPr lang="en-US" altLang="en-US">
                <a:latin typeface="Times New Roman" panose="02020603050405020304" pitchFamily="18" charset="0"/>
              </a:rPr>
              <a:pPr eaLnBrk="1" hangingPunct="1">
                <a:spcBef>
                  <a:spcPct val="0"/>
                </a:spcBef>
              </a:pPr>
              <a:t>25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4212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800080"/>
                </a:solidFill>
                <a:latin typeface="Univers" pitchFamily="34" charset="0"/>
              </a:rPr>
              <a:t>The second type of asthma medicine are quick-relief medicines.  They are sometimes called rescue medicines and provide immediate relief which lasts for several hours. They relax the muscles around the airways and decrease the narrowing of the airways, which contributes to the wheezing, coughing and tightness of an asthma episode. They are also important as a pre-treatment or prevention before a physical activity or exercise begins.</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Overuse and incorrect use are major concerns for students who may use their quick-relievers more than prescribed. Some may need to take long-term control medicines to avoid over using their quick-relief medicines. Students should have convenient access to their asthma medicines before, during and after school.</a:t>
            </a:r>
          </a:p>
          <a:p>
            <a:r>
              <a:rPr lang="en-US" altLang="en-US" smtClean="0">
                <a:solidFill>
                  <a:srgbClr val="800080"/>
                </a:solidFill>
                <a:latin typeface="Univers" pitchFamily="34" charset="0"/>
              </a:rPr>
              <a:t> </a:t>
            </a:r>
          </a:p>
          <a:p>
            <a:r>
              <a:rPr lang="en-US" altLang="en-US" smtClean="0">
                <a:solidFill>
                  <a:srgbClr val="800080"/>
                </a:solidFill>
                <a:latin typeface="Univers" pitchFamily="34" charset="0"/>
              </a:rPr>
              <a:t>Make sure all medicines have the students’ names on them. Don’t allow them to be shared.</a:t>
            </a:r>
          </a:p>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91176F9-B8CC-4ECD-8F12-E3F7B0C9A31C}" type="slidenum">
              <a:rPr lang="en-US" altLang="en-US">
                <a:latin typeface="Times New Roman" panose="02020603050405020304" pitchFamily="18" charset="0"/>
              </a:rPr>
              <a:pPr eaLnBrk="1" hangingPunct="1">
                <a:spcBef>
                  <a:spcPct val="0"/>
                </a:spcBef>
              </a:pPr>
              <a:t>26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2795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11/28/2022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Asthma in primary care </a:t>
            </a:r>
            <a:endParaRPr lang="en-GB" dirty="0"/>
          </a:p>
        </p:txBody>
      </p:sp>
      <p:sp>
        <p:nvSpPr>
          <p:cNvPr id="3" name="Subtitle 2"/>
          <p:cNvSpPr>
            <a:spLocks noGrp="1"/>
          </p:cNvSpPr>
          <p:nvPr>
            <p:ph type="subTitle" idx="1"/>
          </p:nvPr>
        </p:nvSpPr>
        <p:spPr/>
        <p:txBody>
          <a:bodyPr/>
          <a:lstStyle/>
          <a:p>
            <a:r>
              <a:rPr lang="en-GB" dirty="0" smtClean="0"/>
              <a:t>IPL </a:t>
            </a:r>
            <a:endParaRPr lang="en-GB" dirty="0"/>
          </a:p>
        </p:txBody>
      </p:sp>
    </p:spTree>
    <p:extLst>
      <p:ext uri="{BB962C8B-B14F-4D97-AF65-F5344CB8AC3E}">
        <p14:creationId xmlns:p14="http://schemas.microsoft.com/office/powerpoint/2010/main" val="71931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asthma…</a:t>
            </a:r>
            <a:endParaRPr lang="en-GB" dirty="0"/>
          </a:p>
        </p:txBody>
      </p:sp>
      <p:sp>
        <p:nvSpPr>
          <p:cNvPr id="3" name="Content Placeholder 2"/>
          <p:cNvSpPr>
            <a:spLocks noGrp="1"/>
          </p:cNvSpPr>
          <p:nvPr>
            <p:ph sz="half" idx="1"/>
          </p:nvPr>
        </p:nvSpPr>
        <p:spPr/>
        <p:txBody>
          <a:bodyPr/>
          <a:lstStyle/>
          <a:p>
            <a:r>
              <a:rPr lang="en-GB" dirty="0" smtClean="0"/>
              <a:t>Allergic asthma: also known as extrinsic asthma. When the symptoms are induced by a hyper immune response to the inhalation of a specific allergen. </a:t>
            </a:r>
          </a:p>
          <a:p>
            <a:pPr marL="0" indent="0">
              <a:buNone/>
            </a:pPr>
            <a:endParaRPr lang="en-GB" dirty="0"/>
          </a:p>
        </p:txBody>
      </p:sp>
      <p:sp>
        <p:nvSpPr>
          <p:cNvPr id="4" name="Content Placeholder 3"/>
          <p:cNvSpPr>
            <a:spLocks noGrp="1"/>
          </p:cNvSpPr>
          <p:nvPr>
            <p:ph sz="half" idx="2"/>
          </p:nvPr>
        </p:nvSpPr>
        <p:spPr/>
        <p:txBody>
          <a:bodyPr/>
          <a:lstStyle/>
          <a:p>
            <a:r>
              <a:rPr lang="en-GB" dirty="0" smtClean="0"/>
              <a:t>Non-Allergic asthma: also known as intrinsic asthma. This is triggered by the presence of irritants in the air that are not related to allergies. </a:t>
            </a:r>
            <a:endParaRPr lang="en-GB" dirty="0"/>
          </a:p>
          <a:p>
            <a:r>
              <a:rPr lang="en-GB" dirty="0" smtClean="0"/>
              <a:t>These irritants stimulate parasympathetic nerve fibers in the airways causing broncho-constriction and inflammation.  </a:t>
            </a:r>
            <a:endParaRPr lang="en-GB" dirty="0"/>
          </a:p>
        </p:txBody>
      </p:sp>
    </p:spTree>
    <p:extLst>
      <p:ext uri="{BB962C8B-B14F-4D97-AF65-F5344CB8AC3E}">
        <p14:creationId xmlns:p14="http://schemas.microsoft.com/office/powerpoint/2010/main" val="52991533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Symptoms of asthma</a:t>
            </a:r>
            <a:endParaRPr lang="en-GB" dirty="0"/>
          </a:p>
        </p:txBody>
      </p:sp>
      <p:sp>
        <p:nvSpPr>
          <p:cNvPr id="3" name="Content Placeholder 2"/>
          <p:cNvSpPr>
            <a:spLocks noGrp="1"/>
          </p:cNvSpPr>
          <p:nvPr>
            <p:ph idx="1"/>
          </p:nvPr>
        </p:nvSpPr>
        <p:spPr/>
        <p:txBody>
          <a:bodyPr/>
          <a:lstStyle/>
          <a:p>
            <a:r>
              <a:rPr lang="en-GB" dirty="0" smtClean="0"/>
              <a:t>Wheezing, </a:t>
            </a:r>
          </a:p>
          <a:p>
            <a:r>
              <a:rPr lang="en-GB" dirty="0" smtClean="0"/>
              <a:t>SOB </a:t>
            </a:r>
          </a:p>
          <a:p>
            <a:r>
              <a:rPr lang="en-GB" dirty="0" smtClean="0"/>
              <a:t>Cough</a:t>
            </a:r>
          </a:p>
          <a:p>
            <a:r>
              <a:rPr lang="en-GB" dirty="0" smtClean="0"/>
              <a:t>Chest tightness</a:t>
            </a:r>
          </a:p>
          <a:p>
            <a:r>
              <a:rPr lang="en-GB" dirty="0" smtClean="0"/>
              <a:t>Mucus </a:t>
            </a:r>
            <a:endParaRPr lang="en-GB" dirty="0"/>
          </a:p>
        </p:txBody>
      </p:sp>
      <p:pic>
        <p:nvPicPr>
          <p:cNvPr id="26626" name="Picture 2" descr="Cough Symptoms, Types, Treatment and Prevention | Vi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177" y="4343399"/>
            <a:ext cx="5234291" cy="224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9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is asthma different to COPD?</a:t>
            </a:r>
            <a:endParaRPr lang="en-GB" dirty="0"/>
          </a:p>
        </p:txBody>
      </p:sp>
      <p:pic>
        <p:nvPicPr>
          <p:cNvPr id="9" name="Content Placeholder 8"/>
          <p:cNvPicPr>
            <a:picLocks noGrp="1" noChangeAspect="1"/>
          </p:cNvPicPr>
          <p:nvPr>
            <p:ph idx="1"/>
          </p:nvPr>
        </p:nvPicPr>
        <p:blipFill>
          <a:blip r:embed="rId2"/>
          <a:stretch>
            <a:fillRect/>
          </a:stretch>
        </p:blipFill>
        <p:spPr>
          <a:xfrm>
            <a:off x="3992306" y="803189"/>
            <a:ext cx="7315200" cy="5251622"/>
          </a:xfrm>
          <a:prstGeom prst="rect">
            <a:avLst/>
          </a:prstGeom>
        </p:spPr>
      </p:pic>
    </p:spTree>
    <p:extLst>
      <p:ext uri="{BB962C8B-B14F-4D97-AF65-F5344CB8AC3E}">
        <p14:creationId xmlns:p14="http://schemas.microsoft.com/office/powerpoint/2010/main" val="38304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Asthma Triggers: Allergens</a:t>
            </a:r>
          </a:p>
        </p:txBody>
      </p:sp>
      <p:sp>
        <p:nvSpPr>
          <p:cNvPr id="8195" name="Content Placehold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Tx/>
              <a:buNone/>
            </a:pPr>
            <a:r>
              <a:rPr lang="en-US" altLang="en-US" sz="2200" b="1" dirty="0">
                <a:solidFill>
                  <a:schemeClr val="tx1"/>
                </a:solidFill>
                <a:latin typeface="Univers" pitchFamily="34" charset="0"/>
              </a:rPr>
              <a:t>Allergens</a:t>
            </a:r>
            <a:r>
              <a:rPr lang="en-US" altLang="en-US" sz="2200" dirty="0">
                <a:solidFill>
                  <a:schemeClr val="tx1"/>
                </a:solidFill>
                <a:latin typeface="Univers" pitchFamily="34" charset="0"/>
              </a:rPr>
              <a:t>:</a:t>
            </a:r>
          </a:p>
          <a:p>
            <a:r>
              <a:rPr lang="en-US" altLang="en-US" sz="2200" dirty="0">
                <a:solidFill>
                  <a:schemeClr val="tx1"/>
                </a:solidFill>
                <a:latin typeface="Univers" pitchFamily="34" charset="0"/>
              </a:rPr>
              <a:t>Animal dander from feathered or furry pets</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Cockroach droppings </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Dust mites</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Molds</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Pollen</a:t>
            </a:r>
          </a:p>
          <a:p>
            <a:endParaRPr lang="en-US" altLang="en-US" dirty="0" smtClean="0"/>
          </a:p>
        </p:txBody>
      </p:sp>
      <p:pic>
        <p:nvPicPr>
          <p:cNvPr id="8196"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7818438" y="2264028"/>
            <a:ext cx="3475037" cy="23299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extLst>
      <p:ext uri="{BB962C8B-B14F-4D97-AF65-F5344CB8AC3E}">
        <p14:creationId xmlns:p14="http://schemas.microsoft.com/office/powerpoint/2010/main" val="644220097"/>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Asthma Triggers: Irritants</a:t>
            </a:r>
            <a:r>
              <a:rPr lang="en-US" altLang="en-US" sz="4200" dirty="0">
                <a:solidFill>
                  <a:schemeClr val="bg1"/>
                </a:solidFill>
              </a:rPr>
              <a:t> </a:t>
            </a:r>
          </a:p>
        </p:txBody>
      </p:sp>
      <p:sp>
        <p:nvSpPr>
          <p:cNvPr id="9219" name="Content Placeholder 2"/>
          <p:cNvSpPr>
            <a:spLocks noGrp="1"/>
          </p:cNvSpPr>
          <p:nvPr>
            <p:ph sz="half" idx="1"/>
          </p:nvPr>
        </p:nvSpPr>
        <p:spPr bwMode="auto">
          <a:xfrm>
            <a:off x="3843198" y="868680"/>
            <a:ext cx="3474720" cy="5120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Tx/>
              <a:buNone/>
            </a:pPr>
            <a:r>
              <a:rPr lang="en-US" altLang="en-US" sz="2200" b="1" dirty="0">
                <a:solidFill>
                  <a:schemeClr val="tx1"/>
                </a:solidFill>
                <a:latin typeface="Univers" pitchFamily="34" charset="0"/>
              </a:rPr>
              <a:t>Irritants</a:t>
            </a:r>
            <a:r>
              <a:rPr lang="en-US" altLang="en-US" sz="2200" dirty="0">
                <a:solidFill>
                  <a:schemeClr val="tx1"/>
                </a:solidFill>
                <a:latin typeface="Univers" pitchFamily="34" charset="0"/>
              </a:rPr>
              <a:t>:</a:t>
            </a:r>
          </a:p>
          <a:p>
            <a:r>
              <a:rPr lang="en-US" altLang="en-US" sz="2200" dirty="0">
                <a:solidFill>
                  <a:schemeClr val="tx1"/>
                </a:solidFill>
                <a:latin typeface="Univers" pitchFamily="34" charset="0"/>
              </a:rPr>
              <a:t>Environmental tobacco smoke or second hand smoke </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Air pollution</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Chemicals and strong smells </a:t>
            </a:r>
          </a:p>
        </p:txBody>
      </p:sp>
      <p:pic>
        <p:nvPicPr>
          <p:cNvPr id="9220" name="Picture 170" descr="cigsmok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50179" y="868680"/>
            <a:ext cx="1905000" cy="142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9221" name="Picture 172" descr="air-pol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179" y="2487827"/>
            <a:ext cx="214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9222" name="Picture 174" descr="gas-pum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179" y="3969696"/>
            <a:ext cx="22701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extLst>
      <p:ext uri="{BB962C8B-B14F-4D97-AF65-F5344CB8AC3E}">
        <p14:creationId xmlns:p14="http://schemas.microsoft.com/office/powerpoint/2010/main" val="47585669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Additional Triggers</a:t>
            </a:r>
          </a:p>
        </p:txBody>
      </p:sp>
      <p:sp>
        <p:nvSpPr>
          <p:cNvPr id="10243" name="Content Placeholder 2"/>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200" dirty="0">
                <a:solidFill>
                  <a:schemeClr val="tx1"/>
                </a:solidFill>
                <a:latin typeface="Univers" pitchFamily="34" charset="0"/>
              </a:rPr>
              <a:t>Weather changes </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Upper respiratory infections</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Cold air</a:t>
            </a:r>
          </a:p>
          <a:p>
            <a:endParaRPr lang="en-US" altLang="en-US" sz="2200" dirty="0">
              <a:solidFill>
                <a:schemeClr val="tx1"/>
              </a:solidFill>
              <a:latin typeface="Univers" pitchFamily="34" charset="0"/>
            </a:endParaRPr>
          </a:p>
          <a:p>
            <a:r>
              <a:rPr lang="en-US" altLang="en-US" sz="2200" dirty="0">
                <a:solidFill>
                  <a:schemeClr val="tx1"/>
                </a:solidFill>
                <a:latin typeface="Univers" pitchFamily="34" charset="0"/>
              </a:rPr>
              <a:t>Strong emotions </a:t>
            </a:r>
            <a:br>
              <a:rPr lang="en-US" altLang="en-US" sz="2200" dirty="0">
                <a:solidFill>
                  <a:schemeClr val="tx1"/>
                </a:solidFill>
                <a:latin typeface="Univers" pitchFamily="34" charset="0"/>
              </a:rPr>
            </a:br>
            <a:endParaRPr lang="en-US" altLang="en-US" sz="2200" dirty="0">
              <a:solidFill>
                <a:schemeClr val="tx1"/>
              </a:solidFill>
              <a:latin typeface="Univers" pitchFamily="34" charset="0"/>
            </a:endParaRPr>
          </a:p>
          <a:p>
            <a:r>
              <a:rPr lang="en-US" altLang="en-US" sz="2200" b="1" dirty="0">
                <a:solidFill>
                  <a:schemeClr val="tx1"/>
                </a:solidFill>
                <a:latin typeface="Univers" pitchFamily="34" charset="0"/>
              </a:rPr>
              <a:t>Exercise </a:t>
            </a:r>
          </a:p>
          <a:p>
            <a:endParaRPr lang="en-US" altLang="en-US" dirty="0" smtClean="0"/>
          </a:p>
        </p:txBody>
      </p:sp>
      <p:pic>
        <p:nvPicPr>
          <p:cNvPr id="102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946" y="636374"/>
            <a:ext cx="3200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380" y="2866150"/>
            <a:ext cx="1955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17115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Exercise Induced Asthma (EIA)</a:t>
            </a:r>
            <a:r>
              <a:rPr lang="en-US" altLang="en-US" dirty="0" smtClean="0">
                <a:solidFill>
                  <a:schemeClr val="bg1"/>
                </a:solidFill>
                <a:latin typeface="Univers" pitchFamily="34" charset="0"/>
              </a:rPr>
              <a:t/>
            </a:r>
            <a:br>
              <a:rPr lang="en-US" altLang="en-US" dirty="0" smtClean="0">
                <a:solidFill>
                  <a:schemeClr val="bg1"/>
                </a:solidFill>
                <a:latin typeface="Univers" pitchFamily="34" charset="0"/>
              </a:rPr>
            </a:br>
            <a:endParaRPr lang="en-US" altLang="en-US" dirty="0" smtClean="0">
              <a:solidFill>
                <a:schemeClr val="bg1"/>
              </a:solidFill>
            </a:endParaRPr>
          </a:p>
        </p:txBody>
      </p:sp>
      <p:sp>
        <p:nvSpPr>
          <p:cNvPr id="11267" name="Content Placeholder 2"/>
          <p:cNvSpPr>
            <a:spLocks noGrp="1"/>
          </p:cNvSpPr>
          <p:nvPr>
            <p:ph sz="half" idx="1"/>
          </p:nvPr>
        </p:nvSpPr>
        <p:spPr bwMode="auto">
          <a:xfrm>
            <a:off x="3595817" y="1476633"/>
            <a:ext cx="45640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200" dirty="0" smtClean="0">
                <a:solidFill>
                  <a:schemeClr val="tx1"/>
                </a:solidFill>
                <a:latin typeface="Univers" pitchFamily="34" charset="0"/>
              </a:rPr>
              <a:t>Is a narrowing of the airways that occurs 5-20 minutes after activity</a:t>
            </a:r>
          </a:p>
          <a:p>
            <a:r>
              <a:rPr lang="en-US" altLang="en-US" sz="3200" dirty="0" smtClean="0">
                <a:solidFill>
                  <a:schemeClr val="tx1"/>
                </a:solidFill>
                <a:latin typeface="Univers" pitchFamily="34" charset="0"/>
              </a:rPr>
              <a:t>Is present in the vast majority of individuals with asthma</a:t>
            </a:r>
          </a:p>
          <a:p>
            <a:pPr>
              <a:buFontTx/>
              <a:buNone/>
            </a:pPr>
            <a:endParaRPr lang="en-US" altLang="en-US" dirty="0" smtClean="0"/>
          </a:p>
        </p:txBody>
      </p:sp>
      <p:pic>
        <p:nvPicPr>
          <p:cNvPr id="11268" name="Content Placeholder 5" descr="2girlsplayingvolleyba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412031" y="3394860"/>
            <a:ext cx="1849093" cy="25418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0232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What Happens in EIA</a:t>
            </a:r>
            <a:endParaRPr lang="en-US" altLang="en-US" sz="4200" dirty="0">
              <a:solidFill>
                <a:schemeClr val="bg1"/>
              </a:solidFill>
            </a:endParaRPr>
          </a:p>
        </p:txBody>
      </p:sp>
      <p:sp>
        <p:nvSpPr>
          <p:cNvPr id="12291"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Tx/>
              <a:buNone/>
            </a:pPr>
            <a:endParaRPr lang="en-US" altLang="en-US" dirty="0">
              <a:solidFill>
                <a:schemeClr val="tx1"/>
              </a:solidFill>
              <a:latin typeface="Univers" pitchFamily="34" charset="0"/>
            </a:endParaRPr>
          </a:p>
          <a:p>
            <a:r>
              <a:rPr lang="en-US" altLang="en-US" sz="2400" dirty="0">
                <a:solidFill>
                  <a:schemeClr val="tx1"/>
                </a:solidFill>
                <a:latin typeface="Univers" pitchFamily="34" charset="0"/>
              </a:rPr>
              <a:t>Breathing in cool, dry, and unfiltered air through </a:t>
            </a:r>
            <a:r>
              <a:rPr lang="en-US" altLang="en-US" sz="2400" dirty="0" smtClean="0">
                <a:solidFill>
                  <a:schemeClr val="tx1"/>
                </a:solidFill>
                <a:latin typeface="Univers" pitchFamily="34" charset="0"/>
              </a:rPr>
              <a:t>the nose</a:t>
            </a:r>
            <a:r>
              <a:rPr lang="en-US" altLang="en-US" sz="2400" dirty="0">
                <a:solidFill>
                  <a:schemeClr val="tx1"/>
                </a:solidFill>
                <a:latin typeface="Univers" pitchFamily="34" charset="0"/>
              </a:rPr>
              <a:t/>
            </a:r>
            <a:br>
              <a:rPr lang="en-US" altLang="en-US" sz="2400" dirty="0">
                <a:solidFill>
                  <a:schemeClr val="tx1"/>
                </a:solidFill>
                <a:latin typeface="Univers" pitchFamily="34" charset="0"/>
              </a:rPr>
            </a:br>
            <a:endParaRPr lang="en-US" altLang="en-US" sz="2400" dirty="0">
              <a:solidFill>
                <a:schemeClr val="tx1"/>
              </a:solidFill>
              <a:latin typeface="Univers" pitchFamily="34" charset="0"/>
            </a:endParaRPr>
          </a:p>
          <a:p>
            <a:r>
              <a:rPr lang="en-US" altLang="en-US" sz="2400" dirty="0">
                <a:solidFill>
                  <a:schemeClr val="tx1"/>
                </a:solidFill>
                <a:latin typeface="Univers" pitchFamily="34" charset="0"/>
              </a:rPr>
              <a:t>Airways narrow, reducing the air flow</a:t>
            </a:r>
            <a:br>
              <a:rPr lang="en-US" altLang="en-US" sz="2400" dirty="0">
                <a:solidFill>
                  <a:schemeClr val="tx1"/>
                </a:solidFill>
                <a:latin typeface="Univers" pitchFamily="34" charset="0"/>
              </a:rPr>
            </a:br>
            <a:endParaRPr lang="en-US" altLang="en-US" sz="2400" dirty="0">
              <a:solidFill>
                <a:schemeClr val="tx1"/>
              </a:solidFill>
              <a:latin typeface="Univers" pitchFamily="34" charset="0"/>
            </a:endParaRPr>
          </a:p>
          <a:p>
            <a:r>
              <a:rPr lang="en-US" altLang="en-US" sz="2400" dirty="0">
                <a:solidFill>
                  <a:schemeClr val="tx1"/>
                </a:solidFill>
                <a:latin typeface="Univers" pitchFamily="34" charset="0"/>
              </a:rPr>
              <a:t>Harder to move air in and out of the lungs </a:t>
            </a:r>
            <a:br>
              <a:rPr lang="en-US" altLang="en-US" sz="2400" dirty="0">
                <a:solidFill>
                  <a:schemeClr val="tx1"/>
                </a:solidFill>
                <a:latin typeface="Univers" pitchFamily="34" charset="0"/>
              </a:rPr>
            </a:br>
            <a:endParaRPr lang="en-US" altLang="en-US" sz="2400" dirty="0">
              <a:solidFill>
                <a:schemeClr val="tx1"/>
              </a:solidFill>
              <a:latin typeface="Univers" pitchFamily="34" charset="0"/>
            </a:endParaRPr>
          </a:p>
          <a:p>
            <a:r>
              <a:rPr lang="en-US" altLang="en-US" sz="2400" dirty="0">
                <a:solidFill>
                  <a:schemeClr val="tx1"/>
                </a:solidFill>
                <a:latin typeface="Univers" pitchFamily="34" charset="0"/>
              </a:rPr>
              <a:t>Coughing, wheezing, and difficulty breathing</a:t>
            </a:r>
          </a:p>
          <a:p>
            <a:pPr>
              <a:buFontTx/>
              <a:buNone/>
            </a:pPr>
            <a:endParaRPr lang="en-US" altLang="en-US" dirty="0">
              <a:solidFill>
                <a:srgbClr val="800080"/>
              </a:solidFill>
              <a:latin typeface="Univers" pitchFamily="34" charset="0"/>
            </a:endParaRPr>
          </a:p>
        </p:txBody>
      </p:sp>
    </p:spTree>
    <p:extLst>
      <p:ext uri="{BB962C8B-B14F-4D97-AF65-F5344CB8AC3E}">
        <p14:creationId xmlns:p14="http://schemas.microsoft.com/office/powerpoint/2010/main" val="150392004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Quick-Relief Inhaler </a:t>
            </a:r>
            <a:r>
              <a:rPr lang="en-US" altLang="en-US" sz="4200" b="1" dirty="0" smtClean="0">
                <a:solidFill>
                  <a:schemeClr val="bg1"/>
                </a:solidFill>
                <a:latin typeface="Univers" pitchFamily="34" charset="0"/>
              </a:rPr>
              <a:t>Use to prevent EIA</a:t>
            </a:r>
            <a:endParaRPr lang="en-US" altLang="en-US" sz="4200" b="1" dirty="0">
              <a:solidFill>
                <a:schemeClr val="bg1"/>
              </a:solidFill>
              <a:latin typeface="Univers" pitchFamily="34" charset="0"/>
            </a:endParaRPr>
          </a:p>
        </p:txBody>
      </p:sp>
      <p:sp>
        <p:nvSpPr>
          <p:cNvPr id="19459" name="Content Placeholder 3"/>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en-US" altLang="en-US" sz="2400" dirty="0">
                <a:solidFill>
                  <a:schemeClr val="tx1"/>
                </a:solidFill>
                <a:latin typeface="Univers" pitchFamily="34" charset="0"/>
              </a:rPr>
              <a:t>Use 10-15 minutes before warm-up as a pre-treatment</a:t>
            </a:r>
            <a:br>
              <a:rPr lang="en-US" altLang="en-US" sz="2400" dirty="0">
                <a:solidFill>
                  <a:schemeClr val="tx1"/>
                </a:solidFill>
                <a:latin typeface="Univers" pitchFamily="34" charset="0"/>
              </a:rPr>
            </a:br>
            <a:endParaRPr lang="en-US" altLang="en-US" sz="2400" dirty="0">
              <a:solidFill>
                <a:schemeClr val="tx1"/>
              </a:solidFill>
              <a:latin typeface="Univers" pitchFamily="34" charset="0"/>
            </a:endParaRPr>
          </a:p>
          <a:p>
            <a:r>
              <a:rPr lang="en-US" altLang="en-US" sz="2400" dirty="0" smtClean="0">
                <a:solidFill>
                  <a:schemeClr val="tx1"/>
                </a:solidFill>
                <a:latin typeface="Univers" pitchFamily="34" charset="0"/>
              </a:rPr>
              <a:t>Shake inhaler for 5 secs</a:t>
            </a:r>
            <a:r>
              <a:rPr lang="en-US" altLang="en-US" sz="2400" dirty="0" smtClean="0">
                <a:solidFill>
                  <a:schemeClr val="tx1"/>
                </a:solidFill>
                <a:latin typeface="Univers" pitchFamily="34" charset="0"/>
              </a:rPr>
              <a:t>, take </a:t>
            </a:r>
            <a:r>
              <a:rPr lang="en-US" altLang="en-US" sz="2400" dirty="0">
                <a:solidFill>
                  <a:schemeClr val="tx1"/>
                </a:solidFill>
                <a:latin typeface="Univers" pitchFamily="34" charset="0"/>
              </a:rPr>
              <a:t>1 puff, hold breath </a:t>
            </a:r>
            <a:r>
              <a:rPr lang="en-US" altLang="en-US" sz="2400" dirty="0" smtClean="0">
                <a:solidFill>
                  <a:schemeClr val="tx1"/>
                </a:solidFill>
                <a:latin typeface="Univers" pitchFamily="34" charset="0"/>
              </a:rPr>
              <a:t>for 5 seconds</a:t>
            </a:r>
            <a:r>
              <a:rPr lang="en-US" altLang="en-US" sz="2400" dirty="0">
                <a:solidFill>
                  <a:schemeClr val="tx1"/>
                </a:solidFill>
                <a:latin typeface="Univers" pitchFamily="34" charset="0"/>
              </a:rPr>
              <a:t>, </a:t>
            </a:r>
            <a:r>
              <a:rPr lang="en-US" altLang="en-US" sz="2400" dirty="0" smtClean="0">
                <a:solidFill>
                  <a:schemeClr val="tx1"/>
                </a:solidFill>
                <a:latin typeface="Univers" pitchFamily="34" charset="0"/>
              </a:rPr>
              <a:t>exhale for 5 seconds</a:t>
            </a:r>
            <a:r>
              <a:rPr lang="en-US" altLang="en-US" sz="2400" dirty="0">
                <a:solidFill>
                  <a:schemeClr val="tx1"/>
                </a:solidFill>
                <a:latin typeface="Univers" pitchFamily="34" charset="0"/>
              </a:rPr>
              <a:t/>
            </a:r>
            <a:br>
              <a:rPr lang="en-US" altLang="en-US" sz="2400" dirty="0">
                <a:solidFill>
                  <a:schemeClr val="tx1"/>
                </a:solidFill>
                <a:latin typeface="Univers" pitchFamily="34" charset="0"/>
              </a:rPr>
            </a:br>
            <a:endParaRPr lang="en-US" altLang="en-US" sz="2400" dirty="0">
              <a:solidFill>
                <a:schemeClr val="tx1"/>
              </a:solidFill>
              <a:latin typeface="Univers" pitchFamily="34" charset="0"/>
            </a:endParaRPr>
          </a:p>
          <a:p>
            <a:r>
              <a:rPr lang="en-US" altLang="en-US" sz="2400" dirty="0">
                <a:solidFill>
                  <a:schemeClr val="tx1"/>
                </a:solidFill>
                <a:latin typeface="Univers" pitchFamily="34" charset="0"/>
              </a:rPr>
              <a:t>Wait 1-2 minutes and repeat as noted on the </a:t>
            </a:r>
            <a:r>
              <a:rPr lang="en-US" altLang="en-US" sz="2400" dirty="0" smtClean="0">
                <a:solidFill>
                  <a:schemeClr val="tx1"/>
                </a:solidFill>
                <a:latin typeface="Univers" pitchFamily="34" charset="0"/>
              </a:rPr>
              <a:t>asthma </a:t>
            </a:r>
            <a:r>
              <a:rPr lang="en-US" altLang="en-US" sz="2400" dirty="0">
                <a:solidFill>
                  <a:schemeClr val="tx1"/>
                </a:solidFill>
                <a:latin typeface="Univers" pitchFamily="34" charset="0"/>
              </a:rPr>
              <a:t>action </a:t>
            </a:r>
            <a:r>
              <a:rPr lang="en-US" altLang="en-US" sz="2400" dirty="0" smtClean="0">
                <a:solidFill>
                  <a:schemeClr val="tx1"/>
                </a:solidFill>
                <a:latin typeface="Univers" pitchFamily="34" charset="0"/>
              </a:rPr>
              <a:t>plan</a:t>
            </a:r>
          </a:p>
          <a:p>
            <a:r>
              <a:rPr lang="en-US" altLang="en-US" sz="2400" dirty="0" smtClean="0">
                <a:solidFill>
                  <a:schemeClr val="tx1"/>
                </a:solidFill>
                <a:latin typeface="Univers" pitchFamily="34" charset="0"/>
              </a:rPr>
              <a:t>Generally advised to use a spacer device.</a:t>
            </a:r>
            <a:endParaRPr lang="en-US" altLang="en-US" sz="2400" dirty="0">
              <a:solidFill>
                <a:schemeClr val="tx1"/>
              </a:solidFill>
              <a:latin typeface="Univers" pitchFamily="34" charset="0"/>
            </a:endParaRPr>
          </a:p>
          <a:p>
            <a:endParaRPr lang="en-US" altLang="en-US" dirty="0" smtClean="0"/>
          </a:p>
        </p:txBody>
      </p:sp>
      <p:pic>
        <p:nvPicPr>
          <p:cNvPr id="19460" name="Content Placeholder 5" descr="boywithinhaler.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169876" y="2045043"/>
            <a:ext cx="32766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65274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bwMode="auto">
          <a:xfrm>
            <a:off x="252918" y="1123837"/>
            <a:ext cx="3399061" cy="4601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In an Emergency</a:t>
            </a:r>
          </a:p>
        </p:txBody>
      </p:sp>
      <p:sp>
        <p:nvSpPr>
          <p:cNvPr id="27651" name="Content Placeholder 3"/>
          <p:cNvSpPr>
            <a:spLocks noGrp="1"/>
          </p:cNvSpPr>
          <p:nvPr>
            <p:ph sz="half" idx="1"/>
          </p:nvPr>
        </p:nvSpPr>
        <p:spPr bwMode="auto">
          <a:xfrm>
            <a:off x="3651980" y="1442353"/>
            <a:ext cx="4419600" cy="470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600" dirty="0">
                <a:solidFill>
                  <a:schemeClr val="tx1"/>
                </a:solidFill>
                <a:latin typeface="Univers" pitchFamily="34" charset="0"/>
              </a:rPr>
              <a:t>Ask the student to stop the activity and sit down (not recline)</a:t>
            </a:r>
          </a:p>
          <a:p>
            <a:r>
              <a:rPr lang="en-US" altLang="en-US" sz="2600" dirty="0">
                <a:solidFill>
                  <a:schemeClr val="tx1"/>
                </a:solidFill>
                <a:latin typeface="Univers" pitchFamily="34" charset="0"/>
              </a:rPr>
              <a:t>Follow the emergency plan on that student’s asthma action plan</a:t>
            </a:r>
          </a:p>
          <a:p>
            <a:r>
              <a:rPr lang="en-US" altLang="en-US" sz="2600" dirty="0">
                <a:solidFill>
                  <a:schemeClr val="tx1"/>
                </a:solidFill>
                <a:latin typeface="Univers" pitchFamily="34" charset="0"/>
              </a:rPr>
              <a:t>Ask someone to contact the parents/guardians and call for help while you stay with the child </a:t>
            </a:r>
          </a:p>
          <a:p>
            <a:pPr>
              <a:buFontTx/>
              <a:buNone/>
            </a:pPr>
            <a:endParaRPr lang="en-US" altLang="en-US" dirty="0" smtClean="0"/>
          </a:p>
        </p:txBody>
      </p:sp>
      <p:pic>
        <p:nvPicPr>
          <p:cNvPr id="27652" name="Content Placeholder 5" descr="coachwithsoccerba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523159" y="3707027"/>
            <a:ext cx="3121025"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06002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Lesson Objectives</a:t>
            </a:r>
            <a:endParaRPr lang="en-GB" dirty="0"/>
          </a:p>
        </p:txBody>
      </p:sp>
      <p:sp>
        <p:nvSpPr>
          <p:cNvPr id="3" name="Content Placeholder 2"/>
          <p:cNvSpPr>
            <a:spLocks noGrp="1"/>
          </p:cNvSpPr>
          <p:nvPr>
            <p:ph idx="1"/>
          </p:nvPr>
        </p:nvSpPr>
        <p:spPr/>
        <p:txBody>
          <a:bodyPr/>
          <a:lstStyle/>
          <a:p>
            <a:r>
              <a:rPr lang="en-GB" dirty="0" smtClean="0"/>
              <a:t>To understand the diagnosis, management and treatment options for patients with asthma in primary care. </a:t>
            </a:r>
          </a:p>
          <a:p>
            <a:r>
              <a:rPr lang="en-GB" dirty="0" smtClean="0"/>
              <a:t>To be able to discuss the emergency treatment pathway for patients having an asthma attack.</a:t>
            </a:r>
          </a:p>
          <a:p>
            <a:r>
              <a:rPr lang="en-GB" dirty="0" smtClean="0"/>
              <a:t>To be able to identify different asthma medications. </a:t>
            </a:r>
          </a:p>
        </p:txBody>
      </p:sp>
    </p:spTree>
    <p:extLst>
      <p:ext uri="{BB962C8B-B14F-4D97-AF65-F5344CB8AC3E}">
        <p14:creationId xmlns:p14="http://schemas.microsoft.com/office/powerpoint/2010/main" val="3483201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Diagnosis </a:t>
            </a:r>
            <a:endParaRPr lang="en-GB" dirty="0"/>
          </a:p>
        </p:txBody>
      </p:sp>
      <p:sp>
        <p:nvSpPr>
          <p:cNvPr id="3" name="Content Placeholder 2"/>
          <p:cNvSpPr>
            <a:spLocks noGrp="1"/>
          </p:cNvSpPr>
          <p:nvPr>
            <p:ph idx="1"/>
          </p:nvPr>
        </p:nvSpPr>
        <p:spPr/>
        <p:txBody>
          <a:bodyPr>
            <a:normAutofit/>
          </a:bodyPr>
          <a:lstStyle/>
          <a:p>
            <a:r>
              <a:rPr lang="en-GB" sz="2800" dirty="0" smtClean="0"/>
              <a:t>Spirometry AND – peak flow diary </a:t>
            </a:r>
          </a:p>
          <a:p>
            <a:r>
              <a:rPr lang="en-GB" sz="2800" dirty="0" err="1" smtClean="0"/>
              <a:t>FeNO</a:t>
            </a:r>
            <a:r>
              <a:rPr lang="en-GB" sz="2800" dirty="0" smtClean="0"/>
              <a:t> testing in Secondary Care.</a:t>
            </a:r>
            <a:endParaRPr lang="en-GB" sz="2800" dirty="0"/>
          </a:p>
        </p:txBody>
      </p:sp>
      <p:pic>
        <p:nvPicPr>
          <p:cNvPr id="27650" name="Picture 2" descr="Spirometry - Physi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2457" y="3866764"/>
            <a:ext cx="3100162" cy="268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818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Diagnosis</a:t>
            </a:r>
            <a:endParaRPr lang="en-IE" dirty="0"/>
          </a:p>
        </p:txBody>
      </p:sp>
      <p:sp>
        <p:nvSpPr>
          <p:cNvPr id="3" name="Content Placeholder 2"/>
          <p:cNvSpPr>
            <a:spLocks noGrp="1"/>
          </p:cNvSpPr>
          <p:nvPr>
            <p:ph sz="half" idx="1"/>
          </p:nvPr>
        </p:nvSpPr>
        <p:spPr/>
        <p:txBody>
          <a:bodyPr/>
          <a:lstStyle/>
          <a:p>
            <a:r>
              <a:rPr lang="en-IE" dirty="0" err="1" smtClean="0"/>
              <a:t>Spirometry</a:t>
            </a:r>
            <a:r>
              <a:rPr lang="en-IE" dirty="0" smtClean="0"/>
              <a:t> is often normal, may show an obstructive picture .</a:t>
            </a:r>
          </a:p>
          <a:p>
            <a:r>
              <a:rPr lang="en-IE" dirty="0" smtClean="0"/>
              <a:t>Reversibility testing</a:t>
            </a:r>
          </a:p>
          <a:p>
            <a:r>
              <a:rPr lang="en-IE" dirty="0" smtClean="0"/>
              <a:t>Values will return to normal post bronchodilator , positive reversibility</a:t>
            </a:r>
            <a:endParaRPr lang="en-IE" dirty="0"/>
          </a:p>
        </p:txBody>
      </p:sp>
      <p:sp>
        <p:nvSpPr>
          <p:cNvPr id="4" name="Content Placeholder 3"/>
          <p:cNvSpPr>
            <a:spLocks noGrp="1"/>
          </p:cNvSpPr>
          <p:nvPr>
            <p:ph sz="half" idx="2"/>
          </p:nvPr>
        </p:nvSpPr>
        <p:spPr/>
        <p:txBody>
          <a:bodyPr/>
          <a:lstStyle/>
          <a:p>
            <a:r>
              <a:rPr lang="en-IE" dirty="0" smtClean="0"/>
              <a:t>Peak flows taken over a number of weeks will show variability.</a:t>
            </a:r>
          </a:p>
          <a:p>
            <a:r>
              <a:rPr lang="en-IE" dirty="0" smtClean="0"/>
              <a:t>20% variability diagnostically positive for asthma.</a:t>
            </a:r>
          </a:p>
          <a:p>
            <a:endParaRPr lang="en-IE" dirty="0" smtClean="0"/>
          </a:p>
          <a:p>
            <a:r>
              <a:rPr lang="en-IE" dirty="0" err="1" smtClean="0"/>
              <a:t>FeNO</a:t>
            </a:r>
            <a:r>
              <a:rPr lang="en-IE" dirty="0" smtClean="0"/>
              <a:t> testing, Fractional inhaled nitric oxide.</a:t>
            </a:r>
          </a:p>
          <a:p>
            <a:r>
              <a:rPr lang="en-IE" dirty="0" smtClean="0"/>
              <a:t>Undertaken in hospital</a:t>
            </a:r>
          </a:p>
          <a:p>
            <a:r>
              <a:rPr lang="en-IE" dirty="0" smtClean="0"/>
              <a:t>Used when doubt about diagnosis.</a:t>
            </a:r>
            <a:endParaRPr lang="en-I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Management of Asthma –step wise approach</a:t>
            </a:r>
            <a:endParaRPr lang="en-IE" dirty="0"/>
          </a:p>
        </p:txBody>
      </p:sp>
      <p:sp>
        <p:nvSpPr>
          <p:cNvPr id="3" name="Content Placeholder 2"/>
          <p:cNvSpPr>
            <a:spLocks noGrp="1"/>
          </p:cNvSpPr>
          <p:nvPr>
            <p:ph sz="half" idx="1"/>
          </p:nvPr>
        </p:nvSpPr>
        <p:spPr/>
        <p:txBody>
          <a:bodyPr/>
          <a:lstStyle/>
          <a:p>
            <a:endParaRPr lang="en-IE" dirty="0" smtClean="0"/>
          </a:p>
          <a:p>
            <a:r>
              <a:rPr lang="en-IE" dirty="0" smtClean="0"/>
              <a:t>Step One</a:t>
            </a:r>
          </a:p>
          <a:p>
            <a:r>
              <a:rPr lang="en-IE" dirty="0" smtClean="0"/>
              <a:t>Relievers:</a:t>
            </a:r>
          </a:p>
          <a:p>
            <a:r>
              <a:rPr lang="en-IE" dirty="0" smtClean="0"/>
              <a:t>Use of short acting bronchodilators, SABA</a:t>
            </a:r>
          </a:p>
          <a:p>
            <a:r>
              <a:rPr lang="en-IE" dirty="0" err="1" smtClean="0"/>
              <a:t>Salbutamol</a:t>
            </a:r>
            <a:endParaRPr lang="en-IE" dirty="0" smtClean="0"/>
          </a:p>
          <a:p>
            <a:r>
              <a:rPr lang="en-IE" dirty="0" err="1" smtClean="0"/>
              <a:t>Terbutaline</a:t>
            </a:r>
            <a:endParaRPr lang="en-IE" dirty="0" smtClean="0"/>
          </a:p>
          <a:p>
            <a:r>
              <a:rPr lang="en-IE" dirty="0" smtClean="0"/>
              <a:t>Taken as needed, usually has rapid effect, </a:t>
            </a:r>
          </a:p>
          <a:p>
            <a:endParaRPr lang="en-IE" dirty="0"/>
          </a:p>
        </p:txBody>
      </p:sp>
      <p:sp>
        <p:nvSpPr>
          <p:cNvPr id="4" name="Content Placeholder 3"/>
          <p:cNvSpPr>
            <a:spLocks noGrp="1"/>
          </p:cNvSpPr>
          <p:nvPr>
            <p:ph sz="half" idx="2"/>
          </p:nvPr>
        </p:nvSpPr>
        <p:spPr/>
        <p:txBody>
          <a:bodyPr/>
          <a:lstStyle/>
          <a:p>
            <a:r>
              <a:rPr lang="en-IE" dirty="0" smtClean="0"/>
              <a:t>Step Two</a:t>
            </a:r>
          </a:p>
          <a:p>
            <a:r>
              <a:rPr lang="en-IE" dirty="0" smtClean="0"/>
              <a:t>Maintenance therapy</a:t>
            </a:r>
          </a:p>
          <a:p>
            <a:r>
              <a:rPr lang="en-IE" dirty="0" smtClean="0"/>
              <a:t>Usually inhaled corticosteroids.</a:t>
            </a:r>
          </a:p>
          <a:p>
            <a:r>
              <a:rPr lang="en-IE" dirty="0" smtClean="0"/>
              <a:t>Taken twice  daily </a:t>
            </a:r>
          </a:p>
          <a:p>
            <a:r>
              <a:rPr lang="en-IE" dirty="0" err="1" smtClean="0"/>
              <a:t>Clenil</a:t>
            </a:r>
            <a:endParaRPr lang="en-IE" dirty="0" smtClean="0"/>
          </a:p>
          <a:p>
            <a:endParaRPr lang="en-IE"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Step Three</a:t>
            </a:r>
            <a:endParaRPr lang="en-IE" dirty="0"/>
          </a:p>
        </p:txBody>
      </p:sp>
      <p:sp>
        <p:nvSpPr>
          <p:cNvPr id="3" name="Content Placeholder 2"/>
          <p:cNvSpPr>
            <a:spLocks noGrp="1"/>
          </p:cNvSpPr>
          <p:nvPr>
            <p:ph idx="1"/>
          </p:nvPr>
        </p:nvSpPr>
        <p:spPr/>
        <p:txBody>
          <a:bodyPr/>
          <a:lstStyle/>
          <a:p>
            <a:r>
              <a:rPr lang="en-IE" dirty="0" smtClean="0"/>
              <a:t>Sometimes asthma is difficult to control, if controlled is not gained with ICS at maximum dose </a:t>
            </a:r>
            <a:r>
              <a:rPr lang="en-IE" dirty="0" err="1" smtClean="0"/>
              <a:t>Leukatriene</a:t>
            </a:r>
            <a:r>
              <a:rPr lang="en-IE" dirty="0" smtClean="0"/>
              <a:t>  Receptor Antagonists (LTRA) can be added, </a:t>
            </a:r>
            <a:r>
              <a:rPr lang="en-IE" dirty="0" err="1" smtClean="0"/>
              <a:t>e.g</a:t>
            </a:r>
            <a:r>
              <a:rPr lang="en-IE" dirty="0" smtClean="0"/>
              <a:t> </a:t>
            </a:r>
            <a:r>
              <a:rPr lang="en-IE" dirty="0" err="1" smtClean="0"/>
              <a:t>Montelukast</a:t>
            </a:r>
            <a:endParaRPr lang="en-IE" dirty="0" smtClean="0"/>
          </a:p>
          <a:p>
            <a:r>
              <a:rPr lang="en-IE" dirty="0" smtClean="0"/>
              <a:t>If these do not help then long acting bronchodilators can be added, usually in combined inhalers, </a:t>
            </a:r>
            <a:r>
              <a:rPr lang="en-IE" dirty="0" err="1" smtClean="0"/>
              <a:t>e.g</a:t>
            </a:r>
            <a:r>
              <a:rPr lang="en-IE" dirty="0" smtClean="0"/>
              <a:t> </a:t>
            </a:r>
            <a:r>
              <a:rPr lang="en-IE" dirty="0" err="1" smtClean="0"/>
              <a:t>Fostair</a:t>
            </a:r>
            <a:endParaRPr lang="en-I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Step wise approach.</a:t>
            </a:r>
            <a:endParaRPr lang="en-IE" dirty="0"/>
          </a:p>
        </p:txBody>
      </p:sp>
      <p:pic>
        <p:nvPicPr>
          <p:cNvPr id="6" name="Content Placeholder 5"/>
          <p:cNvPicPr>
            <a:picLocks noGrp="1" noChangeAspect="1"/>
          </p:cNvPicPr>
          <p:nvPr>
            <p:ph idx="1"/>
          </p:nvPr>
        </p:nvPicPr>
        <p:blipFill>
          <a:blip r:embed="rId2"/>
          <a:stretch>
            <a:fillRect/>
          </a:stretch>
        </p:blipFill>
        <p:spPr>
          <a:xfrm>
            <a:off x="4013352" y="863600"/>
            <a:ext cx="7025972" cy="51212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Long-Term Control Medicines </a:t>
            </a:r>
            <a:r>
              <a:rPr lang="en-US" altLang="en-US" sz="4000" dirty="0">
                <a:solidFill>
                  <a:schemeClr val="bg1"/>
                </a:solidFill>
                <a:latin typeface="Univers" pitchFamily="34" charset="0"/>
              </a:rPr>
              <a:t/>
            </a:r>
            <a:br>
              <a:rPr lang="en-US" altLang="en-US" sz="4000" dirty="0">
                <a:solidFill>
                  <a:schemeClr val="bg1"/>
                </a:solidFill>
                <a:latin typeface="Univers" pitchFamily="34" charset="0"/>
              </a:rPr>
            </a:br>
            <a:endParaRPr lang="en-US" altLang="en-US" sz="4000" dirty="0">
              <a:solidFill>
                <a:schemeClr val="bg1"/>
              </a:solidFill>
            </a:endParaRPr>
          </a:p>
        </p:txBody>
      </p:sp>
      <p:sp>
        <p:nvSpPr>
          <p:cNvPr id="17411"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800" dirty="0">
                <a:solidFill>
                  <a:schemeClr val="tx1"/>
                </a:solidFill>
                <a:latin typeface="Univers" pitchFamily="34" charset="0"/>
              </a:rPr>
              <a:t>Also called </a:t>
            </a:r>
            <a:r>
              <a:rPr lang="en-US" altLang="en-US" sz="2800" dirty="0" smtClean="0">
                <a:solidFill>
                  <a:schemeClr val="tx1"/>
                </a:solidFill>
                <a:latin typeface="Univers" pitchFamily="34" charset="0"/>
              </a:rPr>
              <a:t>controllers/preventers</a:t>
            </a:r>
            <a:r>
              <a:rPr lang="en-US" altLang="en-US" sz="2800" dirty="0">
                <a:solidFill>
                  <a:schemeClr val="tx1"/>
                </a:solidFill>
                <a:latin typeface="Univers" pitchFamily="34" charset="0"/>
              </a:rPr>
              <a:t/>
            </a:r>
            <a:br>
              <a:rPr lang="en-US" altLang="en-US" sz="2800" dirty="0">
                <a:solidFill>
                  <a:schemeClr val="tx1"/>
                </a:solidFill>
                <a:latin typeface="Univers" pitchFamily="34" charset="0"/>
              </a:rPr>
            </a:br>
            <a:endParaRPr lang="en-US" altLang="en-US" sz="2800" dirty="0">
              <a:solidFill>
                <a:schemeClr val="tx1"/>
              </a:solidFill>
              <a:latin typeface="Univers" pitchFamily="34" charset="0"/>
            </a:endParaRPr>
          </a:p>
          <a:p>
            <a:r>
              <a:rPr lang="en-US" altLang="en-US" sz="2800" dirty="0">
                <a:solidFill>
                  <a:schemeClr val="tx1"/>
                </a:solidFill>
                <a:latin typeface="Univers" pitchFamily="34" charset="0"/>
              </a:rPr>
              <a:t>Prevent lung inflammation, but will </a:t>
            </a:r>
            <a:r>
              <a:rPr lang="en-US" altLang="en-US" sz="2800" i="1" dirty="0">
                <a:solidFill>
                  <a:schemeClr val="tx1"/>
                </a:solidFill>
                <a:latin typeface="Univers" pitchFamily="34" charset="0"/>
              </a:rPr>
              <a:t>not</a:t>
            </a:r>
            <a:r>
              <a:rPr lang="en-US" altLang="en-US" sz="2800" dirty="0">
                <a:solidFill>
                  <a:schemeClr val="tx1"/>
                </a:solidFill>
                <a:latin typeface="Univers" pitchFamily="34" charset="0"/>
              </a:rPr>
              <a:t> help during an asthma attack </a:t>
            </a:r>
            <a:br>
              <a:rPr lang="en-US" altLang="en-US" sz="2800" dirty="0">
                <a:solidFill>
                  <a:schemeClr val="tx1"/>
                </a:solidFill>
                <a:latin typeface="Univers" pitchFamily="34" charset="0"/>
              </a:rPr>
            </a:br>
            <a:endParaRPr lang="en-US" altLang="en-US" sz="2800" dirty="0">
              <a:solidFill>
                <a:schemeClr val="tx1"/>
              </a:solidFill>
              <a:latin typeface="Univers" pitchFamily="34" charset="0"/>
            </a:endParaRPr>
          </a:p>
          <a:p>
            <a:r>
              <a:rPr lang="en-US" altLang="en-US" sz="2800" dirty="0">
                <a:solidFill>
                  <a:schemeClr val="tx1"/>
                </a:solidFill>
                <a:latin typeface="Univers" pitchFamily="34" charset="0"/>
              </a:rPr>
              <a:t>Must be taken for several days before positive effects are noted </a:t>
            </a:r>
            <a:endParaRPr lang="en-US" altLang="en-US" sz="2800" dirty="0" smtClean="0">
              <a:solidFill>
                <a:schemeClr val="tx1"/>
              </a:solidFill>
              <a:latin typeface="Univers" pitchFamily="34" charset="0"/>
            </a:endParaRPr>
          </a:p>
          <a:p>
            <a:r>
              <a:rPr lang="en-US" altLang="en-US" sz="2800" dirty="0" smtClean="0">
                <a:solidFill>
                  <a:schemeClr val="tx1"/>
                </a:solidFill>
                <a:latin typeface="Univers" pitchFamily="34" charset="0"/>
              </a:rPr>
              <a:t>Such as </a:t>
            </a:r>
            <a:r>
              <a:rPr lang="en-US" altLang="en-US" sz="2800" dirty="0" err="1" smtClean="0">
                <a:solidFill>
                  <a:schemeClr val="tx1"/>
                </a:solidFill>
                <a:latin typeface="Univers" pitchFamily="34" charset="0"/>
              </a:rPr>
              <a:t>Clenil</a:t>
            </a:r>
            <a:r>
              <a:rPr lang="en-US" altLang="en-US" sz="2800" dirty="0" smtClean="0">
                <a:solidFill>
                  <a:schemeClr val="tx1"/>
                </a:solidFill>
                <a:latin typeface="Univers" pitchFamily="34" charset="0"/>
              </a:rPr>
              <a:t>, combined inhalers</a:t>
            </a:r>
            <a:endParaRPr lang="en-US" altLang="en-US" sz="2800" dirty="0">
              <a:solidFill>
                <a:schemeClr val="tx1"/>
              </a:solidFill>
              <a:latin typeface="Univers" pitchFamily="34" charset="0"/>
            </a:endParaRPr>
          </a:p>
        </p:txBody>
      </p:sp>
    </p:spTree>
    <p:extLst>
      <p:ext uri="{BB962C8B-B14F-4D97-AF65-F5344CB8AC3E}">
        <p14:creationId xmlns:p14="http://schemas.microsoft.com/office/powerpoint/2010/main" val="159681397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Quick-Relief Medicines </a:t>
            </a:r>
          </a:p>
        </p:txBody>
      </p:sp>
      <p:sp>
        <p:nvSpPr>
          <p:cNvPr id="18435"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p>
            <a:r>
              <a:rPr lang="en-US" altLang="en-US" sz="2800" dirty="0">
                <a:solidFill>
                  <a:schemeClr val="tx1"/>
                </a:solidFill>
                <a:latin typeface="Univers" pitchFamily="34" charset="0"/>
              </a:rPr>
              <a:t>Sometimes called </a:t>
            </a:r>
            <a:r>
              <a:rPr lang="en-US" altLang="en-US" sz="2800" dirty="0" smtClean="0">
                <a:solidFill>
                  <a:schemeClr val="tx1"/>
                </a:solidFill>
                <a:latin typeface="Univers" pitchFamily="34" charset="0"/>
              </a:rPr>
              <a:t>rescue medicines/relievers </a:t>
            </a:r>
            <a:r>
              <a:rPr lang="en-US" altLang="en-US" sz="2800" dirty="0">
                <a:solidFill>
                  <a:schemeClr val="tx1"/>
                </a:solidFill>
                <a:latin typeface="Univers" pitchFamily="34" charset="0"/>
              </a:rPr>
              <a:t/>
            </a:r>
            <a:br>
              <a:rPr lang="en-US" altLang="en-US" sz="2800" dirty="0">
                <a:solidFill>
                  <a:schemeClr val="tx1"/>
                </a:solidFill>
                <a:latin typeface="Univers" pitchFamily="34" charset="0"/>
              </a:rPr>
            </a:br>
            <a:endParaRPr lang="en-US" altLang="en-US" sz="2800" dirty="0">
              <a:solidFill>
                <a:schemeClr val="tx1"/>
              </a:solidFill>
              <a:latin typeface="Univers" pitchFamily="34" charset="0"/>
            </a:endParaRPr>
          </a:p>
          <a:p>
            <a:r>
              <a:rPr lang="en-US" altLang="en-US" sz="2800" dirty="0">
                <a:solidFill>
                  <a:schemeClr val="tx1"/>
                </a:solidFill>
                <a:latin typeface="Univers" pitchFamily="34" charset="0"/>
              </a:rPr>
              <a:t>Relax the muscles around the airways and decrease the narrowing of the airways </a:t>
            </a:r>
          </a:p>
          <a:p>
            <a:pPr>
              <a:buFontTx/>
              <a:buNone/>
            </a:pPr>
            <a:endParaRPr lang="en-US" altLang="en-US" sz="1800" dirty="0">
              <a:solidFill>
                <a:schemeClr val="tx1"/>
              </a:solidFill>
              <a:latin typeface="Univers" pitchFamily="34" charset="0"/>
            </a:endParaRPr>
          </a:p>
          <a:p>
            <a:r>
              <a:rPr lang="en-US" altLang="en-US" sz="2800" dirty="0">
                <a:solidFill>
                  <a:schemeClr val="tx1"/>
                </a:solidFill>
                <a:latin typeface="Univers" pitchFamily="34" charset="0"/>
              </a:rPr>
              <a:t>Provide immediate relief lasting several hours</a:t>
            </a:r>
            <a:br>
              <a:rPr lang="en-US" altLang="en-US" sz="2800" dirty="0">
                <a:solidFill>
                  <a:schemeClr val="tx1"/>
                </a:solidFill>
                <a:latin typeface="Univers" pitchFamily="34" charset="0"/>
              </a:rPr>
            </a:br>
            <a:endParaRPr lang="en-US" altLang="en-US" sz="2800" dirty="0">
              <a:solidFill>
                <a:schemeClr val="tx1"/>
              </a:solidFill>
              <a:latin typeface="Univers" pitchFamily="34" charset="0"/>
            </a:endParaRPr>
          </a:p>
          <a:p>
            <a:r>
              <a:rPr lang="en-US" altLang="en-US" sz="2800" dirty="0">
                <a:solidFill>
                  <a:schemeClr val="tx1"/>
                </a:solidFill>
                <a:latin typeface="Univers" pitchFamily="34" charset="0"/>
              </a:rPr>
              <a:t>Used to treat asthma </a:t>
            </a:r>
            <a:r>
              <a:rPr lang="en-US" altLang="en-US" sz="2800" dirty="0" smtClean="0">
                <a:solidFill>
                  <a:schemeClr val="tx1"/>
                </a:solidFill>
                <a:latin typeface="Univers" pitchFamily="34" charset="0"/>
              </a:rPr>
              <a:t>attacks</a:t>
            </a:r>
          </a:p>
          <a:p>
            <a:endParaRPr lang="en-US" altLang="en-US" sz="1800" dirty="0">
              <a:solidFill>
                <a:schemeClr val="tx1"/>
              </a:solidFill>
              <a:latin typeface="Univers" pitchFamily="34" charset="0"/>
            </a:endParaRPr>
          </a:p>
          <a:p>
            <a:r>
              <a:rPr lang="en-US" altLang="en-US" sz="2800" dirty="0">
                <a:solidFill>
                  <a:schemeClr val="tx1"/>
                </a:solidFill>
                <a:latin typeface="Univers" pitchFamily="34" charset="0"/>
              </a:rPr>
              <a:t>Used to prevent and treat EIA </a:t>
            </a:r>
            <a:endParaRPr lang="en-US" altLang="en-US" sz="2800" dirty="0" smtClean="0">
              <a:solidFill>
                <a:schemeClr val="tx1"/>
              </a:solidFill>
              <a:latin typeface="Univers" pitchFamily="34" charset="0"/>
            </a:endParaRPr>
          </a:p>
          <a:p>
            <a:r>
              <a:rPr lang="en-US" altLang="en-US" sz="2800" dirty="0" smtClean="0">
                <a:solidFill>
                  <a:schemeClr val="tx1"/>
                </a:solidFill>
                <a:latin typeface="Univers" pitchFamily="34" charset="0"/>
              </a:rPr>
              <a:t>Such as </a:t>
            </a:r>
            <a:r>
              <a:rPr lang="en-US" altLang="en-US" sz="2800" dirty="0" smtClean="0">
                <a:solidFill>
                  <a:schemeClr val="tx1"/>
                </a:solidFill>
                <a:latin typeface="Univers" pitchFamily="34" charset="0"/>
              </a:rPr>
              <a:t>Salbutamol/terbutaline</a:t>
            </a:r>
          </a:p>
          <a:p>
            <a:r>
              <a:rPr lang="en-US" altLang="en-US" sz="2800" dirty="0" smtClean="0">
                <a:solidFill>
                  <a:schemeClr val="tx1"/>
                </a:solidFill>
                <a:latin typeface="Univers" pitchFamily="34" charset="0"/>
              </a:rPr>
              <a:t>General consensus now to use more steroid inhaler rather than reliever</a:t>
            </a:r>
            <a:endParaRPr lang="en-US" altLang="en-US" sz="2800" dirty="0">
              <a:solidFill>
                <a:schemeClr val="tx1"/>
              </a:solidFill>
              <a:latin typeface="Univers" pitchFamily="34" charset="0"/>
            </a:endParaRPr>
          </a:p>
          <a:p>
            <a:endParaRPr lang="en-US" altLang="en-US" sz="2800" dirty="0">
              <a:solidFill>
                <a:srgbClr val="800080"/>
              </a:solidFill>
              <a:latin typeface="Univers" pitchFamily="34" charset="0"/>
            </a:endParaRPr>
          </a:p>
        </p:txBody>
      </p:sp>
    </p:spTree>
    <p:extLst>
      <p:ext uri="{BB962C8B-B14F-4D97-AF65-F5344CB8AC3E}">
        <p14:creationId xmlns:p14="http://schemas.microsoft.com/office/powerpoint/2010/main" val="388620588"/>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4200" b="1" dirty="0">
                <a:solidFill>
                  <a:schemeClr val="bg1"/>
                </a:solidFill>
                <a:latin typeface="Univers" pitchFamily="34" charset="0"/>
              </a:rPr>
              <a:t>Asthma Attacks </a:t>
            </a:r>
          </a:p>
        </p:txBody>
      </p:sp>
      <p:sp>
        <p:nvSpPr>
          <p:cNvPr id="26627" name="Text Placeholder 3"/>
          <p:cNvSpPr>
            <a:spLocks noGrp="1"/>
          </p:cNvSpPr>
          <p:nvPr>
            <p:ph type="body" idx="1"/>
          </p:nvPr>
        </p:nvSpPr>
        <p:spPr bwMode="auto">
          <a:xfrm>
            <a:off x="3480487" y="1329476"/>
            <a:ext cx="8458200" cy="827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en-US" sz="2400" b="0" dirty="0" smtClean="0">
                <a:solidFill>
                  <a:schemeClr val="tx1"/>
                </a:solidFill>
                <a:latin typeface="Univers" pitchFamily="34" charset="0"/>
              </a:rPr>
              <a:t>If one or more of the following symptoms are present the patient is having an asthma attack:</a:t>
            </a:r>
            <a:endParaRPr lang="en-US" altLang="en-US" sz="2400" b="0" dirty="0" smtClean="0">
              <a:solidFill>
                <a:schemeClr val="tx1"/>
              </a:solidFill>
            </a:endParaRPr>
          </a:p>
        </p:txBody>
      </p:sp>
      <p:sp>
        <p:nvSpPr>
          <p:cNvPr id="26628" name="Content Placeholder 3"/>
          <p:cNvSpPr>
            <a:spLocks noGrp="1"/>
          </p:cNvSpPr>
          <p:nvPr>
            <p:ph sz="half" idx="2"/>
          </p:nvPr>
        </p:nvSpPr>
        <p:spPr bwMode="auto">
          <a:xfrm>
            <a:off x="3480487" y="2279823"/>
            <a:ext cx="8229600" cy="3763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buFontTx/>
              <a:buNone/>
            </a:pPr>
            <a:endParaRPr lang="en-US" altLang="en-US" sz="1000" dirty="0">
              <a:solidFill>
                <a:schemeClr val="tx1"/>
              </a:solidFill>
              <a:latin typeface="Univers" pitchFamily="34" charset="0"/>
            </a:endParaRPr>
          </a:p>
          <a:p>
            <a:r>
              <a:rPr lang="en-US" altLang="en-US" sz="2300" dirty="0">
                <a:solidFill>
                  <a:schemeClr val="tx1"/>
                </a:solidFill>
                <a:latin typeface="Univers" pitchFamily="34" charset="0"/>
              </a:rPr>
              <a:t>Coughing or wheezing</a:t>
            </a:r>
          </a:p>
          <a:p>
            <a:r>
              <a:rPr lang="en-US" altLang="en-US" sz="2300" dirty="0">
                <a:solidFill>
                  <a:schemeClr val="tx1"/>
                </a:solidFill>
                <a:latin typeface="Univers" pitchFamily="34" charset="0"/>
              </a:rPr>
              <a:t>Difficulty breathing, shortness of breath</a:t>
            </a:r>
          </a:p>
          <a:p>
            <a:r>
              <a:rPr lang="en-US" altLang="en-US" sz="2300" dirty="0">
                <a:solidFill>
                  <a:schemeClr val="tx1"/>
                </a:solidFill>
                <a:latin typeface="Univers" pitchFamily="34" charset="0"/>
              </a:rPr>
              <a:t>Difficulty in </a:t>
            </a:r>
            <a:r>
              <a:rPr lang="en-US" altLang="en-US" sz="2300" dirty="0" smtClean="0">
                <a:solidFill>
                  <a:schemeClr val="tx1"/>
                </a:solidFill>
                <a:latin typeface="Univers" pitchFamily="34" charset="0"/>
              </a:rPr>
              <a:t>talking, cannot complete an full sentence</a:t>
            </a:r>
          </a:p>
          <a:p>
            <a:r>
              <a:rPr lang="en-US" altLang="en-US" sz="2300" dirty="0" smtClean="0">
                <a:solidFill>
                  <a:schemeClr val="tx1"/>
                </a:solidFill>
                <a:latin typeface="Univers" pitchFamily="34" charset="0"/>
              </a:rPr>
              <a:t>Difficulty</a:t>
            </a:r>
            <a:r>
              <a:rPr lang="en-US" altLang="en-US" sz="2300" dirty="0" smtClean="0">
                <a:solidFill>
                  <a:schemeClr val="tx1"/>
                </a:solidFill>
                <a:latin typeface="Univers" pitchFamily="34" charset="0"/>
              </a:rPr>
              <a:t> </a:t>
            </a:r>
            <a:r>
              <a:rPr lang="en-US" altLang="en-US" sz="2300" dirty="0">
                <a:solidFill>
                  <a:schemeClr val="tx1"/>
                </a:solidFill>
                <a:latin typeface="Univers" pitchFamily="34" charset="0"/>
              </a:rPr>
              <a:t>walking due to shortness of breath</a:t>
            </a:r>
          </a:p>
          <a:p>
            <a:r>
              <a:rPr lang="en-US" altLang="en-US" sz="2300" dirty="0">
                <a:solidFill>
                  <a:schemeClr val="tx1"/>
                </a:solidFill>
                <a:latin typeface="Univers" pitchFamily="34" charset="0"/>
              </a:rPr>
              <a:t>Chest tightness</a:t>
            </a:r>
          </a:p>
        </p:txBody>
      </p:sp>
    </p:spTree>
    <p:extLst>
      <p:ext uri="{BB962C8B-B14F-4D97-AF65-F5344CB8AC3E}">
        <p14:creationId xmlns:p14="http://schemas.microsoft.com/office/powerpoint/2010/main" val="262171480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Managing an asthma attack in Primary Care.</a:t>
            </a:r>
            <a:endParaRPr lang="en-GB" dirty="0"/>
          </a:p>
        </p:txBody>
      </p:sp>
      <p:pic>
        <p:nvPicPr>
          <p:cNvPr id="9" name="Content Placeholder 8"/>
          <p:cNvPicPr>
            <a:picLocks noGrp="1" noChangeAspect="1"/>
          </p:cNvPicPr>
          <p:nvPr>
            <p:ph idx="1"/>
          </p:nvPr>
        </p:nvPicPr>
        <p:blipFill>
          <a:blip r:embed="rId2"/>
          <a:stretch>
            <a:fillRect/>
          </a:stretch>
        </p:blipFill>
        <p:spPr>
          <a:xfrm>
            <a:off x="5072152" y="777293"/>
            <a:ext cx="4615544" cy="5121275"/>
          </a:xfrm>
          <a:prstGeom prst="rect">
            <a:avLst/>
          </a:prstGeom>
        </p:spPr>
      </p:pic>
    </p:spTree>
    <p:extLst>
      <p:ext uri="{BB962C8B-B14F-4D97-AF65-F5344CB8AC3E}">
        <p14:creationId xmlns:p14="http://schemas.microsoft.com/office/powerpoint/2010/main" val="3682743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Role of the Practice nurse/ GP </a:t>
            </a:r>
            <a:endParaRPr lang="en-GB" dirty="0"/>
          </a:p>
        </p:txBody>
      </p:sp>
      <p:sp>
        <p:nvSpPr>
          <p:cNvPr id="6" name="Content Placeholder 5"/>
          <p:cNvSpPr>
            <a:spLocks noGrp="1"/>
          </p:cNvSpPr>
          <p:nvPr>
            <p:ph idx="1"/>
          </p:nvPr>
        </p:nvSpPr>
        <p:spPr/>
        <p:txBody>
          <a:bodyPr/>
          <a:lstStyle/>
          <a:p>
            <a:r>
              <a:rPr lang="en-GB" dirty="0" smtClean="0"/>
              <a:t>The asthma review:</a:t>
            </a:r>
          </a:p>
          <a:p>
            <a:r>
              <a:rPr lang="en-GB" dirty="0" smtClean="0"/>
              <a:t>Height and weight- BMI </a:t>
            </a:r>
          </a:p>
          <a:p>
            <a:r>
              <a:rPr lang="en-GB" dirty="0" smtClean="0"/>
              <a:t>Blood pressure check </a:t>
            </a:r>
          </a:p>
          <a:p>
            <a:r>
              <a:rPr lang="en-GB" dirty="0" smtClean="0"/>
              <a:t>Peak flow test </a:t>
            </a:r>
          </a:p>
          <a:p>
            <a:r>
              <a:rPr lang="en-GB" dirty="0" smtClean="0"/>
              <a:t>Discussion on asthma triggers</a:t>
            </a:r>
          </a:p>
          <a:p>
            <a:r>
              <a:rPr lang="en-GB" dirty="0" smtClean="0"/>
              <a:t>Discussion on asthma medication </a:t>
            </a:r>
          </a:p>
          <a:p>
            <a:r>
              <a:rPr lang="en-GB" dirty="0" smtClean="0"/>
              <a:t>Discussion on inhaler technique </a:t>
            </a:r>
          </a:p>
          <a:p>
            <a:r>
              <a:rPr lang="en-GB" dirty="0" smtClean="0"/>
              <a:t>Asthma Control Test (ACT) score </a:t>
            </a:r>
          </a:p>
          <a:p>
            <a:r>
              <a:rPr lang="en-GB" dirty="0" smtClean="0"/>
              <a:t>Mental health considerations</a:t>
            </a:r>
          </a:p>
          <a:p>
            <a:r>
              <a:rPr lang="en-GB" dirty="0" smtClean="0"/>
              <a:t>Personalised Asthma Plan.</a:t>
            </a:r>
            <a:endParaRPr lang="en-GB" dirty="0"/>
          </a:p>
        </p:txBody>
      </p:sp>
    </p:spTree>
    <p:extLst>
      <p:ext uri="{BB962C8B-B14F-4D97-AF65-F5344CB8AC3E}">
        <p14:creationId xmlns:p14="http://schemas.microsoft.com/office/powerpoint/2010/main" val="272793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Asthma?</a:t>
            </a:r>
            <a:endParaRPr lang="en-GB" dirty="0"/>
          </a:p>
        </p:txBody>
      </p:sp>
      <p:sp>
        <p:nvSpPr>
          <p:cNvPr id="3" name="Content Placeholder 2"/>
          <p:cNvSpPr>
            <a:spLocks noGrp="1"/>
          </p:cNvSpPr>
          <p:nvPr>
            <p:ph idx="1"/>
          </p:nvPr>
        </p:nvSpPr>
        <p:spPr/>
        <p:txBody>
          <a:bodyPr/>
          <a:lstStyle/>
          <a:p>
            <a:pPr fontAlgn="base"/>
            <a:r>
              <a:rPr lang="en-GB" dirty="0"/>
              <a:t>Asthma is a long-term condition that affects your airways – the tubes that carry air in and out of your lungs.</a:t>
            </a:r>
          </a:p>
          <a:p>
            <a:pPr fontAlgn="base"/>
            <a:r>
              <a:rPr lang="en-GB" dirty="0"/>
              <a:t>It usually causes symptoms such as coughing, wheezing and breathlessness.</a:t>
            </a:r>
          </a:p>
          <a:p>
            <a:pPr fontAlgn="base"/>
            <a:r>
              <a:rPr lang="en-GB" dirty="0"/>
              <a:t>If you come into contact with one of your asthma triggers, it can make your symptoms worse and even bring on an asthma attack.  </a:t>
            </a:r>
            <a:endParaRPr lang="en-GB" dirty="0" smtClean="0"/>
          </a:p>
          <a:p>
            <a:pPr fontAlgn="base"/>
            <a:r>
              <a:rPr lang="en-GB" dirty="0" smtClean="0"/>
              <a:t>It is a variable condition, symptoms can come and go related to triggers.</a:t>
            </a:r>
            <a:endParaRPr lang="en-GB" dirty="0"/>
          </a:p>
          <a:p>
            <a:pPr marL="0" indent="0">
              <a:buNone/>
            </a:pPr>
            <a:endParaRPr lang="en-GB" dirty="0"/>
          </a:p>
        </p:txBody>
      </p:sp>
    </p:spTree>
    <p:extLst>
      <p:ext uri="{BB962C8B-B14F-4D97-AF65-F5344CB8AC3E}">
        <p14:creationId xmlns:p14="http://schemas.microsoft.com/office/powerpoint/2010/main" val="3026101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Asthma Control</a:t>
            </a:r>
            <a:br>
              <a:rPr lang="en-GB" dirty="0" smtClean="0"/>
            </a:br>
            <a:r>
              <a:rPr lang="en-GB" dirty="0" smtClean="0"/>
              <a:t>Test</a:t>
            </a:r>
            <a:endParaRPr lang="en-GB" dirty="0"/>
          </a:p>
        </p:txBody>
      </p:sp>
      <p:pic>
        <p:nvPicPr>
          <p:cNvPr id="4" name="Content Placeholder 3"/>
          <p:cNvPicPr>
            <a:picLocks noGrp="1" noChangeAspect="1"/>
          </p:cNvPicPr>
          <p:nvPr>
            <p:ph idx="1"/>
          </p:nvPr>
        </p:nvPicPr>
        <p:blipFill>
          <a:blip r:embed="rId2"/>
          <a:stretch>
            <a:fillRect/>
          </a:stretch>
        </p:blipFill>
        <p:spPr>
          <a:xfrm>
            <a:off x="4487863" y="1143000"/>
            <a:ext cx="6076950" cy="4562475"/>
          </a:xfrm>
          <a:prstGeom prst="rect">
            <a:avLst/>
          </a:prstGeom>
        </p:spPr>
      </p:pic>
    </p:spTree>
    <p:extLst>
      <p:ext uri="{BB962C8B-B14F-4D97-AF65-F5344CB8AC3E}">
        <p14:creationId xmlns:p14="http://schemas.microsoft.com/office/powerpoint/2010/main" val="364851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Asthma Plan</a:t>
            </a:r>
            <a:endParaRPr lang="en-IE" dirty="0"/>
          </a:p>
        </p:txBody>
      </p:sp>
      <p:sp>
        <p:nvSpPr>
          <p:cNvPr id="3" name="Content Placeholder 2"/>
          <p:cNvSpPr>
            <a:spLocks noGrp="1"/>
          </p:cNvSpPr>
          <p:nvPr>
            <p:ph idx="1"/>
          </p:nvPr>
        </p:nvSpPr>
        <p:spPr/>
        <p:txBody>
          <a:bodyPr/>
          <a:lstStyle/>
          <a:p>
            <a:r>
              <a:rPr lang="en-IE" dirty="0" smtClean="0"/>
              <a:t>A written personalised action plan that is tailored to the individual</a:t>
            </a:r>
          </a:p>
          <a:p>
            <a:r>
              <a:rPr lang="en-IE" dirty="0" smtClean="0"/>
              <a:t>Enables them to recognise when their asthma is getting worse and what action to take to help.</a:t>
            </a:r>
          </a:p>
          <a:p>
            <a:r>
              <a:rPr lang="en-IE" dirty="0" smtClean="0"/>
              <a:t>See Asthma UK for examples.</a:t>
            </a:r>
          </a:p>
          <a:p>
            <a:r>
              <a:rPr lang="en-IE" dirty="0" smtClean="0"/>
              <a:t>                                                                                NICE Guidance NG8O</a:t>
            </a:r>
            <a:endParaRPr lang="en-I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Asthma Action Plan</a:t>
            </a:r>
            <a:endParaRPr lang="en-GB" dirty="0"/>
          </a:p>
        </p:txBody>
      </p:sp>
      <p:sp>
        <p:nvSpPr>
          <p:cNvPr id="5" name="Text Placeholder 4"/>
          <p:cNvSpPr>
            <a:spLocks noGrp="1"/>
          </p:cNvSpPr>
          <p:nvPr>
            <p:ph type="body" idx="1"/>
          </p:nvPr>
        </p:nvSpPr>
        <p:spPr/>
        <p:txBody>
          <a:bodyPr/>
          <a:lstStyle/>
          <a:p>
            <a:r>
              <a:rPr lang="en-GB" dirty="0" smtClean="0"/>
              <a:t>Asthma Action Plan 1</a:t>
            </a:r>
            <a:endParaRPr lang="en-GB" dirty="0"/>
          </a:p>
        </p:txBody>
      </p:sp>
      <p:pic>
        <p:nvPicPr>
          <p:cNvPr id="9" name="Content Placeholder 8"/>
          <p:cNvPicPr>
            <a:picLocks noGrp="1" noChangeAspect="1"/>
          </p:cNvPicPr>
          <p:nvPr>
            <p:ph sz="half" idx="2"/>
          </p:nvPr>
        </p:nvPicPr>
        <p:blipFill>
          <a:blip r:embed="rId2"/>
          <a:stretch>
            <a:fillRect/>
          </a:stretch>
        </p:blipFill>
        <p:spPr>
          <a:xfrm>
            <a:off x="3867150" y="2760936"/>
            <a:ext cx="3475038" cy="2363240"/>
          </a:xfrm>
          <a:prstGeom prst="rect">
            <a:avLst/>
          </a:prstGeom>
        </p:spPr>
      </p:pic>
      <p:sp>
        <p:nvSpPr>
          <p:cNvPr id="7" name="Text Placeholder 6"/>
          <p:cNvSpPr>
            <a:spLocks noGrp="1"/>
          </p:cNvSpPr>
          <p:nvPr>
            <p:ph type="body" sz="quarter" idx="3"/>
          </p:nvPr>
        </p:nvSpPr>
        <p:spPr/>
        <p:txBody>
          <a:bodyPr/>
          <a:lstStyle/>
          <a:p>
            <a:r>
              <a:rPr lang="en-GB" dirty="0" smtClean="0"/>
              <a:t>Asthma Action Plan 2</a:t>
            </a:r>
            <a:endParaRPr lang="en-GB" dirty="0"/>
          </a:p>
        </p:txBody>
      </p:sp>
      <p:pic>
        <p:nvPicPr>
          <p:cNvPr id="10" name="Content Placeholder 9"/>
          <p:cNvPicPr>
            <a:picLocks noGrp="1" noChangeAspect="1"/>
          </p:cNvPicPr>
          <p:nvPr>
            <p:ph sz="quarter" idx="4"/>
          </p:nvPr>
        </p:nvPicPr>
        <p:blipFill>
          <a:blip r:embed="rId3"/>
          <a:stretch>
            <a:fillRect/>
          </a:stretch>
        </p:blipFill>
        <p:spPr>
          <a:xfrm>
            <a:off x="7818438" y="2714703"/>
            <a:ext cx="3475037" cy="2455706"/>
          </a:xfrm>
          <a:prstGeom prst="rect">
            <a:avLst/>
          </a:prstGeom>
        </p:spPr>
      </p:pic>
    </p:spTree>
    <p:extLst>
      <p:ext uri="{BB962C8B-B14F-4D97-AF65-F5344CB8AC3E}">
        <p14:creationId xmlns:p14="http://schemas.microsoft.com/office/powerpoint/2010/main" val="1830718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 care</a:t>
            </a:r>
            <a:endParaRPr lang="en-GB" dirty="0"/>
          </a:p>
        </p:txBody>
      </p:sp>
      <p:sp>
        <p:nvSpPr>
          <p:cNvPr id="4" name="Content Placeholder 3"/>
          <p:cNvSpPr>
            <a:spLocks noGrp="1"/>
          </p:cNvSpPr>
          <p:nvPr>
            <p:ph sz="half" idx="2"/>
          </p:nvPr>
        </p:nvSpPr>
        <p:spPr>
          <a:xfrm>
            <a:off x="3649362" y="868680"/>
            <a:ext cx="7643478" cy="5120640"/>
          </a:xfrm>
        </p:spPr>
        <p:txBody>
          <a:bodyPr/>
          <a:lstStyle/>
          <a:p>
            <a:r>
              <a:rPr lang="en-GB" dirty="0" smtClean="0"/>
              <a:t>Pulmonary rehabilitation </a:t>
            </a:r>
          </a:p>
          <a:p>
            <a:r>
              <a:rPr lang="en-GB" dirty="0" smtClean="0"/>
              <a:t>Smoking cessation </a:t>
            </a:r>
          </a:p>
          <a:p>
            <a:r>
              <a:rPr lang="en-GB" dirty="0" smtClean="0"/>
              <a:t>Exercise </a:t>
            </a:r>
          </a:p>
          <a:p>
            <a:r>
              <a:rPr lang="en-GB" dirty="0" smtClean="0"/>
              <a:t>Diet </a:t>
            </a:r>
          </a:p>
          <a:p>
            <a:r>
              <a:rPr lang="en-GB" dirty="0" smtClean="0"/>
              <a:t>Asthma management plan</a:t>
            </a:r>
          </a:p>
          <a:p>
            <a:pPr marL="0" indent="0">
              <a:buNone/>
            </a:pPr>
            <a:endParaRPr lang="en-GB" dirty="0" smtClean="0"/>
          </a:p>
          <a:p>
            <a:endParaRPr lang="en-GB" dirty="0"/>
          </a:p>
        </p:txBody>
      </p:sp>
      <p:pic>
        <p:nvPicPr>
          <p:cNvPr id="28674" name="Picture 2" descr="26 Health Effects of Smoking on Your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356" y="1910746"/>
            <a:ext cx="4036484" cy="302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1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roles relating to asthma…</a:t>
            </a:r>
            <a:endParaRPr lang="en-GB" dirty="0"/>
          </a:p>
        </p:txBody>
      </p:sp>
      <p:sp>
        <p:nvSpPr>
          <p:cNvPr id="3" name="Content Placeholder 2"/>
          <p:cNvSpPr>
            <a:spLocks noGrp="1"/>
          </p:cNvSpPr>
          <p:nvPr>
            <p:ph idx="1"/>
          </p:nvPr>
        </p:nvSpPr>
        <p:spPr/>
        <p:txBody>
          <a:bodyPr/>
          <a:lstStyle/>
          <a:p>
            <a:r>
              <a:rPr lang="en-GB" dirty="0" smtClean="0"/>
              <a:t>Pharmacist</a:t>
            </a:r>
          </a:p>
          <a:p>
            <a:r>
              <a:rPr lang="en-GB" dirty="0" smtClean="0"/>
              <a:t>Paramedic</a:t>
            </a:r>
          </a:p>
          <a:p>
            <a:r>
              <a:rPr lang="en-GB" dirty="0" smtClean="0"/>
              <a:t>Physiotherapist </a:t>
            </a:r>
          </a:p>
          <a:p>
            <a:r>
              <a:rPr lang="en-GB" dirty="0" smtClean="0"/>
              <a:t>Occupational therapist  </a:t>
            </a:r>
          </a:p>
          <a:p>
            <a:r>
              <a:rPr lang="en-GB" dirty="0" smtClean="0"/>
              <a:t>Nurse</a:t>
            </a:r>
          </a:p>
          <a:p>
            <a:endParaRPr lang="en-GB" dirty="0" smtClean="0"/>
          </a:p>
        </p:txBody>
      </p:sp>
      <p:pic>
        <p:nvPicPr>
          <p:cNvPr id="29698" name="Picture 2" descr="Ontario invests for frontline healthcare workers | Canadian Occupational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868" y="4223656"/>
            <a:ext cx="4051905" cy="243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5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Breathing Pattern Disorder (BPD)</a:t>
            </a:r>
            <a:endParaRPr lang="en-GB" dirty="0"/>
          </a:p>
        </p:txBody>
      </p:sp>
      <p:sp>
        <p:nvSpPr>
          <p:cNvPr id="3" name="Content Placeholder 2"/>
          <p:cNvSpPr>
            <a:spLocks noGrp="1"/>
          </p:cNvSpPr>
          <p:nvPr>
            <p:ph idx="1"/>
          </p:nvPr>
        </p:nvSpPr>
        <p:spPr>
          <a:xfrm>
            <a:off x="3638609" y="784693"/>
            <a:ext cx="7315200" cy="5876166"/>
          </a:xfrm>
        </p:spPr>
        <p:txBody>
          <a:bodyPr/>
          <a:lstStyle/>
          <a:p>
            <a:pPr marL="0" indent="0">
              <a:buNone/>
            </a:pPr>
            <a:r>
              <a:rPr lang="en-GB" dirty="0" smtClean="0"/>
              <a:t>BPD </a:t>
            </a:r>
            <a:r>
              <a:rPr lang="en-GB" dirty="0"/>
              <a:t>most commonly known as </a:t>
            </a:r>
            <a:r>
              <a:rPr lang="en-GB" dirty="0" smtClean="0"/>
              <a:t>Dysfunctional Breathing </a:t>
            </a:r>
            <a:r>
              <a:rPr lang="en-GB" dirty="0"/>
              <a:t>refers to a group of </a:t>
            </a:r>
            <a:r>
              <a:rPr lang="en-GB" b="1" dirty="0"/>
              <a:t>breathing</a:t>
            </a:r>
            <a:r>
              <a:rPr lang="en-GB" dirty="0"/>
              <a:t> </a:t>
            </a:r>
            <a:r>
              <a:rPr lang="en-GB" b="1" dirty="0"/>
              <a:t>disorders</a:t>
            </a:r>
            <a:r>
              <a:rPr lang="en-GB" dirty="0"/>
              <a:t> where there is an alteration in the normal </a:t>
            </a:r>
            <a:r>
              <a:rPr lang="en-GB" b="1" dirty="0"/>
              <a:t>patterns</a:t>
            </a:r>
            <a:r>
              <a:rPr lang="en-GB" dirty="0"/>
              <a:t> of </a:t>
            </a:r>
            <a:r>
              <a:rPr lang="en-GB" b="1" dirty="0"/>
              <a:t>breathing</a:t>
            </a:r>
            <a:r>
              <a:rPr lang="en-GB" dirty="0"/>
              <a:t> that can result in intermittent or chronic (long-term) respiratory and non-respiratory symptoms. </a:t>
            </a:r>
            <a:r>
              <a:rPr lang="en-GB" b="1" dirty="0"/>
              <a:t>Breathing</a:t>
            </a:r>
            <a:r>
              <a:rPr lang="en-GB" dirty="0"/>
              <a:t> should change, based on what we challenge ourselves with: for example, exercising</a:t>
            </a:r>
            <a:r>
              <a:rPr lang="en-GB" dirty="0" smtClean="0"/>
              <a:t>.</a:t>
            </a:r>
          </a:p>
          <a:p>
            <a:endParaRPr lang="en-GB" dirty="0" smtClean="0"/>
          </a:p>
          <a:p>
            <a:endParaRPr lang="en-GB" dirty="0" smtClean="0"/>
          </a:p>
        </p:txBody>
      </p:sp>
    </p:spTree>
    <p:extLst>
      <p:ext uri="{BB962C8B-B14F-4D97-AF65-F5344CB8AC3E}">
        <p14:creationId xmlns:p14="http://schemas.microsoft.com/office/powerpoint/2010/main" val="4194753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Your breathing should have equal effort from your upper chest and your diaphragm/abdominal region. If this is not the case dysfunction breathing can occur and become long standing (chronic) where your symptoms of breathlessness persist. Often this is not a sudden change and will happen over a long period of time. You can sometimes have a pattern of over breathing even when the body does not demand it. This then leads to your body adapting to this, often in a counterproductive way. You may experience symptoms such as a racing heart, tingling fingers, chest and throat tightness, chest pain and light headedness</a:t>
            </a:r>
          </a:p>
          <a:p>
            <a:endParaRPr lang="en-GB" dirty="0"/>
          </a:p>
        </p:txBody>
      </p:sp>
      <p:pic>
        <p:nvPicPr>
          <p:cNvPr id="4" name="Picture 3"/>
          <p:cNvPicPr>
            <a:picLocks noChangeAspect="1"/>
          </p:cNvPicPr>
          <p:nvPr/>
        </p:nvPicPr>
        <p:blipFill>
          <a:blip r:embed="rId2"/>
          <a:stretch>
            <a:fillRect/>
          </a:stretch>
        </p:blipFill>
        <p:spPr>
          <a:xfrm>
            <a:off x="0" y="950703"/>
            <a:ext cx="3369276" cy="4947449"/>
          </a:xfrm>
          <a:prstGeom prst="rect">
            <a:avLst/>
          </a:prstGeom>
        </p:spPr>
      </p:pic>
    </p:spTree>
    <p:extLst>
      <p:ext uri="{BB962C8B-B14F-4D97-AF65-F5344CB8AC3E}">
        <p14:creationId xmlns:p14="http://schemas.microsoft.com/office/powerpoint/2010/main" val="1328219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BPD- Signs and Symptoms</a:t>
            </a:r>
            <a:endParaRPr lang="en-GB" dirty="0"/>
          </a:p>
        </p:txBody>
      </p:sp>
      <p:sp>
        <p:nvSpPr>
          <p:cNvPr id="3" name="Content Placeholder 2"/>
          <p:cNvSpPr>
            <a:spLocks noGrp="1"/>
          </p:cNvSpPr>
          <p:nvPr>
            <p:ph idx="1"/>
          </p:nvPr>
        </p:nvSpPr>
        <p:spPr/>
        <p:txBody>
          <a:bodyPr>
            <a:normAutofit fontScale="92500" lnSpcReduction="10000"/>
          </a:bodyPr>
          <a:lstStyle/>
          <a:p>
            <a:r>
              <a:rPr lang="en-GB" b="1" dirty="0"/>
              <a:t>What are the possible signs and symptoms of BPD?</a:t>
            </a:r>
          </a:p>
          <a:p>
            <a:r>
              <a:rPr lang="en-GB" dirty="0"/>
              <a:t>Inability to take deep breath</a:t>
            </a:r>
          </a:p>
          <a:p>
            <a:r>
              <a:rPr lang="en-GB" dirty="0"/>
              <a:t>Sensation of not enough air in the chest</a:t>
            </a:r>
          </a:p>
          <a:p>
            <a:r>
              <a:rPr lang="en-GB" dirty="0"/>
              <a:t>Tightness around chest or throat</a:t>
            </a:r>
          </a:p>
          <a:p>
            <a:r>
              <a:rPr lang="en-GB" dirty="0"/>
              <a:t>Chest pain</a:t>
            </a:r>
          </a:p>
          <a:p>
            <a:r>
              <a:rPr lang="en-GB" dirty="0"/>
              <a:t>Yawning</a:t>
            </a:r>
          </a:p>
          <a:p>
            <a:r>
              <a:rPr lang="en-GB" dirty="0"/>
              <a:t>Sighing</a:t>
            </a:r>
          </a:p>
          <a:p>
            <a:r>
              <a:rPr lang="en-GB" dirty="0"/>
              <a:t>Dizziness of light headedness</a:t>
            </a:r>
          </a:p>
          <a:p>
            <a:r>
              <a:rPr lang="en-GB" dirty="0"/>
              <a:t>Blurred vision</a:t>
            </a:r>
          </a:p>
          <a:p>
            <a:r>
              <a:rPr lang="en-GB" dirty="0"/>
              <a:t>Sensation of fast or irregular heart beats</a:t>
            </a:r>
          </a:p>
          <a:p>
            <a:r>
              <a:rPr lang="en-GB" dirty="0"/>
              <a:t>Bloating feeling in the stomach</a:t>
            </a:r>
          </a:p>
          <a:p>
            <a:r>
              <a:rPr lang="en-GB" dirty="0"/>
              <a:t>Tingling fingers</a:t>
            </a:r>
          </a:p>
          <a:p>
            <a:r>
              <a:rPr lang="en-GB" dirty="0"/>
              <a:t>Cold hands or </a:t>
            </a:r>
            <a:r>
              <a:rPr lang="en-GB" dirty="0" smtClean="0"/>
              <a:t>feet</a:t>
            </a:r>
            <a:endParaRPr lang="en-GB" dirty="0"/>
          </a:p>
        </p:txBody>
      </p:sp>
    </p:spTree>
    <p:extLst>
      <p:ext uri="{BB962C8B-B14F-4D97-AF65-F5344CB8AC3E}">
        <p14:creationId xmlns:p14="http://schemas.microsoft.com/office/powerpoint/2010/main" val="2623018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BPD</a:t>
            </a:r>
            <a:endParaRPr lang="en-GB" dirty="0"/>
          </a:p>
        </p:txBody>
      </p:sp>
      <p:sp>
        <p:nvSpPr>
          <p:cNvPr id="3" name="Content Placeholder 2"/>
          <p:cNvSpPr>
            <a:spLocks noGrp="1"/>
          </p:cNvSpPr>
          <p:nvPr>
            <p:ph idx="1"/>
          </p:nvPr>
        </p:nvSpPr>
        <p:spPr/>
        <p:txBody>
          <a:bodyPr/>
          <a:lstStyle/>
          <a:p>
            <a:r>
              <a:rPr lang="en-GB" b="1" dirty="0"/>
              <a:t>How might I know if my breathing pattern is affected or wrong?</a:t>
            </a:r>
          </a:p>
          <a:p>
            <a:r>
              <a:rPr lang="en-GB" dirty="0"/>
              <a:t>If I am breathing through my mouth</a:t>
            </a:r>
          </a:p>
          <a:p>
            <a:r>
              <a:rPr lang="en-GB" dirty="0"/>
              <a:t>If my breathing is noisy</a:t>
            </a:r>
          </a:p>
          <a:p>
            <a:r>
              <a:rPr lang="en-GB" dirty="0"/>
              <a:t>If I am breathing too fast or shallow</a:t>
            </a:r>
          </a:p>
          <a:p>
            <a:r>
              <a:rPr lang="en-GB" dirty="0"/>
              <a:t>If my upper chest moves outwards more than my tummy during my in-breath</a:t>
            </a:r>
          </a:p>
          <a:p>
            <a:r>
              <a:rPr lang="en-GB" dirty="0"/>
              <a:t>If I am frequently yawning and sighing</a:t>
            </a:r>
          </a:p>
          <a:p>
            <a:r>
              <a:rPr lang="en-GB" dirty="0"/>
              <a:t>If I am finding difficulty co-ordinating my breathing during talking and or eating</a:t>
            </a:r>
          </a:p>
          <a:p>
            <a:r>
              <a:rPr lang="en-GB" dirty="0"/>
              <a:t>If I am having muscular tension, aches/pains mainly around shoulder, neck and jaw</a:t>
            </a:r>
          </a:p>
          <a:p>
            <a:r>
              <a:rPr lang="en-GB" dirty="0"/>
              <a:t>If I am feeling exhausted all the time and finding difficult to concentrate</a:t>
            </a:r>
          </a:p>
          <a:p>
            <a:endParaRPr lang="en-GB" dirty="0"/>
          </a:p>
        </p:txBody>
      </p:sp>
    </p:spTree>
    <p:extLst>
      <p:ext uri="{BB962C8B-B14F-4D97-AF65-F5344CB8AC3E}">
        <p14:creationId xmlns:p14="http://schemas.microsoft.com/office/powerpoint/2010/main" val="143515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BPD Management</a:t>
            </a:r>
            <a:endParaRPr lang="en-GB" dirty="0"/>
          </a:p>
        </p:txBody>
      </p:sp>
      <p:sp>
        <p:nvSpPr>
          <p:cNvPr id="3" name="Content Placeholder 2"/>
          <p:cNvSpPr>
            <a:spLocks noGrp="1"/>
          </p:cNvSpPr>
          <p:nvPr>
            <p:ph idx="1"/>
          </p:nvPr>
        </p:nvSpPr>
        <p:spPr/>
        <p:txBody>
          <a:bodyPr/>
          <a:lstStyle/>
          <a:p>
            <a:r>
              <a:rPr lang="en-GB" dirty="0"/>
              <a:t>Being aware and recognising the pattern, symptoms and triggers is the first step in managing this. Once aware of these things and seeing a specialist respiratory physiotherapist, this will then help educate you and advice on strategies that may help. In some cases seeing a clinical or health psychologist may also be helpful and this is something you can discuss in clinic.</a:t>
            </a:r>
            <a:endParaRPr lang="en-GB" dirty="0"/>
          </a:p>
        </p:txBody>
      </p:sp>
    </p:spTree>
    <p:extLst>
      <p:ext uri="{BB962C8B-B14F-4D97-AF65-F5344CB8AC3E}">
        <p14:creationId xmlns:p14="http://schemas.microsoft.com/office/powerpoint/2010/main" val="194918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Asthma?</a:t>
            </a:r>
            <a:endParaRPr lang="en-GB" dirty="0"/>
          </a:p>
        </p:txBody>
      </p:sp>
      <p:pic>
        <p:nvPicPr>
          <p:cNvPr id="22530" name="Picture 2" descr="Anatomy of a Child's Lung - Pediatric Pulmonologis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72432" y="674326"/>
            <a:ext cx="4040555" cy="50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11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Questions…</a:t>
            </a:r>
            <a:endParaRPr lang="en-GB" dirty="0"/>
          </a:p>
        </p:txBody>
      </p:sp>
    </p:spTree>
    <p:extLst>
      <p:ext uri="{BB962C8B-B14F-4D97-AF65-F5344CB8AC3E}">
        <p14:creationId xmlns:p14="http://schemas.microsoft.com/office/powerpoint/2010/main" val="3804794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a:t>
            </a:r>
            <a:endParaRPr lang="en-GB" dirty="0"/>
          </a:p>
        </p:txBody>
      </p:sp>
      <p:sp>
        <p:nvSpPr>
          <p:cNvPr id="3" name="Content Placeholder 2"/>
          <p:cNvSpPr>
            <a:spLocks noGrp="1"/>
          </p:cNvSpPr>
          <p:nvPr>
            <p:ph idx="1"/>
          </p:nvPr>
        </p:nvSpPr>
        <p:spPr/>
        <p:txBody>
          <a:bodyPr/>
          <a:lstStyle/>
          <a:p>
            <a:r>
              <a:rPr lang="en-GB" dirty="0" smtClean="0"/>
              <a:t>Asthma UK</a:t>
            </a:r>
          </a:p>
          <a:p>
            <a:r>
              <a:rPr lang="en-GB" dirty="0" smtClean="0"/>
              <a:t>BTS Guidelines</a:t>
            </a:r>
          </a:p>
          <a:p>
            <a:r>
              <a:rPr lang="en-GB" dirty="0" smtClean="0"/>
              <a:t>GINA </a:t>
            </a:r>
            <a:r>
              <a:rPr lang="en-GB" dirty="0" smtClean="0"/>
              <a:t>Guidelines</a:t>
            </a:r>
          </a:p>
          <a:p>
            <a:r>
              <a:rPr lang="en-GB" dirty="0" smtClean="0"/>
              <a:t>NHS Guidelines – Breathing Disorders</a:t>
            </a:r>
            <a:endParaRPr lang="en-GB" dirty="0"/>
          </a:p>
        </p:txBody>
      </p:sp>
    </p:spTree>
    <p:extLst>
      <p:ext uri="{BB962C8B-B14F-4D97-AF65-F5344CB8AC3E}">
        <p14:creationId xmlns:p14="http://schemas.microsoft.com/office/powerpoint/2010/main" val="3080440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Thank you </a:t>
            </a:r>
            <a:endParaRPr lang="en-GB" dirty="0"/>
          </a:p>
        </p:txBody>
      </p:sp>
    </p:spTree>
    <p:extLst>
      <p:ext uri="{BB962C8B-B14F-4D97-AF65-F5344CB8AC3E}">
        <p14:creationId xmlns:p14="http://schemas.microsoft.com/office/powerpoint/2010/main" val="9074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it?</a:t>
            </a:r>
            <a:endParaRPr lang="en-IE" dirty="0"/>
          </a:p>
        </p:txBody>
      </p:sp>
      <p:pic>
        <p:nvPicPr>
          <p:cNvPr id="4" name="Picture 2" descr="Asthma - Symptoms and causes - Mayo Clini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2848" y="762000"/>
            <a:ext cx="5474809" cy="5121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thma Diagram Images, Stock Photos &amp; Vector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681" y="541036"/>
            <a:ext cx="6624489" cy="529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2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gets asthma?</a:t>
            </a:r>
            <a:endParaRPr lang="en-GB" dirty="0"/>
          </a:p>
        </p:txBody>
      </p:sp>
      <p:sp>
        <p:nvSpPr>
          <p:cNvPr id="3" name="Content Placeholder 2"/>
          <p:cNvSpPr>
            <a:spLocks noGrp="1"/>
          </p:cNvSpPr>
          <p:nvPr>
            <p:ph idx="1"/>
          </p:nvPr>
        </p:nvSpPr>
        <p:spPr/>
        <p:txBody>
          <a:bodyPr/>
          <a:lstStyle/>
          <a:p>
            <a:pPr fontAlgn="base"/>
            <a:r>
              <a:rPr lang="en-GB" dirty="0"/>
              <a:t>In the UK, around 5.4 million people are currently receiving treatment for asthma. That's one in every 12 adults and one in every 11 children.</a:t>
            </a:r>
          </a:p>
          <a:p>
            <a:pPr fontAlgn="base"/>
            <a:r>
              <a:rPr lang="en-GB" dirty="0"/>
              <a:t>Asthma affects more boys than girls. Asthma in adults is more common in women than men.</a:t>
            </a:r>
          </a:p>
          <a:p>
            <a:pPr fontAlgn="base"/>
            <a:r>
              <a:rPr lang="en-GB" dirty="0"/>
              <a:t>It tends to run in families, especially when there's also a history of allergies and/or smoking.</a:t>
            </a:r>
          </a:p>
          <a:p>
            <a:endParaRPr lang="en-GB" dirty="0"/>
          </a:p>
        </p:txBody>
      </p:sp>
      <p:pic>
        <p:nvPicPr>
          <p:cNvPr id="24578" name="Picture 2" descr="Asthma . Arthur | PBS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447" y="4565178"/>
            <a:ext cx="2768428" cy="213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5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it a chronic condition?</a:t>
            </a:r>
            <a:endParaRPr lang="en-GB" dirty="0"/>
          </a:p>
        </p:txBody>
      </p:sp>
      <p:sp>
        <p:nvSpPr>
          <p:cNvPr id="3" name="Content Placeholder 2"/>
          <p:cNvSpPr>
            <a:spLocks noGrp="1"/>
          </p:cNvSpPr>
          <p:nvPr>
            <p:ph idx="1"/>
          </p:nvPr>
        </p:nvSpPr>
        <p:spPr>
          <a:xfrm>
            <a:off x="3509319" y="864108"/>
            <a:ext cx="8303739" cy="5120640"/>
          </a:xfrm>
        </p:spPr>
        <p:txBody>
          <a:bodyPr>
            <a:normAutofit lnSpcReduction="10000"/>
          </a:bodyPr>
          <a:lstStyle/>
          <a:p>
            <a:pPr fontAlgn="base"/>
            <a:r>
              <a:rPr lang="en-GB" dirty="0"/>
              <a:t>Asthma is a lifelong condition; most people who have asthma will always have asthma.</a:t>
            </a:r>
          </a:p>
          <a:p>
            <a:pPr fontAlgn="base"/>
            <a:r>
              <a:rPr lang="en-GB" dirty="0"/>
              <a:t>But if you’ve been diagnosed with asthma as a child, your asthma might improve or disappear completely as you get older, particularly if the asthma was mild.  </a:t>
            </a:r>
          </a:p>
          <a:p>
            <a:pPr fontAlgn="base"/>
            <a:r>
              <a:rPr lang="en-GB" dirty="0"/>
              <a:t>Even if asthma goes away it can come back later in life, perhaps because you’ve come into contact with new triggers in your job, or you’ve moved to an area with more air pollution for example. Hormonal changes such as pregnancy and menopause can also bring it on again.</a:t>
            </a:r>
          </a:p>
          <a:p>
            <a:pPr fontAlgn="base"/>
            <a:r>
              <a:rPr lang="en-GB" dirty="0"/>
              <a:t>But the good news is that even though asthma doesn’t go away there are lots of safe and effective treatments available to help you stay symptom-free.</a:t>
            </a:r>
          </a:p>
          <a:p>
            <a:pPr fontAlgn="base"/>
            <a:r>
              <a:rPr lang="en-GB" dirty="0"/>
              <a:t>If you’ve tried taking all the usual treatments in the right way, but you’re still having symptoms, your GP can refer you to a specialist to see if you have severe asthma. This kind of asthma only affects around 4% of all people with asthma. An asthma specialist can help you find the right treatments for you, for example monoclonal antibodies.</a:t>
            </a:r>
          </a:p>
          <a:p>
            <a:endParaRPr lang="en-GB" dirty="0"/>
          </a:p>
        </p:txBody>
      </p:sp>
    </p:spTree>
    <p:extLst>
      <p:ext uri="{BB962C8B-B14F-4D97-AF65-F5344CB8AC3E}">
        <p14:creationId xmlns:p14="http://schemas.microsoft.com/office/powerpoint/2010/main" val="215879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serious is asthma?</a:t>
            </a:r>
            <a:endParaRPr lang="en-GB" dirty="0"/>
          </a:p>
        </p:txBody>
      </p:sp>
      <p:sp>
        <p:nvSpPr>
          <p:cNvPr id="3" name="Content Placeholder 2"/>
          <p:cNvSpPr>
            <a:spLocks noGrp="1"/>
          </p:cNvSpPr>
          <p:nvPr>
            <p:ph idx="1"/>
          </p:nvPr>
        </p:nvSpPr>
        <p:spPr/>
        <p:txBody>
          <a:bodyPr/>
          <a:lstStyle/>
          <a:p>
            <a:pPr fontAlgn="base"/>
            <a:r>
              <a:rPr lang="en-GB" dirty="0"/>
              <a:t>Tragically, three people die every day because of asthma attacks and research shows that two thirds of asthma deaths are preventable. </a:t>
            </a:r>
          </a:p>
          <a:p>
            <a:pPr fontAlgn="base"/>
            <a:r>
              <a:rPr lang="en-GB" dirty="0"/>
              <a:t>The reassuring fact is that most people with asthma who get the right treatment - and take it correctly - can manage their symptoms and get on with what they want to do in life.</a:t>
            </a:r>
          </a:p>
          <a:p>
            <a:pPr marL="0" indent="0">
              <a:buNone/>
            </a:pPr>
            <a:endParaRPr lang="en-GB" dirty="0"/>
          </a:p>
        </p:txBody>
      </p:sp>
      <p:sp>
        <p:nvSpPr>
          <p:cNvPr id="5" name="AutoShape 4" descr="Kids Health Information : Asthma – use of spac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606" name="Picture 6" descr="Kids Health Information : Asthma – use of spac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997" y="4500393"/>
            <a:ext cx="333375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574073"/>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ppt/theme/themeOverride2.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docProps/app.xml><?xml version="1.0" encoding="utf-8"?>
<Properties xmlns="http://schemas.openxmlformats.org/officeDocument/2006/extended-properties" xmlns:vt="http://schemas.openxmlformats.org/officeDocument/2006/docPropsVTypes">
  <Template/>
  <TotalTime>700</TotalTime>
  <Words>1732</Words>
  <Application>Microsoft Office PowerPoint</Application>
  <PresentationFormat>Widescreen</PresentationFormat>
  <Paragraphs>266</Paragraphs>
  <Slides>42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Calibri</vt:lpstr>
      <vt:lpstr>Corbel</vt:lpstr>
      <vt:lpstr>Times New Roman</vt:lpstr>
      <vt:lpstr>Univers</vt:lpstr>
      <vt:lpstr>Wingdings 2</vt:lpstr>
      <vt:lpstr>Frame</vt:lpstr>
      <vt:lpstr>Asthma in primary care </vt:lpstr>
      <vt:lpstr>Lesson Objectives</vt:lpstr>
      <vt:lpstr>What is Asthma?</vt:lpstr>
      <vt:lpstr>What is Asthma?</vt:lpstr>
      <vt:lpstr>What is it?</vt:lpstr>
      <vt:lpstr>PowerPoint Presentation</vt:lpstr>
      <vt:lpstr>Who gets asthma?</vt:lpstr>
      <vt:lpstr>Is it a chronic condition?</vt:lpstr>
      <vt:lpstr>How serious is asthma?</vt:lpstr>
      <vt:lpstr>Types of asthma…</vt:lpstr>
      <vt:lpstr>Symptoms of asthma</vt:lpstr>
      <vt:lpstr>How is asthma different to COPD?</vt:lpstr>
      <vt:lpstr>Asthma Triggers: Allergens</vt:lpstr>
      <vt:lpstr>Asthma Triggers: Irritants </vt:lpstr>
      <vt:lpstr>Additional Triggers</vt:lpstr>
      <vt:lpstr>Exercise Induced Asthma (EIA) </vt:lpstr>
      <vt:lpstr>What Happens in EIA</vt:lpstr>
      <vt:lpstr>Quick-Relief Inhaler Use to prevent EIA</vt:lpstr>
      <vt:lpstr>In an Emergency</vt:lpstr>
      <vt:lpstr>Diagnosis </vt:lpstr>
      <vt:lpstr>Diagnosis</vt:lpstr>
      <vt:lpstr>Management of Asthma –step wise approach</vt:lpstr>
      <vt:lpstr>Step Three</vt:lpstr>
      <vt:lpstr>Step wise approach.</vt:lpstr>
      <vt:lpstr>Long-Term Control Medicines  </vt:lpstr>
      <vt:lpstr>Quick-Relief Medicines </vt:lpstr>
      <vt:lpstr>Asthma Attacks </vt:lpstr>
      <vt:lpstr>Managing an asthma attack in Primary Care.</vt:lpstr>
      <vt:lpstr>The Role of the Practice nurse/ GP </vt:lpstr>
      <vt:lpstr>Asthma Control Test</vt:lpstr>
      <vt:lpstr>Asthma Plan</vt:lpstr>
      <vt:lpstr>Asthma Action Plan</vt:lpstr>
      <vt:lpstr>Self care</vt:lpstr>
      <vt:lpstr>Your roles relating to asthma…</vt:lpstr>
      <vt:lpstr>Breathing Pattern Disorder (BPD)</vt:lpstr>
      <vt:lpstr>PowerPoint Presentation</vt:lpstr>
      <vt:lpstr>BPD- Signs and Symptoms</vt:lpstr>
      <vt:lpstr>BPD</vt:lpstr>
      <vt:lpstr>BPD Management</vt:lpstr>
      <vt:lpstr>Questions…</vt:lpstr>
      <vt:lpstr>Resources</vt:lpstr>
      <vt:lpstr>Thank you </vt:lpstr>
    </vt:vector>
  </TitlesOfParts>
  <Company>Kingston CCG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in primary care</dc:title>
  <dc:creator>Suzanne Martin</dc:creator>
  <cp:lastModifiedBy>Anne Murphy</cp:lastModifiedBy>
  <cp:revision>32</cp:revision>
  <dcterms:created xsi:type="dcterms:W3CDTF">2021-03-22T10:02:30Z</dcterms:created>
  <dcterms:modified xsi:type="dcterms:W3CDTF">2022-11-28T11:07:44Z</dcterms:modified>
</cp:coreProperties>
</file>